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83" r:id="rId6"/>
    <p:sldId id="284" r:id="rId7"/>
    <p:sldId id="286" r:id="rId8"/>
    <p:sldId id="287" r:id="rId9"/>
    <p:sldId id="288" r:id="rId10"/>
    <p:sldId id="596" r:id="rId11"/>
    <p:sldId id="70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710" r:id="rId23"/>
    <p:sldId id="70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2C567A"/>
    <a:srgbClr val="185C1B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186" autoAdjust="0"/>
  </p:normalViewPr>
  <p:slideViewPr>
    <p:cSldViewPr snapToGrid="0" showGuides="1">
      <p:cViewPr>
        <p:scale>
          <a:sx n="50" d="100"/>
          <a:sy n="50" d="100"/>
        </p:scale>
        <p:origin x="1332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E1A462-0CE6-46A1-82E3-5870D9D348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C6C36-AAC3-47F3-B322-92E56FCEC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4BBB-4B93-4CD3-8D1B-961A22F3B208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78B76-E986-484E-BD4A-EC050B5EA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2E6C2-485A-49AE-B0EB-9FBC99D3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7B70-65FE-42D4-AB3F-38029C69B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25-04-2024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0BC61BA-4B82-4879-9F3C-53970C05B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515C24A-767F-4A5C-BB34-2978DB242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317216F-5C0E-49E5-8AEA-F5AE2DCE8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60C671-B499-4E99-8001-C0BEED770C27}" type="slidenum">
              <a:rPr lang="ru-RU" altLang="en-US"/>
              <a:pPr/>
              <a:t>7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stituent imagine diapozitiv 1">
            <a:extLst>
              <a:ext uri="{FF2B5EF4-FFF2-40B4-BE49-F238E27FC236}">
                <a16:creationId xmlns:a16="http://schemas.microsoft.com/office/drawing/2014/main" id="{E9C5E2A8-661D-4600-9760-779871923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3837" cy="3698875"/>
          </a:xfrm>
          <a:ln/>
        </p:spPr>
      </p:sp>
      <p:sp>
        <p:nvSpPr>
          <p:cNvPr id="21507" name="Substituent note 2">
            <a:extLst>
              <a:ext uri="{FF2B5EF4-FFF2-40B4-BE49-F238E27FC236}">
                <a16:creationId xmlns:a16="http://schemas.microsoft.com/office/drawing/2014/main" id="{8ED30D89-89DA-4D36-AB80-13C200621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o-RO" altLang="ru-RU" sz="400" dirty="0">
                <a:latin typeface="Calibri" panose="020F0502020204030204" pitchFamily="34" charset="0"/>
                <a:cs typeface="Calibri" panose="020F0502020204030204" pitchFamily="34" charset="0"/>
              </a:rPr>
              <a:t>Alte venituri = pensii / indemnizații pt copii / ajutor social</a:t>
            </a:r>
            <a:endParaRPr lang="ru-RU" altLang="ru-RU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Substituent număr diapozitiv 3">
            <a:extLst>
              <a:ext uri="{FF2B5EF4-FFF2-40B4-BE49-F238E27FC236}">
                <a16:creationId xmlns:a16="http://schemas.microsoft.com/office/drawing/2014/main" id="{ED46080C-9D01-4833-9AA5-85F15379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B5FFAE-155E-4452-8EE3-A10C3A2CC04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Lansarea în proximitatea regiunii a Programului SMART FACTORY indică încercări de facilitare a inovării și transferului tehnologic.</a:t>
            </a:r>
            <a:endParaRPr lang="ru-MD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APIUS contribuie la promovarea produselor de modă autohtonă pe piața națională și internațională.</a:t>
            </a:r>
            <a:endParaRPr lang="ru-MD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M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422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fsdfsdfsadfsdafsdaf</a:t>
            </a:r>
            <a:endParaRPr lang="ru-M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33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Reziduurile din lemn sînt valorificate pentru diverse produse</a:t>
            </a:r>
          </a:p>
          <a:p>
            <a:endParaRPr lang="ru-M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917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2913" y="3464622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913" y="6034206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6" y="2161249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MD" cap="none" baseline="0" dirty="0"/>
              <a:t>officeCM@irex.org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ro-MD" dirty="0"/>
              <a:t>@ProgramulComunitateaMea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5" y="212129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4396F6-5244-4440-9FB2-8DFB4C706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9" t="75431" b="9166"/>
          <a:stretch/>
        </p:blipFill>
        <p:spPr>
          <a:xfrm rot="16200000">
            <a:off x="8002660" y="2668646"/>
            <a:ext cx="6857991" cy="15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2B923-BC9D-4262-8E04-012C34D4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BCF09-E6A5-4F55-98E2-CC1116C9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06E4-A392-41FE-813C-27A72ED6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B3363-B3DD-4FBA-8C84-322568227217}" type="slidenum">
              <a:rPr lang="ru-RU" altLang="ro-RO"/>
              <a:pPr/>
              <a:t>‹#›</a:t>
            </a:fld>
            <a:endParaRPr lang="ru-RU" altLang="ro-RO"/>
          </a:p>
        </p:txBody>
      </p:sp>
    </p:spTree>
    <p:extLst>
      <p:ext uri="{BB962C8B-B14F-4D97-AF65-F5344CB8AC3E}">
        <p14:creationId xmlns:p14="http://schemas.microsoft.com/office/powerpoint/2010/main" val="103525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FDAF-AEC4-4EA9-A737-5A8E262B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39C4-4097-4FCD-B67B-05A1D4BE4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FCEE-F2D6-455D-8AC3-F625178A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34C1-AE83-453E-925B-0D53DB8E7671}" type="datetimeFigureOut">
              <a:rPr lang="ru-MD" smtClean="0"/>
              <a:t>25.04.2024</a:t>
            </a:fld>
            <a:endParaRPr lang="ru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CF769-30BE-4741-A9D8-FAD8A2DA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607EC-9694-413A-8BEB-90F52B26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901-1AF9-4DBC-B081-2D8862137950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67346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25-04-2024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76704-BEA6-54BC-011F-CBA230F4CC33}"/>
              </a:ext>
            </a:extLst>
          </p:cNvPr>
          <p:cNvSpPr txBox="1"/>
          <p:nvPr/>
        </p:nvSpPr>
        <p:spPr>
          <a:xfrm>
            <a:off x="6422914" y="5018543"/>
            <a:ext cx="514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Agenția de Dezvoltare Regională Centru</a:t>
            </a:r>
          </a:p>
          <a:p>
            <a:pPr algn="r"/>
            <a:r>
              <a:rPr lang="ro-RO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Secția Planificare și Cooperare Regională</a:t>
            </a:r>
          </a:p>
          <a:p>
            <a:pPr algn="r"/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26.04.2024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5DF6-BAB2-4A1D-A4C3-640B283EE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914" y="2335971"/>
            <a:ext cx="5143500" cy="2090808"/>
          </a:xfrm>
        </p:spPr>
        <p:txBody>
          <a:bodyPr/>
          <a:lstStyle/>
          <a:p>
            <a:br>
              <a:rPr lang="ro-MD" sz="4800" b="0" dirty="0"/>
            </a:br>
            <a:r>
              <a:rPr lang="ro-MD" sz="4800" b="0" dirty="0"/>
              <a:t>studiul de </a:t>
            </a:r>
            <a:r>
              <a:rPr lang="ro-M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Specializare inteligentă </a:t>
            </a:r>
            <a:r>
              <a:rPr lang="ro-MD" sz="4800" b="0" dirty="0"/>
              <a:t>a regiunii </a:t>
            </a:r>
            <a:r>
              <a:rPr lang="ro-M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</a:t>
            </a:r>
            <a:endParaRPr lang="ru-M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25DE8-8005-472D-93BB-966D9F37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664" y="353211"/>
            <a:ext cx="2547524" cy="694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BEFD2-6AAA-4499-A266-23B77A1B59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2" y="266270"/>
            <a:ext cx="2717080" cy="78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188F3AA-9200-4CC5-BD0E-FCDA45FF74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AF73F-1050-4FCB-9744-9FFE5398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6" y="0"/>
            <a:ext cx="11150600" cy="920336"/>
          </a:xfrm>
        </p:spPr>
        <p:txBody>
          <a:bodyPr/>
          <a:lstStyle/>
          <a:p>
            <a:r>
              <a:rPr lang="ro-MD" dirty="0">
                <a:solidFill>
                  <a:schemeClr val="accent5">
                    <a:lumMod val="75000"/>
                  </a:schemeClr>
                </a:solidFill>
              </a:rPr>
              <a:t>Analiza calitativă</a:t>
            </a:r>
            <a:endParaRPr lang="ru-MD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590C4-F14A-4453-8430-188E313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5FAE3-022D-4B5D-A89E-C8787D454759}"/>
              </a:ext>
            </a:extLst>
          </p:cNvPr>
          <p:cNvSpPr/>
          <p:nvPr/>
        </p:nvSpPr>
        <p:spPr>
          <a:xfrm>
            <a:off x="344513" y="1132599"/>
            <a:ext cx="4242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În cadrul analizei calitative au fost realizate 5 focus grup-uri. Acestea s-au desfășurat în conformitate cu sistemul cvadruplu helix: reprezentanți ai mediului de afaceri, ai organizațiilor de cercetare, ai administrației publice și ai sectorului asociativ.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3092A-E1A2-43C3-9CDE-CACFD961F90D}"/>
              </a:ext>
            </a:extLst>
          </p:cNvPr>
          <p:cNvSpPr/>
          <p:nvPr/>
        </p:nvSpPr>
        <p:spPr>
          <a:xfrm>
            <a:off x="4999702" y="939181"/>
            <a:ext cx="7428272" cy="201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7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AGRICULTURĂ ȘI PROCESAREA PRODUSELOR REZULTATE	23.10.24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7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 FARMACEUTICĂ				30.10.24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7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 FORESTIERĂ ȘI A PRODUSELOR DIN LEMN	01.11.24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7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 TEXTILĂ ȘI A ARTICOLELOR VESTIMENTARE	01.11.24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RO" sz="17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 EXTRACTIVĂ ȘI A MATERIALELOR DE CONSTRUCȚIE  -- 08.11.24</a:t>
            </a:r>
            <a:endParaRPr lang="ru-MD" sz="17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FDBA23-B06F-4EAE-8CFC-0D697F9A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2" y="3166642"/>
            <a:ext cx="5933678" cy="36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658081-DA14-40F1-9459-95B80E35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12" y="3069475"/>
            <a:ext cx="5651162" cy="376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C7A74-AB98-4ED6-A711-1EE917E5C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757EF-E266-491C-BD46-5BF00E5806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56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98201"/>
            <a:ext cx="8046720" cy="1557338"/>
          </a:xfrm>
        </p:spPr>
        <p:txBody>
          <a:bodyPr rtlCol="0">
            <a:normAutofit/>
          </a:bodyPr>
          <a:lstStyle/>
          <a:p>
            <a:pPr algn="ctr" rtl="0"/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AGRICULTURĂ ȘI PROCESAREA PRODUSELOR REZULTATE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stituent conținut 11">
            <a:extLst>
              <a:ext uri="{FF2B5EF4-FFF2-40B4-BE49-F238E27FC236}">
                <a16:creationId xmlns:a16="http://schemas.microsoft.com/office/drawing/2014/main" id="{93574093-1691-4F54-9B2D-FB6FE899562C}"/>
              </a:ext>
            </a:extLst>
          </p:cNvPr>
          <p:cNvSpPr txBox="1">
            <a:spLocks/>
          </p:cNvSpPr>
          <p:nvPr/>
        </p:nvSpPr>
        <p:spPr>
          <a:xfrm>
            <a:off x="470722" y="2552700"/>
            <a:ext cx="6048068" cy="34671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Agricultură, Fitotehnie și Zootehnie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A0100 Agricultură, vânătoare și servicii anexe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A0120 Cultivarea plantelor din culturi permanente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A0130 Cultivarea plantelor pentru înmulțire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A0140 Creșterea animalelor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A0160 Activități auxiliare agriculturii și activități după recoltare</a:t>
            </a:r>
          </a:p>
          <a:p>
            <a:endParaRPr lang="ro-RO" sz="2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ubstituent conținut 13">
            <a:extLst>
              <a:ext uri="{FF2B5EF4-FFF2-40B4-BE49-F238E27FC236}">
                <a16:creationId xmlns:a16="http://schemas.microsoft.com/office/drawing/2014/main" id="{3BDB28AD-741E-440E-9219-7D16341D3086}"/>
              </a:ext>
            </a:extLst>
          </p:cNvPr>
          <p:cNvSpPr txBox="1">
            <a:spLocks/>
          </p:cNvSpPr>
          <p:nvPr/>
        </p:nvSpPr>
        <p:spPr>
          <a:xfrm>
            <a:off x="7104421" y="2533650"/>
            <a:ext cx="4834892" cy="3467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Producția Alimentară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C1000 Industria alimentară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C1010 Producția, prelucrarea și conservarea cărnii și a produselor din carne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C1070 Fabricarea produselor de brutărie și a produselor făinoase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C1100  Fabricarea băuturilor</a:t>
            </a:r>
          </a:p>
          <a:p>
            <a:endParaRPr lang="ro-RO" sz="2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144A8-D073-4264-A8E0-74401AD1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28975-BA25-4ECC-A042-27CF533BFC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51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964"/>
            <a:ext cx="8046720" cy="1104900"/>
          </a:xfrm>
        </p:spPr>
        <p:txBody>
          <a:bodyPr rtlCol="0">
            <a:normAutofit/>
          </a:bodyPr>
          <a:lstStyle/>
          <a:p>
            <a:pPr algn="ctr" rtl="0"/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AGRICULTURĂ ȘI PROCESAREA PRODUSELOR REZULTATE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ED8AFDF4-00D4-43CE-A0F1-2B23EE5F094A}"/>
              </a:ext>
            </a:extLst>
          </p:cNvPr>
          <p:cNvSpPr txBox="1">
            <a:spLocks/>
          </p:cNvSpPr>
          <p:nvPr/>
        </p:nvSpPr>
        <p:spPr>
          <a:xfrm>
            <a:off x="363937" y="1676400"/>
            <a:ext cx="3166826" cy="421219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endParaRPr lang="ro-RO" sz="1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000" indent="0" algn="ctr">
              <a:buNone/>
            </a:pPr>
            <a:r>
              <a:rPr lang="ro-RO" sz="2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Viziunea domeniului</a:t>
            </a:r>
          </a:p>
          <a:p>
            <a:pPr marL="0" indent="0" algn="ctr">
              <a:buNone/>
            </a:pP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Potențialul agroalimentar al regiunii va fi valorificat inteligent, sustenabil și integrat în economia circulară, implicând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parteneriate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între mediul de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afaceri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 de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cercetare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aplicând noile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tehnologii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producere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procesare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și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promovare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digitală, minimalizând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costurile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producere prin utilizarea energiei </a:t>
            </a:r>
            <a:r>
              <a:rPr lang="ro-RO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regenerabile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ctr"/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D1FDB-4BAB-4098-9B68-A12CFBCB25D3}"/>
              </a:ext>
            </a:extLst>
          </p:cNvPr>
          <p:cNvSpPr/>
          <p:nvPr/>
        </p:nvSpPr>
        <p:spPr>
          <a:xfrm>
            <a:off x="3748121" y="1905059"/>
            <a:ext cx="791003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Sectorul agricol și de prelucrare a produselor agricole a contribuit cu cca 23% la cifra de afaceri regională în 2022. Cu o creștere de 107% a cifrei de afaceri în perioada 2017-2022, regiunea se situează cu 30% peste media națională, indicînd o performanță economică solidă.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Dinamica sectorului agricol 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din RDC este evidentă prin creșterea cifrei de afaceri, diversificarea producției și prezența unor companii de prestigiu pe piața regională și internațională.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RDC dispune de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resurse locale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semnificative, cu o suprafață agricolă semnificativă, rezerve de apă subterană și un potențial considerabil de cercetare în agricultură și zootehnie.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Există necesitatea pentru mai multe investiții în cercetare, digitalizare și tehnologii emergente pentru a stimula inovația și tehnologia în sector, în special în întreprinderile mici.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Colaborarea între actorii din RDC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inclusiv întreprinderi, universități naționale, instituții de cercetare și guvern, este semnificativă.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59A6F-6435-4522-997F-A7825609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7A8BF-7806-423C-9DCA-AA11F4E98D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00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613038"/>
            <a:ext cx="8046720" cy="1557338"/>
          </a:xfrm>
        </p:spPr>
        <p:txBody>
          <a:bodyPr rtlCol="0">
            <a:normAutofit/>
          </a:bodyPr>
          <a:lstStyle/>
          <a:p>
            <a:pPr algn="ctr"/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INDUSTRIA TEXTILĂ ȘI </a:t>
            </a:r>
            <a:b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ARTICOLELOR VESTIMENTARE 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stituent conținut 11">
            <a:extLst>
              <a:ext uri="{FF2B5EF4-FFF2-40B4-BE49-F238E27FC236}">
                <a16:creationId xmlns:a16="http://schemas.microsoft.com/office/drawing/2014/main" id="{93574093-1691-4F54-9B2D-FB6FE899562C}"/>
              </a:ext>
            </a:extLst>
          </p:cNvPr>
          <p:cNvSpPr txBox="1">
            <a:spLocks/>
          </p:cNvSpPr>
          <p:nvPr/>
        </p:nvSpPr>
        <p:spPr>
          <a:xfrm>
            <a:off x="823451" y="2758809"/>
            <a:ext cx="10545097" cy="34671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C1300 Fabricarea produselor textile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C1390 Fabricarea altor articole textile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C1400 Fabricarea articolelor de îmbrăcăminte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C1430 Fabricarea articolelor de îmbrăcăminte prin tricotare sau croșetare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C1520 Fabricarea încălțămintei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F3747-A6A2-4C27-B83E-43178B8F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E5709-016A-4D14-937D-567C1F6436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45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86" y="225842"/>
            <a:ext cx="8046720" cy="1104900"/>
          </a:xfrm>
        </p:spPr>
        <p:txBody>
          <a:bodyPr rtlCol="0">
            <a:normAutofit/>
          </a:bodyPr>
          <a:lstStyle/>
          <a:p>
            <a:pPr algn="ctr"/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INDUSTRIA TEXTILĂ ȘI </a:t>
            </a:r>
            <a:b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ARTICOLELOR VESTIMENTARE 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ED8AFDF4-00D4-43CE-A0F1-2B23EE5F094A}"/>
              </a:ext>
            </a:extLst>
          </p:cNvPr>
          <p:cNvSpPr txBox="1">
            <a:spLocks/>
          </p:cNvSpPr>
          <p:nvPr/>
        </p:nvSpPr>
        <p:spPr>
          <a:xfrm>
            <a:off x="381000" y="1965960"/>
            <a:ext cx="3143865" cy="390727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endParaRPr lang="ro-RO" sz="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000" indent="0" algn="ctr">
              <a:buNone/>
            </a:pPr>
            <a:r>
              <a:rPr lang="ro-RO" sz="1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Viziunea domeniului</a:t>
            </a:r>
          </a:p>
          <a:p>
            <a:pPr marL="0" indent="0" algn="ctr">
              <a:buNone/>
            </a:pP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 textilă și fabricarea articolelor vestimentare va fi un domeniu sustenabil și durabil, cu accent pe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cercetare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inovare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transfer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tehnologic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și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marketing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promovând procese de producție prietenoase cu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mediul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reciclare și utilizarea materialelor regenerabile, care vor contribui semnificativ la dezvoltarea economică, crearea de locuri de muncă de calitate și protecția mediului înconjurător.</a:t>
            </a:r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D1FDB-4BAB-4098-9B68-A12CFBCB25D3}"/>
              </a:ext>
            </a:extLst>
          </p:cNvPr>
          <p:cNvSpPr/>
          <p:nvPr/>
        </p:nvSpPr>
        <p:spPr>
          <a:xfrm>
            <a:off x="3691332" y="2042160"/>
            <a:ext cx="78195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Domeniul economic are o pondere de 18% din totalul entităților la nivel național și generează 53% din cifra de afaceri a întregii industrii la nivel de țară. Companiile de renume, care își produc hainele în RM, contribuie semnificativ la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export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 o creștere a cifrei de afaceri de 15% în 2022 față de 2017, sectorul se confruntă cu dificultăți legate de costuri ridicate, dar își menține competitivitatea pe piață. În ciuda unei creșteri a nr. de entități economice, s-a înregistrat o ușoară scădere a nr. de angajați.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Industria depinde în mare măsură de materia primă importată și de comenzile primite de la companiile multinaționale. Forța de muncă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calificată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și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tradiția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domeniului sînt resurse esențiale, iar eforturile de recrutare și instruire a tinerilor la locul de muncă sînt evidente.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Nici o companie din RDC nu este înregistrată ca inovatoare. Activitățile de cercetare și inovare sînt concentrate la UTM. 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Colaborarea între Asociația Patronală pentru Industria Ușoară (APIUS) și producătorii locali este evidențiată prin lansarea etichetei umbrelă ”DININIMĂ”. </a:t>
            </a:r>
          </a:p>
        </p:txBody>
      </p:sp>
      <p:pic>
        <p:nvPicPr>
          <p:cNvPr id="7" name="Imagine 865046377">
            <a:extLst>
              <a:ext uri="{FF2B5EF4-FFF2-40B4-BE49-F238E27FC236}">
                <a16:creationId xmlns:a16="http://schemas.microsoft.com/office/drawing/2014/main" id="{197C11B1-6D4F-4970-A623-FC0E11764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11656" r="11168" b="13012"/>
          <a:stretch/>
        </p:blipFill>
        <p:spPr bwMode="auto">
          <a:xfrm>
            <a:off x="147840" y="218608"/>
            <a:ext cx="1157530" cy="110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551A01-0FAC-4A67-AF18-73F9B73A5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15881-1E22-40D6-90AD-44D8D7FB19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714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87" y="499075"/>
            <a:ext cx="8046720" cy="1557338"/>
          </a:xfrm>
        </p:spPr>
        <p:txBody>
          <a:bodyPr rtlCol="0">
            <a:normAutofit/>
          </a:bodyPr>
          <a:lstStyle/>
          <a:p>
            <a:pPr algn="ctr"/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INDUSTRIA FORESTIERĂ ȘI </a:t>
            </a:r>
            <a:b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PRODUSELOR DIN LEMN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stituent conținut 11">
            <a:extLst>
              <a:ext uri="{FF2B5EF4-FFF2-40B4-BE49-F238E27FC236}">
                <a16:creationId xmlns:a16="http://schemas.microsoft.com/office/drawing/2014/main" id="{93574093-1691-4F54-9B2D-FB6FE899562C}"/>
              </a:ext>
            </a:extLst>
          </p:cNvPr>
          <p:cNvSpPr txBox="1">
            <a:spLocks/>
          </p:cNvSpPr>
          <p:nvPr/>
        </p:nvSpPr>
        <p:spPr>
          <a:xfrm>
            <a:off x="818599" y="2486627"/>
            <a:ext cx="10839557" cy="34671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o-RO" sz="2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Silvicultură și exploatare forestieră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A0200 Silvicultură și exploatare forestiera	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A0210 Silvicultura și alte activități forestiere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RO" sz="2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 produselor din lemn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C1610 Tăierea și rindeluirea lemnului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C1620 Fabricarea produselor din lemn, plută, paie și din alte materiale vegetale împletite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BDB76-CDA6-4D45-8E66-DC3C3229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F585A-14A2-4373-9DDD-1E0C33754F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65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2741" y="289252"/>
            <a:ext cx="8046720" cy="1104900"/>
          </a:xfrm>
        </p:spPr>
        <p:txBody>
          <a:bodyPr rtlCol="0">
            <a:normAutofit/>
          </a:bodyPr>
          <a:lstStyle/>
          <a:p>
            <a:pPr algn="ctr"/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INDUSTRIA FORESTIERĂ ȘI </a:t>
            </a:r>
            <a:b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PRODUSELOR DIN LEMN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ED8AFDF4-00D4-43CE-A0F1-2B23EE5F094A}"/>
              </a:ext>
            </a:extLst>
          </p:cNvPr>
          <p:cNvSpPr txBox="1">
            <a:spLocks/>
          </p:cNvSpPr>
          <p:nvPr/>
        </p:nvSpPr>
        <p:spPr>
          <a:xfrm>
            <a:off x="412955" y="1968777"/>
            <a:ext cx="3229898" cy="394888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endParaRPr lang="ro-RO" sz="1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000" indent="0" algn="ctr">
              <a:buNone/>
            </a:pPr>
            <a:r>
              <a:rPr lang="ro-RO" sz="1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Viziunea domeniului</a:t>
            </a:r>
          </a:p>
          <a:p>
            <a:pPr marL="0" indent="0" algn="ctr">
              <a:buNone/>
            </a:pP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Domeniul industria forestieră și a produselor din lemn își propune să devină un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accelerator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dezvoltare durabilă și inovație în RDC, orientat spre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conservarea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resurselor forestiere și utilizarea responsabilă a materialelor lemnoase, contribuind în mod semnificativ la creșterea economică și la îmbunătățirea calității vieții comunităților din regiune, fără a compromite echilibrul ecologic</a:t>
            </a:r>
            <a:r>
              <a:rPr lang="ro-RO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D1FDB-4BAB-4098-9B68-A12CFBCB25D3}"/>
              </a:ext>
            </a:extLst>
          </p:cNvPr>
          <p:cNvSpPr/>
          <p:nvPr/>
        </p:nvSpPr>
        <p:spPr>
          <a:xfrm>
            <a:off x="3778045" y="2142725"/>
            <a:ext cx="76618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Sectorul contribuie cu 35% la totalul companiilor la nivel național, generînd 38% din cifra de afaceri a întregii activități. Această contribuție semnificativă indică un rol esențial în economia țării.</a:t>
            </a:r>
          </a:p>
          <a:p>
            <a:pPr algn="just">
              <a:spcBef>
                <a:spcPts val="600"/>
              </a:spcBef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Cifra de afaceri în sector a crescut cu 68% în 2022 față de 2017, iar nr. de entități a înregistrat o creștere de 35%. Domeniile precum fabricarea produselor din lemn au înregistrat creșteri constante, indicând o dinamică pozitivă.</a:t>
            </a:r>
          </a:p>
          <a:p>
            <a:pPr algn="just">
              <a:spcBef>
                <a:spcPts val="600"/>
              </a:spcBef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Fondul forestier din RDC constituie 53% din fondul forestier național și cca 21% din suprafața RDC. </a:t>
            </a:r>
          </a:p>
          <a:p>
            <a:pPr algn="just">
              <a:spcBef>
                <a:spcPts val="600"/>
              </a:spcBef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companie din cele 140 active a fost înregistrată ca inovatoare. Totuși, colaborarea cu instituții de învățământ și angajamentul în cercetare indică preocupări pentru dezvoltare și adoptare a tehnologiilor emergente.</a:t>
            </a:r>
          </a:p>
          <a:p>
            <a:pPr algn="just">
              <a:spcBef>
                <a:spcPts val="600"/>
              </a:spcBef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Colaborarea dintre entitățile din sector, instituții academice și organizații guvernamentale este vizibilă, cu accent pe cercetare și inovație.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2AB0C-63D5-4DD2-A789-E207736E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042ED-4BDF-4800-A774-2DC217FAF2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88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7067"/>
            <a:ext cx="8046720" cy="1218125"/>
          </a:xfrm>
        </p:spPr>
        <p:txBody>
          <a:bodyPr rtlCol="0">
            <a:normAutofit/>
          </a:bodyPr>
          <a:lstStyle/>
          <a:p>
            <a:pPr algn="ctr"/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INDUSTRIA FARMACEUTICĂ 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stituent conținut 11">
            <a:extLst>
              <a:ext uri="{FF2B5EF4-FFF2-40B4-BE49-F238E27FC236}">
                <a16:creationId xmlns:a16="http://schemas.microsoft.com/office/drawing/2014/main" id="{93574093-1691-4F54-9B2D-FB6FE899562C}"/>
              </a:ext>
            </a:extLst>
          </p:cNvPr>
          <p:cNvSpPr txBox="1">
            <a:spLocks/>
          </p:cNvSpPr>
          <p:nvPr/>
        </p:nvSpPr>
        <p:spPr>
          <a:xfrm>
            <a:off x="1639043" y="783998"/>
            <a:ext cx="10545097" cy="34671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o-RO" sz="18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C2110  Fabricarea produselor farmaceutice de bază;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o-RO" sz="18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C2120  Fabricarea preparatelor farmaceutice.</a:t>
            </a:r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5308A065-27B8-44BF-856E-55B0697995B8}"/>
              </a:ext>
            </a:extLst>
          </p:cNvPr>
          <p:cNvSpPr txBox="1">
            <a:spLocks/>
          </p:cNvSpPr>
          <p:nvPr/>
        </p:nvSpPr>
        <p:spPr>
          <a:xfrm>
            <a:off x="398207" y="1768229"/>
            <a:ext cx="3406878" cy="41472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endParaRPr lang="ro-RO" sz="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000" indent="0" algn="ctr">
              <a:buNone/>
            </a:pPr>
            <a:r>
              <a:rPr lang="ro-RO" sz="1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Viziunea domeniului</a:t>
            </a:r>
          </a:p>
          <a:p>
            <a:pPr marL="0" indent="0" algn="ctr">
              <a:buNone/>
            </a:pP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 farmaceutică din RDC va fi un domeniu sustenabil și durabil, cu o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infrastructură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farmaceutică dezvoltată, cu implicarea mediului academic, instituțiile de cercetare și mediul de afaceri pentru a asigura ecosistemul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inovării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și transferului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tehnologic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în fabricarea produselor farmaceutice din materie primă </a:t>
            </a:r>
            <a:r>
              <a:rPr lang="ro-RO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autohtonă</a:t>
            </a: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inclusiv certificate BIO, conforme cu standardele internaționale, competitive pe piața locală și externă.</a:t>
            </a:r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0D43A-8C8E-4EB4-92F0-BCE85F8A5A6B}"/>
              </a:ext>
            </a:extLst>
          </p:cNvPr>
          <p:cNvSpPr/>
          <p:nvPr/>
        </p:nvSpPr>
        <p:spPr>
          <a:xfrm>
            <a:off x="3947605" y="1807587"/>
            <a:ext cx="741609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Regiunea găzduiește 28% din întreprinderile farmaceutice, contribuind cu 47% la cifra de afaceri națională a industriei farmaceutice. 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Sectorul farmaceutic în RDC înregistrează o creștere medie anuală de 4,3% între 2017 și 2022, reflectând o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dinamică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solidă. Companii precum FARMAPRIM aduc diversitate în produse și piață prin distribuția lor extinsă în țări din regiunea Europei și Asia.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RDC dispune de existența unei game variate de plante medicinale și aromatice, dar valorificarea lor este sub-valorificată. Cu toate acestea, 17 companii din cele 26 active în sector produc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fitopreparate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indicînd o utilizare parțială a resurselor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locale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Investițiile în cercetare și dezvoltare în industria farmaceutică în RM sînt limitate. Cu toate acestea, eforturile de cercetare și transferul de tehnologie realizate de instituții academice, precum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Catedra de Chimie farmaceutică și tehnologică din cadrul USMF</a:t>
            </a: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oferă premise pentru inovare.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Colaborarea cu instituții internaționale și parteneri străini deschide oportunități pentru dezvoltare, dar există potențial de extindere a acestor parteneriate.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E76475-C3D8-4836-B3D2-110EEF05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12CEC5-E56C-4500-8883-2C402CDD02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43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99" y="72511"/>
            <a:ext cx="8046720" cy="1104900"/>
          </a:xfrm>
        </p:spPr>
        <p:txBody>
          <a:bodyPr rtlCol="0">
            <a:normAutofit/>
          </a:bodyPr>
          <a:lstStyle/>
          <a:p>
            <a:pPr algn="ctr"/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INDUSTRIA EXTRACTIVĂ ȘI A MATERIALELOR DE CONSTRUCȚIE</a:t>
            </a:r>
            <a:endParaRPr lang="ro-RO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ED8AFDF4-00D4-43CE-A0F1-2B23EE5F094A}"/>
              </a:ext>
            </a:extLst>
          </p:cNvPr>
          <p:cNvSpPr txBox="1">
            <a:spLocks/>
          </p:cNvSpPr>
          <p:nvPr/>
        </p:nvSpPr>
        <p:spPr>
          <a:xfrm>
            <a:off x="409466" y="2483035"/>
            <a:ext cx="3299563" cy="369331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endParaRPr lang="ro-RO" sz="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8000" indent="0" algn="ctr">
              <a:buNone/>
            </a:pPr>
            <a:r>
              <a:rPr lang="ro-RO" sz="1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Viziunea domeniului</a:t>
            </a:r>
          </a:p>
          <a:p>
            <a:pPr marL="0" indent="0" algn="ctr">
              <a:buNone/>
            </a:pPr>
            <a:r>
              <a:rPr lang="ro-RO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Sectorul Industria extractivă și a materialelor de construcție trebuie să fie un sector dinamic, durabil și sustenabil, care să susțină activ dezvoltarea economică a regiunii, implicând cooperarea, cercetarea, inovarea și transferul tehnologic în procesul de extragere și prelucrare a materiilor prime, ținând cont de măsurile de protecție a mediului înconjurător.</a:t>
            </a:r>
          </a:p>
          <a:p>
            <a:endParaRPr lang="ro-RO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D1FDB-4BAB-4098-9B68-A12CFBCB25D3}"/>
              </a:ext>
            </a:extLst>
          </p:cNvPr>
          <p:cNvSpPr/>
          <p:nvPr/>
        </p:nvSpPr>
        <p:spPr>
          <a:xfrm>
            <a:off x="3848695" y="2422761"/>
            <a:ext cx="80311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Industria reprezintă 35.6% din totalul companiilor active în RDC, contribuind cu 31% la cifra de afaceri a întregii activități. S.A. LAFARGE CIMENT (MOLDOVA) se evidențiază ca lider de piață, având o contribuție semnificativă.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În perioada 2017-2022, industria a înregistrat o creștere medie a volumului de vînzări de aproximativ 42%. Studiul Expert Grup indică creșteri semnificative în extracții, dar și vulnerabilități în gestionarea eficientă guvernamentală.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RDC concentrează o parte semnificativă a zăcămintelor minerale, incluzând nisip, argilă, piatră, calcar și altele. Totuși, stagnarea dezvoltării se datorează ineficienței gestionării la nivel guvernamental.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 din cele 125 de companii au fost înregistrate ca inovatoare. Lipsa de personal calificat și necalificat în sector indică absența unor programe de formare specializată.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o-RO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Colaborarea dintre universități, instituții de cercetare și sectorul privat există, dar sînt neclarități și incertitudini în politica națională și procedurile de atribuire a sectoarelor de subsol.</a:t>
            </a:r>
          </a:p>
        </p:txBody>
      </p:sp>
      <p:sp>
        <p:nvSpPr>
          <p:cNvPr id="7" name="Substituent conținut 11">
            <a:extLst>
              <a:ext uri="{FF2B5EF4-FFF2-40B4-BE49-F238E27FC236}">
                <a16:creationId xmlns:a16="http://schemas.microsoft.com/office/drawing/2014/main" id="{2E372AF3-DB29-49E5-8C0A-A0AE25289640}"/>
              </a:ext>
            </a:extLst>
          </p:cNvPr>
          <p:cNvSpPr txBox="1">
            <a:spLocks/>
          </p:cNvSpPr>
          <p:nvPr/>
        </p:nvSpPr>
        <p:spPr>
          <a:xfrm>
            <a:off x="1237437" y="1255023"/>
            <a:ext cx="10545097" cy="34671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o-RO" sz="18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B0810 Extracția pietrei, nisipului și argilei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o-RO" sz="18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C2300 Fabricarea altor produse din minerale nemetalice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o-RO" sz="18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C2350 Fabricarea cimentului, varului și ipsosului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37BBD-C219-43D1-BF87-6D092A80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CDDBF-1B0F-4848-9014-49784F80EE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54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313ABDAC-1955-48E2-9EF8-28EC3549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12" y="218608"/>
            <a:ext cx="7221780" cy="1104900"/>
          </a:xfrm>
        </p:spPr>
        <p:txBody>
          <a:bodyPr rtlCol="0">
            <a:normAutofit/>
          </a:bodyPr>
          <a:lstStyle/>
          <a:p>
            <a:pPr algn="ctr"/>
            <a:r>
              <a:rPr lang="ro-RO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IDEI DE direcții strategice </a:t>
            </a:r>
            <a:br>
              <a:rPr lang="ro-RO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o-RO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de dezvoltare economică A RDC</a:t>
            </a:r>
            <a:endParaRPr lang="ro-RO" sz="4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D1FDB-4BAB-4098-9B68-A12CFBCB25D3}"/>
              </a:ext>
            </a:extLst>
          </p:cNvPr>
          <p:cNvSpPr/>
          <p:nvPr/>
        </p:nvSpPr>
        <p:spPr>
          <a:xfrm>
            <a:off x="830160" y="1814691"/>
            <a:ext cx="1011149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Investiții în inovație și tehnologie în sectorul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agricol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pentru a crește valoarea adăugată a producției agricole și pentru a face agricultura din regiunea mai competitivă pe piața internă și internațională.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Colaborare între industrie și instituții educaționale pentru a îmbunătăți calitatea forței de muncă în sectorul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textil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și al articolelor vestimentare, pentru a face sectorul mai competitiv și pentru a asigura viabilitatea pe termen lung.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Promovarea inovației în sectorul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forestier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și al produselor din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lemn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pentru a crește valoarea adăugată a producției și pentru a face sectorul mai durabil.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Îmbunătățirea eficienței guvernamentale și stimularea investițiilor private în sectorul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materialelor de construcții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pentru a depăși stagnarea dezvoltării sectorului.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37BBD-C219-43D1-BF87-6D092A80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CDDBF-1B0F-4848-9014-49784F80EE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71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AF73F-1050-4FCB-9744-9FFE5398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94" y="-21080"/>
            <a:ext cx="11150600" cy="920336"/>
          </a:xfrm>
        </p:spPr>
        <p:txBody>
          <a:bodyPr/>
          <a:lstStyle/>
          <a:p>
            <a:r>
              <a:rPr lang="ro-MD" dirty="0">
                <a:solidFill>
                  <a:schemeClr val="accent5">
                    <a:lumMod val="75000"/>
                  </a:schemeClr>
                </a:solidFill>
              </a:rPr>
              <a:t>Structura studiului</a:t>
            </a:r>
            <a:endParaRPr lang="ru-MD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590C4-F14A-4453-8430-188E313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5FAE3-022D-4B5D-A89E-C8787D454759}"/>
              </a:ext>
            </a:extLst>
          </p:cNvPr>
          <p:cNvSpPr/>
          <p:nvPr/>
        </p:nvSpPr>
        <p:spPr>
          <a:xfrm>
            <a:off x="693510" y="1217270"/>
            <a:ext cx="108049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 Scopul și nevoia elaborării studiului pentru specializarea inteligentă la nivelul Regiunii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1.2 Contextul politicii de specializare inteligentă în RM și UE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1.3 Abordarea metodologică</a:t>
            </a:r>
          </a:p>
          <a:p>
            <a:endParaRPr lang="ro-MD" sz="20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o-MD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Analiza cantitativă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ro-MD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2.1 Analiza contextului regional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2.1.1 Contextul socio-economic regional: Populație, Economie, Salariați, Întreprinderi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2.1.2 Infrastructură și accesibilitate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2.1.3 Activitatea de inovare și cercetare-dezvoltare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ro-MD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 Identificarea domeniilor prioritare pentru specializarea inteligentă la nivelul Regiunii</a:t>
            </a:r>
          </a:p>
          <a:p>
            <a:pPr lvl="4"/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2.2.1 Potențialul economic</a:t>
            </a:r>
          </a:p>
          <a:p>
            <a:pPr lvl="4"/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2.2.2 Potențialul de inovare</a:t>
            </a:r>
          </a:p>
          <a:p>
            <a:pPr lvl="4"/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2.2.3 Potențialul științific</a:t>
            </a:r>
          </a:p>
          <a:p>
            <a:pPr lvl="4"/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2.2.4 Rezultatele analizei potențialelor domenii de specializare inteligentă</a:t>
            </a:r>
          </a:p>
          <a:p>
            <a:endParaRPr lang="ro-MD" sz="2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o-MD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Analiza calitativă</a:t>
            </a:r>
          </a:p>
          <a:p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3.1 Organizarea și structura rezultatelor interviului de focus-grup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AC9DB-57D9-4023-9EF1-1DB2873E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BD894-F5EC-4604-84A2-1BAFE51499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09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9B3F4-5061-46FE-9302-913DE2E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20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37BBD-C219-43D1-BF87-6D092A80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CDDBF-1B0F-4848-9014-49784F80EE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C02DE3-A7C0-48EC-8739-47C230BE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2" y="1105133"/>
            <a:ext cx="10796304" cy="5200417"/>
          </a:xfrm>
          <a:prstGeom prst="rect">
            <a:avLst/>
          </a:prstGeom>
        </p:spPr>
      </p:pic>
      <p:sp>
        <p:nvSpPr>
          <p:cNvPr id="13" name="Titlu 1">
            <a:extLst>
              <a:ext uri="{FF2B5EF4-FFF2-40B4-BE49-F238E27FC236}">
                <a16:creationId xmlns:a16="http://schemas.microsoft.com/office/drawing/2014/main" id="{C486B0CA-C91A-4940-AE40-E1706BB1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0" y="-246141"/>
            <a:ext cx="8046720" cy="1104900"/>
          </a:xfrm>
        </p:spPr>
        <p:txBody>
          <a:bodyPr rtlCol="0">
            <a:normAutofit/>
          </a:bodyPr>
          <a:lstStyle/>
          <a:p>
            <a:pPr algn="ctr"/>
            <a:r>
              <a:rPr lang="ro-RO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Studiul </a:t>
            </a:r>
            <a:r>
              <a:rPr lang="ro-RO" sz="3600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(versiunea electronică)</a:t>
            </a:r>
            <a:endParaRPr lang="ro-RO" sz="54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MD" b="1" dirty="0"/>
              <a:t>www.adrcentru.md</a:t>
            </a:r>
            <a:endParaRPr lang="en-IN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MD" b="1" dirty="0"/>
              <a:t>facebook.com/adrcentru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025540"/>
            <a:ext cx="5011410" cy="921807"/>
          </a:xfrm>
        </p:spPr>
        <p:txBody>
          <a:bodyPr/>
          <a:lstStyle/>
          <a:p>
            <a:r>
              <a:rPr lang="ro-MD" sz="4400" cap="none" dirty="0"/>
              <a:t>Mulțumim pentru </a:t>
            </a:r>
            <a:r>
              <a:rPr lang="ro-MD" sz="4400" cap="none" dirty="0">
                <a:solidFill>
                  <a:srgbClr val="FFC000"/>
                </a:solidFill>
              </a:rPr>
              <a:t>atenție</a:t>
            </a:r>
            <a:r>
              <a:rPr lang="ro-MD" sz="4400" cap="none" dirty="0"/>
              <a:t>.</a:t>
            </a:r>
            <a:endParaRPr lang="en-US" sz="4400" cap="non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92C626-12B4-43A2-91BC-06B55B73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43" y="1723421"/>
            <a:ext cx="2681404" cy="27612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EB4CB-5D01-4FAE-8AE4-F340112EE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380" y="4416488"/>
            <a:ext cx="395479" cy="395479"/>
          </a:xfrm>
          <a:prstGeom prst="rect">
            <a:avLst/>
          </a:prstGeom>
        </p:spPr>
      </p:pic>
      <p:pic>
        <p:nvPicPr>
          <p:cNvPr id="8194" name="Picture 2" descr="Molly Johnson | Instagram, Facebook | Linktree">
            <a:extLst>
              <a:ext uri="{FF2B5EF4-FFF2-40B4-BE49-F238E27FC236}">
                <a16:creationId xmlns:a16="http://schemas.microsoft.com/office/drawing/2014/main" id="{DDCB429B-B104-4B43-8724-63BF912D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79" y="4980238"/>
            <a:ext cx="395479" cy="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AF73F-1050-4FCB-9744-9FFE5398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94" y="-21080"/>
            <a:ext cx="11150600" cy="920336"/>
          </a:xfrm>
        </p:spPr>
        <p:txBody>
          <a:bodyPr/>
          <a:lstStyle/>
          <a:p>
            <a:r>
              <a:rPr lang="ro-MD" dirty="0">
                <a:solidFill>
                  <a:schemeClr val="accent5">
                    <a:lumMod val="75000"/>
                  </a:schemeClr>
                </a:solidFill>
              </a:rPr>
              <a:t>Structura studiului</a:t>
            </a:r>
            <a:endParaRPr lang="ru-MD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590C4-F14A-4453-8430-188E313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5FAE3-022D-4B5D-A89E-C8787D454759}"/>
              </a:ext>
            </a:extLst>
          </p:cNvPr>
          <p:cNvSpPr/>
          <p:nvPr/>
        </p:nvSpPr>
        <p:spPr>
          <a:xfrm>
            <a:off x="729294" y="1396907"/>
            <a:ext cx="9971886" cy="496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MD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Descrierea domeniilor de specializare inteligentă identificate</a:t>
            </a:r>
          </a:p>
          <a:p>
            <a:pPr>
              <a:lnSpc>
                <a:spcPct val="150000"/>
              </a:lnSpc>
            </a:pPr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4.1 Domeniul prioritar: AGRICULTURĂ ȘI PROCESAREA PRODUSELOR REZULTATE</a:t>
            </a:r>
          </a:p>
          <a:p>
            <a:pPr lvl="3"/>
            <a:r>
              <a:rPr lang="ro-MD" sz="20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Descrierea domeniului</a:t>
            </a:r>
          </a:p>
          <a:p>
            <a:pPr lvl="3"/>
            <a:r>
              <a:rPr lang="ro-MD" sz="20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Analiza SWOT</a:t>
            </a:r>
          </a:p>
          <a:p>
            <a:pPr lvl="3"/>
            <a:r>
              <a:rPr lang="ro-MD" sz="20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Viziunea domeniului</a:t>
            </a:r>
          </a:p>
          <a:p>
            <a:pPr lvl="3"/>
            <a:r>
              <a:rPr lang="ro-MD" sz="20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Idei de proiecte posibile</a:t>
            </a:r>
          </a:p>
          <a:p>
            <a:pPr>
              <a:lnSpc>
                <a:spcPct val="150000"/>
              </a:lnSpc>
            </a:pPr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4.2 Domeniul prioritar: INDUSTRIA TEXTILĂ ȘI A ARTICOLELOR VESTIMENTARE</a:t>
            </a:r>
          </a:p>
          <a:p>
            <a:pPr lvl="2">
              <a:lnSpc>
                <a:spcPct val="150000"/>
              </a:lnSpc>
            </a:pPr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4.3 Domeniul prioritar: INDUSTRIA FORESTIERĂ ȘI A PRODUSELOR DIN LEMN</a:t>
            </a:r>
          </a:p>
          <a:p>
            <a:pPr lvl="2">
              <a:lnSpc>
                <a:spcPct val="150000"/>
              </a:lnSpc>
            </a:pPr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4.4 Domeniul prioritar: INDUSTRIA FARMACEUTICĂ</a:t>
            </a:r>
          </a:p>
          <a:p>
            <a:pPr lvl="2">
              <a:lnSpc>
                <a:spcPct val="150000"/>
              </a:lnSpc>
            </a:pPr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4.5 Domeniul prioritar: INDUSTRIA EXTRACTIVĂ ȘI A MATERIALELOR DE CONSTRUCȚIE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Matricea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evaluării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criteriilor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Sumar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494A1-528E-4B50-831C-9C04E5C3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C35FB-1486-4804-8830-1943A81335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09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AF73F-1050-4FCB-9744-9FFE5398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94" y="-21080"/>
            <a:ext cx="11150600" cy="920336"/>
          </a:xfrm>
        </p:spPr>
        <p:txBody>
          <a:bodyPr/>
          <a:lstStyle/>
          <a:p>
            <a:r>
              <a:rPr lang="ro-MD" dirty="0">
                <a:solidFill>
                  <a:schemeClr val="accent5">
                    <a:lumMod val="75000"/>
                  </a:schemeClr>
                </a:solidFill>
              </a:rPr>
              <a:t>Conceptul</a:t>
            </a:r>
            <a:endParaRPr lang="ru-MD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590C4-F14A-4453-8430-188E313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5FAE3-022D-4B5D-A89E-C8787D454759}"/>
              </a:ext>
            </a:extLst>
          </p:cNvPr>
          <p:cNvSpPr/>
          <p:nvPr/>
        </p:nvSpPr>
        <p:spPr>
          <a:xfrm>
            <a:off x="729294" y="1626012"/>
            <a:ext cx="10479480" cy="3566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Conceptul de </a:t>
            </a:r>
            <a:r>
              <a:rPr lang="ro-MD" sz="21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specializare inteligentă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(SI) reprezintă </a:t>
            </a:r>
          </a:p>
          <a:p>
            <a:pPr algn="just">
              <a:lnSpc>
                <a:spcPct val="150000"/>
              </a:lnSpc>
            </a:pPr>
            <a:endParaRPr lang="ro-MD" sz="105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abordare strategică a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dezvoltării economice 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nivel regional/național, care vizează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identificarea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dezvoltarea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și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promovarea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sectoarelor economice 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în care o anumită regiune/țară are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potențial/avantaje competitive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Aceasta se bazează pe utilizarea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cunoașterii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inovației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și a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factorilor de producție locali 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pentru a stimula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creșterea economică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 locuri de muncă 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și a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îmbunătăți calitatea vieții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ro-MD" sz="105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începe prin identificarea clară a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resurselor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competențelor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și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potențialului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ro-MD" sz="21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inovare</a:t>
            </a:r>
            <a:r>
              <a:rPr lang="ro-MD" sz="21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specific al unei regiuni: sectoare industriale, domenii de cercetare, talente umane, infrastructură sau orice alt factor care conferă regiunii un avantaj competitiv.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01A99-B45D-48D2-9905-D4A66A6A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5D031-D7C2-4263-A60B-3F9CF6C8C3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5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AF73F-1050-4FCB-9744-9FFE5398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1" y="0"/>
            <a:ext cx="11150600" cy="920336"/>
          </a:xfrm>
        </p:spPr>
        <p:txBody>
          <a:bodyPr/>
          <a:lstStyle/>
          <a:p>
            <a:r>
              <a:rPr lang="ro-MD" dirty="0">
                <a:solidFill>
                  <a:schemeClr val="accent5">
                    <a:lumMod val="75000"/>
                  </a:schemeClr>
                </a:solidFill>
              </a:rPr>
              <a:t>Motivația elaborării</a:t>
            </a:r>
            <a:endParaRPr lang="ru-MD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590C4-F14A-4453-8430-188E313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5FAE3-022D-4B5D-A89E-C8787D454759}"/>
              </a:ext>
            </a:extLst>
          </p:cNvPr>
          <p:cNvSpPr/>
          <p:nvPr/>
        </p:nvSpPr>
        <p:spPr>
          <a:xfrm>
            <a:off x="847281" y="1645009"/>
            <a:ext cx="10479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MD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baza elaborării studiului dat stau următoarele motive:</a:t>
            </a:r>
          </a:p>
          <a:p>
            <a:pPr algn="just">
              <a:lnSpc>
                <a:spcPct val="150000"/>
              </a:lnSpc>
            </a:pPr>
            <a:endParaRPr lang="ro-MD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o-MD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Identificarea punctelor tari și a oportunităților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o-MD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Definirea priorităților de dezvoltare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o-MD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Creșterea inovației și a capacității de cercetare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o-MD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Crearea de sinergii între actorii locali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o-MD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Dezvoltarea durabilă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o-MD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Atragerea de finanțări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10981-EBA3-4BB2-99AE-F9E98AC2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46B87-AAE4-42EC-8280-BD940825A1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7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AF73F-1050-4FCB-9744-9FFE5398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1" y="0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CRITERII DE EVALUARE</a:t>
            </a:r>
            <a:endParaRPr lang="ru-MD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590C4-F14A-4453-8430-188E313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5FAE3-022D-4B5D-A89E-C8787D454759}"/>
              </a:ext>
            </a:extLst>
          </p:cNvPr>
          <p:cNvSpPr/>
          <p:nvPr/>
        </p:nvSpPr>
        <p:spPr>
          <a:xfrm>
            <a:off x="847281" y="1020048"/>
            <a:ext cx="10516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ro-MD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otențialul socio-economic regional a fost analizat prin prisma următoarelor criterii de evaluare a specializării inteligente: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Tabel 4">
            <a:extLst>
              <a:ext uri="{FF2B5EF4-FFF2-40B4-BE49-F238E27FC236}">
                <a16:creationId xmlns:a16="http://schemas.microsoft.com/office/drawing/2014/main" id="{DDBD8A5D-C51F-42A3-AE29-4D11F9B7D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7614"/>
              </p:ext>
            </p:extLst>
          </p:nvPr>
        </p:nvGraphicFramePr>
        <p:xfrm>
          <a:off x="342901" y="1890911"/>
          <a:ext cx="11490394" cy="448921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04091">
                  <a:extLst>
                    <a:ext uri="{9D8B030D-6E8A-4147-A177-3AD203B41FA5}">
                      <a16:colId xmlns:a16="http://schemas.microsoft.com/office/drawing/2014/main" val="176663015"/>
                    </a:ext>
                  </a:extLst>
                </a:gridCol>
                <a:gridCol w="2146579">
                  <a:extLst>
                    <a:ext uri="{9D8B030D-6E8A-4147-A177-3AD203B41FA5}">
                      <a16:colId xmlns:a16="http://schemas.microsoft.com/office/drawing/2014/main" val="989395479"/>
                    </a:ext>
                  </a:extLst>
                </a:gridCol>
                <a:gridCol w="2127241">
                  <a:extLst>
                    <a:ext uri="{9D8B030D-6E8A-4147-A177-3AD203B41FA5}">
                      <a16:colId xmlns:a16="http://schemas.microsoft.com/office/drawing/2014/main" val="1565775372"/>
                    </a:ext>
                  </a:extLst>
                </a:gridCol>
                <a:gridCol w="2397980">
                  <a:extLst>
                    <a:ext uri="{9D8B030D-6E8A-4147-A177-3AD203B41FA5}">
                      <a16:colId xmlns:a16="http://schemas.microsoft.com/office/drawing/2014/main" val="4119724127"/>
                    </a:ext>
                  </a:extLst>
                </a:gridCol>
                <a:gridCol w="2014503">
                  <a:extLst>
                    <a:ext uri="{9D8B030D-6E8A-4147-A177-3AD203B41FA5}">
                      <a16:colId xmlns:a16="http://schemas.microsoft.com/office/drawing/2014/main" val="1232630569"/>
                    </a:ext>
                  </a:extLst>
                </a:gridCol>
              </a:tblGrid>
              <a:tr h="846585"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Importanța economică la nivel regional</a:t>
                      </a:r>
                      <a:endParaRPr lang="ro-RO" sz="1800" dirty="0">
                        <a:solidFill>
                          <a:srgbClr val="FFC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Dinamica sectorului și cerința pieței</a:t>
                      </a:r>
                      <a:endParaRPr lang="ro-RO" sz="1800" dirty="0">
                        <a:solidFill>
                          <a:srgbClr val="FFC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Valorificarea resurselor locale</a:t>
                      </a:r>
                      <a:endParaRPr lang="ro-RO" sz="1800" dirty="0">
                        <a:solidFill>
                          <a:srgbClr val="FFC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Intensitatea de inovare și de aplicare a tehnologiilor emergente</a:t>
                      </a:r>
                      <a:endParaRPr lang="ro-RO" sz="1800" dirty="0">
                        <a:solidFill>
                          <a:srgbClr val="FFC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Nivelul de colaborare între actori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25620"/>
                  </a:ext>
                </a:extLst>
              </a:tr>
              <a:tr h="3574815"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Evaluarea contribuției sectorului la cifra de afacere regională/națională, ponderea entităților economice regionale și personalului angajat din totalul per țară.</a:t>
                      </a:r>
                    </a:p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Identificarea și analiza celor mai cunoscute și influente branduri din sector.</a:t>
                      </a:r>
                    </a:p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Analiza produselor cu potențial de export.</a:t>
                      </a:r>
                    </a:p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Analiza impactului economic al inovațiilor în domeniul analizat.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Examinarea tendințelor recente, evoluției industriei și cerințele pieței de desfacere pentru fiecare domeniu.</a:t>
                      </a:r>
                    </a:p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Identificarea nevoilor și tendințelor emergente în sector.</a:t>
                      </a:r>
                    </a:p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Investigarea cerințelor pieței pentru soluții și servicii inteligente și adaptarea sectorului la aceste cerințe.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Identificarea resurselor locale (umane, naturale, tehnologice și de cercetare) care pot fi valorificate în contextul specializării inteligente.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Analiza nivelului de inovare în regiune și adoptarea tehnologiilor emergente.</a:t>
                      </a:r>
                    </a:p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Identificarea sectoarelor sau companiilor care sînt lideri în aplicarea tehnologiilor avansate.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-Evaluarea gradului de colaborare între diferitele sectoare economice și actorii regionali.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ro-RO" sz="15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Analiza inițiativelor și proiectelor de colaborare care vizează integrarea tehnologiilor inteligente în diverse domenii</a:t>
                      </a:r>
                      <a:endParaRPr lang="ro-RO" sz="15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035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B0A10C3-9831-4D0E-88A3-763C34FA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BFC52-1A1D-469C-AC08-E3A9567184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16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86A6E42A-BC81-45F8-8FE1-5FD1CF1C7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9" y="923892"/>
            <a:ext cx="5893973" cy="59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A64DA790-604F-4CEE-A555-CEA894C4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FA8AA5-F72C-4719-9D74-4E64CE82A20C}" type="slidenum">
              <a:rPr lang="ru-RU" altLang="ro-RO">
                <a:solidFill>
                  <a:srgbClr val="898989"/>
                </a:solidFill>
              </a:rPr>
              <a:pPr/>
              <a:t>7</a:t>
            </a:fld>
            <a:endParaRPr lang="ru-RU" altLang="ro-RO">
              <a:solidFill>
                <a:srgbClr val="898989"/>
              </a:solidFill>
            </a:endParaRPr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B89C19F0-929F-4576-98BD-F5D67AB6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333375"/>
            <a:ext cx="81534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o-RO" altLang="ro-RO" sz="2800" b="1" cap="all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Regiunea Centru</a:t>
            </a:r>
            <a:r>
              <a:rPr lang="en-US" altLang="ro-RO" sz="2800" b="1" cap="all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-</a:t>
            </a:r>
            <a:r>
              <a:rPr lang="ru-RU" altLang="ro-RO" sz="2800" b="1" cap="all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o-RO" sz="2800" b="1" cap="all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caracterizare</a:t>
            </a:r>
            <a:r>
              <a:rPr lang="ru-RU" altLang="ro-RO" sz="2800" b="1" cap="all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o-RO" sz="2800" b="1" cap="all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generală</a:t>
            </a:r>
            <a:endParaRPr lang="en-US" altLang="ru-RU" sz="2800" b="1" cap="all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1F73FF3-5A4B-489B-9E7C-7B60B093F542}"/>
              </a:ext>
            </a:extLst>
          </p:cNvPr>
          <p:cNvSpPr txBox="1">
            <a:spLocks/>
          </p:cNvSpPr>
          <p:nvPr/>
        </p:nvSpPr>
        <p:spPr bwMode="auto">
          <a:xfrm>
            <a:off x="6645069" y="1401095"/>
            <a:ext cx="4968323" cy="5184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r>
              <a:rPr lang="ru-RU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o-RO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raioane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329 </a:t>
            </a:r>
            <a:r>
              <a:rPr lang="ro-RO" altLang="ru-RU" sz="2000" b="1" dirty="0" err="1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unităţi</a:t>
            </a:r>
            <a: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administrativ teritoriale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- </a:t>
            </a:r>
            <a:r>
              <a:rPr lang="ru-RU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 </a:t>
            </a:r>
            <a:r>
              <a:rPr lang="ro-RO" altLang="ro-RO" sz="2000" dirty="0" err="1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oraşe</a:t>
            </a:r>
            <a:endParaRPr lang="ro-RO" altLang="ro-RO" sz="2000" dirty="0">
              <a:solidFill>
                <a:srgbClr val="2540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o-RO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- </a:t>
            </a:r>
            <a:r>
              <a:rPr lang="ru-RU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315 </a:t>
            </a:r>
            <a:r>
              <a:rPr lang="ro-RO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sate/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comune 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598</a:t>
            </a:r>
            <a:r>
              <a:rPr lang="ro-RO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localităţi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o-RO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Suprafaţa</a:t>
            </a:r>
            <a:r>
              <a:rPr lang="en-US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ru-RU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en-US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734 </a:t>
            </a:r>
            <a:r>
              <a:rPr lang="ro-RO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km</a:t>
            </a:r>
            <a:r>
              <a:rPr lang="en-US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²</a:t>
            </a:r>
            <a:r>
              <a:rPr lang="ru-RU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(31% </a:t>
            </a:r>
            <a:r>
              <a:rPr lang="ro-RO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din </a:t>
            </a:r>
            <a:r>
              <a:rPr lang="ro-RO" altLang="ro-RO" sz="2000" dirty="0" err="1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suprafaţa</a:t>
            </a:r>
            <a:r>
              <a:rPr lang="ro-RO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totală a RM</a:t>
            </a:r>
            <a:r>
              <a:rPr lang="ru-RU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o-RO" altLang="ro-RO" sz="2000" dirty="0">
              <a:solidFill>
                <a:srgbClr val="2540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Populaţia cu reședință obișnuită, 20</a:t>
            </a:r>
            <a:r>
              <a:rPr lang="ro-MD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en-US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ru-RU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ro-MD" altLang="ro-RO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722</a:t>
            </a:r>
            <a:r>
              <a:rPr lang="ro-MD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295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Densitatea populaţiei</a:t>
            </a:r>
            <a:r>
              <a:rPr lang="en-US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en-US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n-US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</a:t>
            </a:r>
            <a:r>
              <a:rPr lang="en-US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oc.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/km²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Gradul de urbanizare</a:t>
            </a:r>
            <a:r>
              <a:rPr lang="en-US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</a:t>
            </a:r>
            <a:r>
              <a:rPr lang="en-US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9: 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9,8</a:t>
            </a: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%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orașe cu statut de municipiu</a:t>
            </a:r>
            <a:r>
              <a:rPr lang="en-US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ro-RO" altLang="ru-RU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o-RO" altLang="ru-RU" sz="2000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Ungheni, Orhei, Hînceşti, Străşeni</a:t>
            </a:r>
            <a:br>
              <a:rPr lang="en-US" altLang="ro-RO" sz="2000" b="1" dirty="0">
                <a:solidFill>
                  <a:srgbClr val="2540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ro-R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en-US" altLang="ro-R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en-US" altLang="ro-R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E07B-7157-421F-9C9E-BAF0C191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456" y="541585"/>
            <a:ext cx="6505575" cy="11207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o-RO" sz="2800" b="1" cap="all" dirty="0">
                <a:solidFill>
                  <a:schemeClr val="accent5">
                    <a:lumMod val="75000"/>
                  </a:schemeClr>
                </a:solidFill>
              </a:rPr>
              <a:t>Regiunea Centru  –  economie</a:t>
            </a:r>
            <a:endParaRPr lang="en-US" sz="2800"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015F5472-CBBA-4F54-8BF2-938D0CE8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71538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41438" indent="-2682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9600" indent="-2682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16175" indent="-2682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3375" indent="-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0575" indent="-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7775" indent="-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4975" indent="-268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F9D87-90E9-4AC8-81AA-797456FE0AC9}" type="slidenum">
              <a:rPr lang="en-US" altLang="ru-RU" sz="1200">
                <a:solidFill>
                  <a:srgbClr val="8989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200">
              <a:solidFill>
                <a:srgbClr val="89898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85" name="AutoShape 4" descr="Imagini pentru legislation framework icon&quot;">
            <a:extLst>
              <a:ext uri="{FF2B5EF4-FFF2-40B4-BE49-F238E27FC236}">
                <a16:creationId xmlns:a16="http://schemas.microsoft.com/office/drawing/2014/main" id="{D09716AC-C201-4E50-B3A2-F71EB67FB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130175"/>
            <a:ext cx="3048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35" tIns="53718" rIns="107435" bIns="53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6" name="AutoShape 6" descr="Imagini pentru legislation framework icon&quot;">
            <a:extLst>
              <a:ext uri="{FF2B5EF4-FFF2-40B4-BE49-F238E27FC236}">
                <a16:creationId xmlns:a16="http://schemas.microsoft.com/office/drawing/2014/main" id="{8A660AC1-04C6-46EC-BF37-09B0A37FA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27146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35" tIns="53718" rIns="107435" bIns="53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7" name="AutoShape 8">
            <a:extLst>
              <a:ext uri="{FF2B5EF4-FFF2-40B4-BE49-F238E27FC236}">
                <a16:creationId xmlns:a16="http://schemas.microsoft.com/office/drawing/2014/main" id="{19C33499-679F-4576-9F18-418695B83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411164"/>
            <a:ext cx="3048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35" tIns="53718" rIns="107435" bIns="53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47D1302-53BD-4A32-B9D3-E00EF3390CFB}"/>
              </a:ext>
            </a:extLst>
          </p:cNvPr>
          <p:cNvSpPr txBox="1">
            <a:spLocks/>
          </p:cNvSpPr>
          <p:nvPr/>
        </p:nvSpPr>
        <p:spPr bwMode="auto">
          <a:xfrm>
            <a:off x="6161880" y="3586371"/>
            <a:ext cx="5191919" cy="2816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o-RO" altLang="ru-RU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Infrastructura de afaceri existentă</a:t>
            </a:r>
          </a:p>
          <a:p>
            <a:pPr>
              <a:defRPr/>
            </a:pPr>
            <a:endParaRPr lang="ro-RO" alt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 Casă de ambalare </a:t>
            </a: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2 Centre de business</a:t>
            </a:r>
          </a:p>
          <a:p>
            <a:pPr>
              <a:defRPr/>
            </a:pPr>
            <a:r>
              <a:rPr lang="ru-RU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Incubatoare de afaceri</a:t>
            </a:r>
            <a:endParaRPr lang="lv-LV" alt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2 Parcuri Industriale</a:t>
            </a:r>
            <a:endParaRPr lang="ro-MD" alt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 ZEL Ungheni + 3 subzone </a:t>
            </a:r>
            <a:r>
              <a:rPr lang="ro-RO" altLang="ru-RU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(CL, HN, NS, UN)</a:t>
            </a: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 subzone ale ZEL Bălți </a:t>
            </a:r>
            <a:r>
              <a:rPr lang="ro-RO" altLang="ru-RU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(OR, RZ, ST)</a:t>
            </a:r>
            <a:endParaRPr lang="ru-RU" altLang="ru-RU" sz="20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9D1CF21-27B5-4FAA-B7B1-F0CE35C7E33C}"/>
              </a:ext>
            </a:extLst>
          </p:cNvPr>
          <p:cNvSpPr txBox="1">
            <a:spLocks/>
          </p:cNvSpPr>
          <p:nvPr/>
        </p:nvSpPr>
        <p:spPr bwMode="auto">
          <a:xfrm>
            <a:off x="6161879" y="1471611"/>
            <a:ext cx="5191919" cy="2007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o-RO" altLang="ru-RU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Potențial de formare profesională</a:t>
            </a:r>
          </a:p>
          <a:p>
            <a:pPr>
              <a:defRPr/>
            </a:pPr>
            <a:endParaRPr lang="ro-RO" alt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7 colegii </a:t>
            </a: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12 școli profesionale</a:t>
            </a:r>
          </a:p>
          <a:p>
            <a:pPr>
              <a:defRPr/>
            </a:pPr>
            <a:r>
              <a:rPr lang="ro-RO" alt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9 instituții de învățămînt profes. tehnic VET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71AA9D-CEE1-4948-A5C5-AC576A2EE41A}"/>
              </a:ext>
            </a:extLst>
          </p:cNvPr>
          <p:cNvSpPr txBox="1">
            <a:spLocks/>
          </p:cNvSpPr>
          <p:nvPr/>
        </p:nvSpPr>
        <p:spPr bwMode="auto">
          <a:xfrm>
            <a:off x="578817" y="1471611"/>
            <a:ext cx="5093458" cy="4975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ru-RU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10 635 de IMM-uri</a:t>
            </a:r>
            <a:r>
              <a:rPr lang="ro-RO" altLang="ru-RU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(99% din total întrepr.) angajează 78% din populația RDC (2022)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ru-RU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Nr. de IMM-uri din RDC = 17% din total RM</a:t>
            </a:r>
            <a:br>
              <a:rPr lang="ro-RO" altLang="ru-RU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o-RO" altLang="ru-RU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(61% RDMC, 13% RDN, 6% RDS, 3% RD UTAG)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Rata de ocupare a populației </a:t>
            </a: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(2023): 38%</a:t>
            </a:r>
            <a: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o-RO" altLang="ro-RO" sz="2000" b="1" dirty="0">
                <a:solidFill>
                  <a:srgbClr val="10253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o-RO" altLang="ro-RO" i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(43% RM)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Rata şomajului </a:t>
            </a: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(2023)</a:t>
            </a:r>
            <a: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4,8%  </a:t>
            </a:r>
            <a:r>
              <a:rPr lang="ro-RO" altLang="ro-RO" i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(4,6% RM)</a:t>
            </a:r>
            <a:endParaRPr lang="ro-RO" altLang="ro-RO" b="1" i="1" dirty="0">
              <a:solidFill>
                <a:srgbClr val="1025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îştigul salarial mediu brut </a:t>
            </a: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(2022)</a:t>
            </a:r>
            <a: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en-US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8231 lei (</a:t>
            </a:r>
            <a:r>
              <a:rPr lang="ro-MD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10447 lei pe țară</a:t>
            </a: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Predomină ponderea veniturilor: </a:t>
            </a:r>
            <a:br>
              <a:rPr lang="ro-RO" altLang="ro-RO" sz="2000" b="1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din salarii (47,4%), </a:t>
            </a:r>
            <a:b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prestațiile sociale (19,5%),</a:t>
            </a:r>
            <a:b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remitențe (16,3%)</a:t>
            </a:r>
            <a:b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o-RO" altLang="ro-RO" sz="2000" dirty="0">
                <a:solidFill>
                  <a:srgbClr val="1025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activit. individuală agricolă (10,2%)</a:t>
            </a:r>
            <a:endParaRPr lang="uk-UA" altLang="ro-R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ro-RO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endParaRPr lang="en-US" altLang="ro-RO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endParaRPr lang="en-US" altLang="ro-RO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FB3D2-C386-4D5A-9EA9-9E57CCB5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89F2D-4C8D-42C0-A14B-3D1F3D90D1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590C4-F14A-4453-8430-188E313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9</a:t>
            </a:fld>
            <a:endParaRPr lang="en-IN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4676E9-054F-421B-BD62-D33D36114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33803"/>
              </p:ext>
            </p:extLst>
          </p:nvPr>
        </p:nvGraphicFramePr>
        <p:xfrm>
          <a:off x="1112697" y="2235073"/>
          <a:ext cx="10250999" cy="3490722"/>
        </p:xfrm>
        <a:graphic>
          <a:graphicData uri="http://schemas.openxmlformats.org/drawingml/2006/table">
            <a:tbl>
              <a:tblPr firstRow="1"/>
              <a:tblGrid>
                <a:gridCol w="2130583">
                  <a:extLst>
                    <a:ext uri="{9D8B030D-6E8A-4147-A177-3AD203B41FA5}">
                      <a16:colId xmlns:a16="http://schemas.microsoft.com/office/drawing/2014/main" val="2313654420"/>
                    </a:ext>
                  </a:extLst>
                </a:gridCol>
                <a:gridCol w="2089571">
                  <a:extLst>
                    <a:ext uri="{9D8B030D-6E8A-4147-A177-3AD203B41FA5}">
                      <a16:colId xmlns:a16="http://schemas.microsoft.com/office/drawing/2014/main" val="4125479811"/>
                    </a:ext>
                  </a:extLst>
                </a:gridCol>
                <a:gridCol w="2005497">
                  <a:extLst>
                    <a:ext uri="{9D8B030D-6E8A-4147-A177-3AD203B41FA5}">
                      <a16:colId xmlns:a16="http://schemas.microsoft.com/office/drawing/2014/main" val="3667386575"/>
                    </a:ext>
                  </a:extLst>
                </a:gridCol>
                <a:gridCol w="2520199">
                  <a:extLst>
                    <a:ext uri="{9D8B030D-6E8A-4147-A177-3AD203B41FA5}">
                      <a16:colId xmlns:a16="http://schemas.microsoft.com/office/drawing/2014/main" val="4256553680"/>
                    </a:ext>
                  </a:extLst>
                </a:gridCol>
                <a:gridCol w="1505149">
                  <a:extLst>
                    <a:ext uri="{9D8B030D-6E8A-4147-A177-3AD203B41FA5}">
                      <a16:colId xmlns:a16="http://schemas.microsoft.com/office/drawing/2014/main" val="448742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Regiuni</a:t>
                      </a:r>
                      <a:endParaRPr lang="ru-MD" sz="20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PIBR, mii lei, 2013</a:t>
                      </a:r>
                      <a:endParaRPr lang="ru-MD" sz="20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PIBR, mii lei, 2020</a:t>
                      </a:r>
                      <a:endParaRPr lang="ru-MD" sz="20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Ponderea în % </a:t>
                      </a:r>
                      <a:endParaRPr lang="ru-MD" sz="20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din totalul pe RM, 2021</a:t>
                      </a:r>
                      <a:endParaRPr lang="ru-MD" sz="20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Dinamica </a:t>
                      </a:r>
                      <a:endParaRPr lang="ru-MD" sz="20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2013-2020</a:t>
                      </a:r>
                      <a:endParaRPr lang="ru-MD" sz="20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5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Total RM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119.532.871</a:t>
                      </a:r>
                      <a:endParaRPr lang="ru-MD" sz="3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199.733.684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100,0%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67,1%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512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RD Mun. Chișinău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66.623.825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119.920.019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60,0%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80,0%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01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RD Nord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21.041.305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31.537.746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15,8%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49,9%</a:t>
                      </a:r>
                      <a:endParaRPr lang="ru-MD" sz="3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035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RD Centru</a:t>
                      </a:r>
                      <a:endParaRPr lang="ru-MD" sz="3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18.214.286</a:t>
                      </a:r>
                      <a:endParaRPr lang="ru-MD" sz="3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29.985.702</a:t>
                      </a:r>
                      <a:endParaRPr lang="ru-MD" sz="3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15,0%</a:t>
                      </a:r>
                      <a:endParaRPr lang="ru-MD" sz="3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64,6%</a:t>
                      </a:r>
                      <a:endParaRPr lang="ru-MD" sz="3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00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RD Sud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10.424.067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13.700.785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6,9%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31,4%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224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RD UTAG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3.229.387</a:t>
                      </a:r>
                      <a:endParaRPr lang="ru-MD" sz="3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4.589.432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2,3%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42,1%</a:t>
                      </a:r>
                      <a:endParaRPr lang="ru-MD" sz="3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766364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10E9D571-702B-4205-817E-AAE272E8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83" y="1070254"/>
            <a:ext cx="6615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MD" sz="3200" b="0" i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Produsul Intern Brut Regional, mii lei</a:t>
            </a:r>
            <a:endParaRPr kumimoji="0" lang="ro-RO" altLang="ru-MD" sz="40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D3BD2-7D8D-49F5-9290-568BA43B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35" y="316195"/>
            <a:ext cx="1688259" cy="460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65E9AC-658D-44C0-8558-22B0B69739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1" y="260589"/>
            <a:ext cx="1892723" cy="510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38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58488C4305C4AADBCAC934C6DA5FA" ma:contentTypeVersion="10" ma:contentTypeDescription="Create a new document." ma:contentTypeScope="" ma:versionID="ba866c97c444a823a1b4c7099d81bfce">
  <xsd:schema xmlns:xsd="http://www.w3.org/2001/XMLSchema" xmlns:xs="http://www.w3.org/2001/XMLSchema" xmlns:p="http://schemas.microsoft.com/office/2006/metadata/properties" xmlns:ns2="a4a171f7-7c1b-417f-863d-356437942985" xmlns:ns3="28f040e9-7871-4f18-addb-b1dd6301a3da" targetNamespace="http://schemas.microsoft.com/office/2006/metadata/properties" ma:root="true" ma:fieldsID="e8b9d1674cd70658b0c683bbdd4568e5" ns2:_="" ns3:_="">
    <xsd:import namespace="a4a171f7-7c1b-417f-863d-356437942985"/>
    <xsd:import namespace="28f040e9-7871-4f18-addb-b1dd6301a3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171f7-7c1b-417f-863d-356437942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040e9-7871-4f18-addb-b1dd6301a3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7FCA6-EDB9-4E04-A62F-10677BA15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171f7-7c1b-417f-863d-356437942985"/>
    <ds:schemaRef ds:uri="28f040e9-7871-4f18-addb-b1dd6301a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a4a171f7-7c1b-417f-863d-356437942985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28f040e9-7871-4f18-addb-b1dd6301a3d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2191</Words>
  <Application>Microsoft Office PowerPoint</Application>
  <PresentationFormat>Widescreen</PresentationFormat>
  <Paragraphs>259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Wingdings</vt:lpstr>
      <vt:lpstr>Wingdings 2</vt:lpstr>
      <vt:lpstr>Office Theme</vt:lpstr>
      <vt:lpstr> studiul de Specializare inteligentă a regiunii centru</vt:lpstr>
      <vt:lpstr>Structura studiului</vt:lpstr>
      <vt:lpstr>Structura studiului</vt:lpstr>
      <vt:lpstr>Conceptul</vt:lpstr>
      <vt:lpstr>Motivația elaborării</vt:lpstr>
      <vt:lpstr>CRITERII DE EVALUARE</vt:lpstr>
      <vt:lpstr>PowerPoint Presentation</vt:lpstr>
      <vt:lpstr>Regiunea Centru  –  economie</vt:lpstr>
      <vt:lpstr>PowerPoint Presentation</vt:lpstr>
      <vt:lpstr>Analiza calitativă</vt:lpstr>
      <vt:lpstr>AGRICULTURĂ ȘI PROCESAREA PRODUSELOR REZULTATE</vt:lpstr>
      <vt:lpstr>AGRICULTURĂ ȘI PROCESAREA PRODUSELOR REZULTATE</vt:lpstr>
      <vt:lpstr>INDUSTRIA TEXTILĂ ȘI  A ARTICOLELOR VESTIMENTARE </vt:lpstr>
      <vt:lpstr>INDUSTRIA TEXTILĂ ȘI  A ARTICOLELOR VESTIMENTARE </vt:lpstr>
      <vt:lpstr>INDUSTRIA FORESTIERĂ ȘI  A PRODUSELOR DIN LEMN</vt:lpstr>
      <vt:lpstr>INDUSTRIA FORESTIERĂ ȘI  A PRODUSELOR DIN LEMN</vt:lpstr>
      <vt:lpstr>INDUSTRIA FARMACEUTICĂ </vt:lpstr>
      <vt:lpstr>INDUSTRIA EXTRACTIVĂ ȘI A MATERIALELOR DE CONSTRUCȚIE</vt:lpstr>
      <vt:lpstr>IDEI DE direcții strategice  de dezvoltare economică A RDC</vt:lpstr>
      <vt:lpstr>Studiul (versiunea electronică)</vt:lpstr>
      <vt:lpstr>Mulțumim pentru atenție.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2019-02-13T08:47:41Z</dcterms:created>
  <dcterms:modified xsi:type="dcterms:W3CDTF">2024-04-25T13:00:42Z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0x01010024E58488C4305C4AADBCAC934C6DA5FA</vt:lpwstr>
  </property>
</Properties>
</file>