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308" r:id="rId4"/>
    <p:sldId id="290" r:id="rId5"/>
    <p:sldId id="292" r:id="rId6"/>
    <p:sldId id="309" r:id="rId7"/>
    <p:sldId id="294" r:id="rId8"/>
    <p:sldId id="296" r:id="rId9"/>
    <p:sldId id="298" r:id="rId10"/>
    <p:sldId id="310" r:id="rId11"/>
    <p:sldId id="312" r:id="rId12"/>
    <p:sldId id="302" r:id="rId13"/>
  </p:sldIdLst>
  <p:sldSz cx="9144000" cy="5143500" type="screen16x9"/>
  <p:notesSz cx="6797675" cy="9928225"/>
  <p:embeddedFontLst>
    <p:embeddedFont>
      <p:font typeface="Fira Sans Extra Condensed Medium" charset="0"/>
      <p:regular r:id="rId15"/>
      <p:bold r:id="rId16"/>
      <p:italic r:id="rId17"/>
      <p:boldItalic r:id="rId18"/>
    </p:embeddedFont>
    <p:embeddedFont>
      <p:font typeface="Roboto" charset="0"/>
      <p:regular r:id="rId19"/>
      <p:bold r:id="rId20"/>
      <p:italic r:id="rId21"/>
      <p:boldItalic r:id="rId22"/>
    </p:embeddedFont>
    <p:embeddedFont>
      <p:font typeface="Fira Sans Extra Condensed" charset="0"/>
      <p:regular r:id="rId23"/>
      <p:bold r:id="rId24"/>
      <p:italic r:id="rId25"/>
      <p:boldItalic r:id="rId26"/>
    </p:embeddedFont>
    <p:embeddedFont>
      <p:font typeface="Fira Sans Extra Condensed SemiBold" charset="0"/>
      <p:regular r:id="rId27"/>
      <p:bold r:id="rId28"/>
      <p:italic r:id="rId29"/>
      <p:boldItalic r:id="rId30"/>
    </p:embeddedFont>
    <p:embeddedFont>
      <p:font typeface="Poppins Bold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8E5A939-C288-429B-95ED-E94ACFE5A1E1}">
  <a:tblStyle styleId="{E8E5A939-C288-429B-95ED-E94ACFE5A1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12ECDF4-A3CB-48F3-9B40-BBA6244258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9602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dcb566e1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dcb566e1d5_0_6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62bbc0e8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62bbc0e88_0_4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8bc00f6a1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8bc00f6a12_0_20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2f000d427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2f000d427_1_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53194856c5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53194856c5_7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O" dirty="0"/>
              <a:t>16 panouri fotovoltaice instalate</a:t>
            </a:r>
          </a:p>
          <a:p>
            <a:r>
              <a:rPr lang="ro-MO" dirty="0"/>
              <a:t>1 punct</a:t>
            </a:r>
            <a:r>
              <a:rPr lang="ro-MO" baseline="0" dirty="0"/>
              <a:t> termic instalat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74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94875" y="1360738"/>
            <a:ext cx="3815700" cy="22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6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94875" y="3654388"/>
            <a:ext cx="3815700" cy="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ctrTitle" idx="2"/>
          </p:nvPr>
        </p:nvSpPr>
        <p:spPr>
          <a:xfrm>
            <a:off x="5319032" y="1167374"/>
            <a:ext cx="22635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5319033" y="170294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ctrTitle" idx="3"/>
          </p:nvPr>
        </p:nvSpPr>
        <p:spPr>
          <a:xfrm>
            <a:off x="1563221" y="3127282"/>
            <a:ext cx="22635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4"/>
          </p:nvPr>
        </p:nvSpPr>
        <p:spPr>
          <a:xfrm>
            <a:off x="1945321" y="3663184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20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5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4594875" y="1360738"/>
            <a:ext cx="3815700" cy="22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>
                    <a:lumMod val="50000"/>
                  </a:schemeClr>
                </a:solidFill>
              </a:rPr>
              <a:t>Raport privind progresul implement</a:t>
            </a:r>
            <a:r>
              <a:rPr lang="ro-MO" sz="2800" dirty="0" err="1">
                <a:solidFill>
                  <a:schemeClr val="accent2">
                    <a:lumMod val="50000"/>
                  </a:schemeClr>
                </a:solidFill>
              </a:rPr>
              <a:t>ării</a:t>
            </a:r>
            <a:r>
              <a:rPr lang="ro-MO" sz="2800" dirty="0">
                <a:solidFill>
                  <a:schemeClr val="accent2">
                    <a:lumMod val="50000"/>
                  </a:schemeClr>
                </a:solidFill>
              </a:rPr>
              <a:t> Programului Operațional Regional 2022-2024</a:t>
            </a:r>
            <a:endParaRPr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4594875" y="3654388"/>
            <a:ext cx="3815700" cy="351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MO" sz="1200" b="1" dirty="0">
                <a:solidFill>
                  <a:schemeClr val="accent2">
                    <a:lumMod val="50000"/>
                  </a:schemeClr>
                </a:solidFill>
              </a:rPr>
              <a:t>Perioada de raportare: ianuarie-iunie 2024</a:t>
            </a:r>
            <a:endParaRPr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Google Shape;48;p15"/>
          <p:cNvSpPr/>
          <p:nvPr/>
        </p:nvSpPr>
        <p:spPr>
          <a:xfrm>
            <a:off x="2299500" y="4431525"/>
            <a:ext cx="655125" cy="300550"/>
          </a:xfrm>
          <a:custGeom>
            <a:avLst/>
            <a:gdLst/>
            <a:ahLst/>
            <a:cxnLst/>
            <a:rect l="l" t="t" r="r" b="b"/>
            <a:pathLst>
              <a:path w="26205" h="12022" fill="none" extrusionOk="0">
                <a:moveTo>
                  <a:pt x="13891" y="0"/>
                </a:moveTo>
                <a:lnTo>
                  <a:pt x="12155" y="5593"/>
                </a:lnTo>
                <a:lnTo>
                  <a:pt x="12155" y="5593"/>
                </a:lnTo>
                <a:lnTo>
                  <a:pt x="11744" y="5468"/>
                </a:lnTo>
                <a:lnTo>
                  <a:pt x="10597" y="5110"/>
                </a:lnTo>
                <a:lnTo>
                  <a:pt x="8868" y="4566"/>
                </a:lnTo>
                <a:lnTo>
                  <a:pt x="7834" y="4235"/>
                </a:lnTo>
                <a:lnTo>
                  <a:pt x="6707" y="3870"/>
                </a:lnTo>
                <a:lnTo>
                  <a:pt x="7091" y="4394"/>
                </a:lnTo>
                <a:lnTo>
                  <a:pt x="7091" y="4394"/>
                </a:lnTo>
                <a:lnTo>
                  <a:pt x="6840" y="4334"/>
                </a:lnTo>
                <a:lnTo>
                  <a:pt x="6555" y="4255"/>
                </a:lnTo>
                <a:lnTo>
                  <a:pt x="6237" y="4155"/>
                </a:lnTo>
                <a:lnTo>
                  <a:pt x="5885" y="4043"/>
                </a:lnTo>
                <a:lnTo>
                  <a:pt x="5508" y="3917"/>
                </a:lnTo>
                <a:lnTo>
                  <a:pt x="5110" y="3771"/>
                </a:lnTo>
                <a:lnTo>
                  <a:pt x="4228" y="3453"/>
                </a:lnTo>
                <a:lnTo>
                  <a:pt x="3274" y="3088"/>
                </a:lnTo>
                <a:lnTo>
                  <a:pt x="2247" y="2684"/>
                </a:lnTo>
                <a:lnTo>
                  <a:pt x="1167" y="2253"/>
                </a:lnTo>
                <a:lnTo>
                  <a:pt x="47" y="1796"/>
                </a:lnTo>
                <a:lnTo>
                  <a:pt x="47" y="1796"/>
                </a:lnTo>
                <a:lnTo>
                  <a:pt x="0" y="6694"/>
                </a:lnTo>
                <a:lnTo>
                  <a:pt x="0" y="6694"/>
                </a:lnTo>
                <a:lnTo>
                  <a:pt x="0" y="6912"/>
                </a:lnTo>
                <a:lnTo>
                  <a:pt x="7" y="7131"/>
                </a:lnTo>
                <a:lnTo>
                  <a:pt x="27" y="7350"/>
                </a:lnTo>
                <a:lnTo>
                  <a:pt x="53" y="7555"/>
                </a:lnTo>
                <a:lnTo>
                  <a:pt x="86" y="7767"/>
                </a:lnTo>
                <a:lnTo>
                  <a:pt x="139" y="7966"/>
                </a:lnTo>
                <a:lnTo>
                  <a:pt x="199" y="8165"/>
                </a:lnTo>
                <a:lnTo>
                  <a:pt x="279" y="8364"/>
                </a:lnTo>
                <a:lnTo>
                  <a:pt x="325" y="8456"/>
                </a:lnTo>
                <a:lnTo>
                  <a:pt x="371" y="8549"/>
                </a:lnTo>
                <a:lnTo>
                  <a:pt x="424" y="8642"/>
                </a:lnTo>
                <a:lnTo>
                  <a:pt x="477" y="8735"/>
                </a:lnTo>
                <a:lnTo>
                  <a:pt x="537" y="8828"/>
                </a:lnTo>
                <a:lnTo>
                  <a:pt x="603" y="8914"/>
                </a:lnTo>
                <a:lnTo>
                  <a:pt x="676" y="9007"/>
                </a:lnTo>
                <a:lnTo>
                  <a:pt x="749" y="9093"/>
                </a:lnTo>
                <a:lnTo>
                  <a:pt x="829" y="9179"/>
                </a:lnTo>
                <a:lnTo>
                  <a:pt x="915" y="9265"/>
                </a:lnTo>
                <a:lnTo>
                  <a:pt x="1008" y="9345"/>
                </a:lnTo>
                <a:lnTo>
                  <a:pt x="1100" y="9431"/>
                </a:lnTo>
                <a:lnTo>
                  <a:pt x="1206" y="9510"/>
                </a:lnTo>
                <a:lnTo>
                  <a:pt x="1312" y="9590"/>
                </a:lnTo>
                <a:lnTo>
                  <a:pt x="1425" y="9669"/>
                </a:lnTo>
                <a:lnTo>
                  <a:pt x="1544" y="9742"/>
                </a:lnTo>
                <a:lnTo>
                  <a:pt x="1670" y="9822"/>
                </a:lnTo>
                <a:lnTo>
                  <a:pt x="1803" y="9895"/>
                </a:lnTo>
                <a:lnTo>
                  <a:pt x="1942" y="9968"/>
                </a:lnTo>
                <a:lnTo>
                  <a:pt x="2081" y="10040"/>
                </a:lnTo>
                <a:lnTo>
                  <a:pt x="2234" y="10107"/>
                </a:lnTo>
                <a:lnTo>
                  <a:pt x="2393" y="10173"/>
                </a:lnTo>
                <a:lnTo>
                  <a:pt x="2558" y="10239"/>
                </a:lnTo>
                <a:lnTo>
                  <a:pt x="2731" y="10306"/>
                </a:lnTo>
                <a:lnTo>
                  <a:pt x="3095" y="10431"/>
                </a:lnTo>
                <a:lnTo>
                  <a:pt x="3493" y="10551"/>
                </a:lnTo>
                <a:lnTo>
                  <a:pt x="3924" y="10663"/>
                </a:lnTo>
                <a:lnTo>
                  <a:pt x="4388" y="10769"/>
                </a:lnTo>
                <a:lnTo>
                  <a:pt x="4885" y="10875"/>
                </a:lnTo>
                <a:lnTo>
                  <a:pt x="5415" y="10968"/>
                </a:lnTo>
                <a:lnTo>
                  <a:pt x="5978" y="11054"/>
                </a:lnTo>
                <a:lnTo>
                  <a:pt x="6588" y="11134"/>
                </a:lnTo>
                <a:lnTo>
                  <a:pt x="7231" y="11200"/>
                </a:lnTo>
                <a:lnTo>
                  <a:pt x="7913" y="11266"/>
                </a:lnTo>
                <a:lnTo>
                  <a:pt x="8636" y="11326"/>
                </a:lnTo>
                <a:lnTo>
                  <a:pt x="9398" y="11373"/>
                </a:lnTo>
                <a:lnTo>
                  <a:pt x="9398" y="11373"/>
                </a:lnTo>
                <a:lnTo>
                  <a:pt x="10968" y="11459"/>
                </a:lnTo>
                <a:lnTo>
                  <a:pt x="12532" y="11538"/>
                </a:lnTo>
                <a:lnTo>
                  <a:pt x="14063" y="11611"/>
                </a:lnTo>
                <a:lnTo>
                  <a:pt x="15568" y="11677"/>
                </a:lnTo>
                <a:lnTo>
                  <a:pt x="17013" y="11737"/>
                </a:lnTo>
                <a:lnTo>
                  <a:pt x="18404" y="11790"/>
                </a:lnTo>
                <a:lnTo>
                  <a:pt x="20949" y="11876"/>
                </a:lnTo>
                <a:lnTo>
                  <a:pt x="23103" y="11942"/>
                </a:lnTo>
                <a:lnTo>
                  <a:pt x="24760" y="11989"/>
                </a:lnTo>
                <a:lnTo>
                  <a:pt x="26205" y="12022"/>
                </a:lnTo>
                <a:lnTo>
                  <a:pt x="1389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2" b="96981" l="1779" r="99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738861"/>
            <a:ext cx="3814715" cy="38489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20357"/>
            <a:ext cx="1507521" cy="411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Cadrul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de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indicatori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066767"/>
              </p:ext>
            </p:extLst>
          </p:nvPr>
        </p:nvGraphicFramePr>
        <p:xfrm>
          <a:off x="588335" y="919390"/>
          <a:ext cx="7889357" cy="3897339"/>
        </p:xfrm>
        <a:graphic>
          <a:graphicData uri="http://schemas.openxmlformats.org/drawingml/2006/table">
            <a:tbl>
              <a:tblPr/>
              <a:tblGrid>
                <a:gridCol w="1711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6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99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65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22279">
                  <a:extLst>
                    <a:ext uri="{9D8B030D-6E8A-4147-A177-3AD203B41FA5}">
                      <a16:colId xmlns:a16="http://schemas.microsoft.com/office/drawing/2014/main" xmlns="" val="1457567710"/>
                    </a:ext>
                  </a:extLst>
                </a:gridCol>
              </a:tblGrid>
              <a:tr h="15945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</a:t>
                      </a:r>
                      <a:r>
                        <a:rPr lang="ro-RO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ndicatorul</a:t>
                      </a:r>
                      <a:endParaRPr lang="ro-RO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vi-VN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Unitatea de măsură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vi-VN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Ținta finală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Anii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Progresul atins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02</a:t>
                      </a:r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02</a:t>
                      </a:r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2024</a:t>
                      </a:r>
                      <a:endParaRPr lang="ro-RO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Progresul atins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D0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</a:t>
                      </a:r>
                      <a:r>
                        <a:rPr lang="ro-RO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ețele</a:t>
                      </a:r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de apeduct construite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km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277,762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41,57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85,39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15,312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142,272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-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50%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916">
                <a:tc>
                  <a:txBody>
                    <a:bodyPr/>
                    <a:lstStyle/>
                    <a:p>
                      <a:pPr rtl="0" fontAlgn="ctr"/>
                      <a:r>
                        <a:rPr lang="it-IT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Stații de tratare a apei reabilitate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nr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242">
                <a:tc>
                  <a:txBody>
                    <a:bodyPr/>
                    <a:lstStyle/>
                    <a:p>
                      <a:pPr rtl="0" fontAlgn="ctr"/>
                      <a:r>
                        <a:rPr lang="it-IT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Stații de pompare a apei potabile construite 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nr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-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28%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916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C</a:t>
                      </a:r>
                      <a:r>
                        <a:rPr lang="vi-VN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astele de apă construite/renovate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nr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-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763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</a:t>
                      </a:r>
                      <a:r>
                        <a:rPr lang="vi-VN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ezervoare de apă potabilă construite/renovate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1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nr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-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50%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242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</a:t>
                      </a:r>
                      <a:r>
                        <a:rPr lang="ro-RO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ețele</a:t>
                      </a:r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de canalizare construite /renovate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1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km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48,1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14,58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17,582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39,662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-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82%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2324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S</a:t>
                      </a:r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tații de pompare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a apelor uzate construite /renovate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11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nr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-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100%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122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Atrac</a:t>
                      </a:r>
                      <a:r>
                        <a:rPr lang="ro-RO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ț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ii </a:t>
                      </a:r>
                      <a:r>
                        <a:rPr lang="en-US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turistice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construite</a:t>
                      </a:r>
                      <a:endParaRPr lang="ro-RO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nr.</a:t>
                      </a:r>
                      <a:endParaRPr lang="ro-RO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2 -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67%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793732"/>
                  </a:ext>
                </a:extLst>
              </a:tr>
              <a:tr h="492324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Zona de agreement </a:t>
                      </a:r>
                      <a:r>
                        <a:rPr lang="en-US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construit</a:t>
                      </a:r>
                      <a:r>
                        <a:rPr lang="x-none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ă 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en-US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teatrul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verde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o-RO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nr.</a:t>
                      </a:r>
                      <a:endParaRPr lang="ro-RO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1-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100%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3640" marR="1364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51504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16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5806027" y="1518766"/>
            <a:ext cx="2976635" cy="2105969"/>
          </a:xfrm>
          <a:custGeom>
            <a:avLst/>
            <a:gdLst/>
            <a:ahLst/>
            <a:cxnLst/>
            <a:rect l="l" t="t" r="r" b="b"/>
            <a:pathLst>
              <a:path w="5953269" h="4211938">
                <a:moveTo>
                  <a:pt x="0" y="0"/>
                </a:moveTo>
                <a:lnTo>
                  <a:pt x="5953268" y="0"/>
                </a:lnTo>
                <a:lnTo>
                  <a:pt x="5953268" y="4211938"/>
                </a:lnTo>
                <a:lnTo>
                  <a:pt x="0" y="4211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2640" y="1052007"/>
            <a:ext cx="4700365" cy="444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ro-MO" sz="2700" dirty="0">
                <a:solidFill>
                  <a:srgbClr val="B6242A"/>
                </a:solidFill>
                <a:latin typeface="Poppins Bold"/>
              </a:rPr>
              <a:t>Rezultate obținute:</a:t>
            </a:r>
            <a:endParaRPr lang="en-US" sz="2700" dirty="0">
              <a:solidFill>
                <a:srgbClr val="B6242A"/>
              </a:solidFill>
              <a:latin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09360" y="1639918"/>
            <a:ext cx="5133449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o-MO" spc="-3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20 proiecte în implementare (15 km rețele de apeduct, 7,5 km de canalizare, 1</a:t>
            </a:r>
            <a:r>
              <a:rPr lang="en-US" spc="-3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</a:t>
            </a:r>
            <a:r>
              <a:rPr lang="ro-MO" spc="-3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stație de pompare, 12 castele de apă, 1 clădire publică reabilitată energetic);</a:t>
            </a:r>
            <a:endParaRPr lang="en-US" spc="-30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o-MO" spc="-3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CRD constituit, 1 ședință CRD organizată;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MO" spc="-3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14 proiecte finalizate monitorizate (8 vizite efectuate, rapoarte elaborate)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MO" spc="-3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Bază de date cu principalii indicatori statistici creată;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MO" spc="-3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52 comunicate de presă elaborate și 207 materiale informative distribuite;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MO" spc="-3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Control intern managerial asigurat;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MO" spc="-3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Colaborare cu partenerii de dezvoltare  (ADR Centru România, ADR </a:t>
            </a:r>
            <a:r>
              <a:rPr lang="ro-MO" spc="-3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Pomerania</a:t>
            </a:r>
            <a:r>
              <a:rPr lang="ro-MO" spc="-3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, Polonia, Ambasada Slovaciei).</a:t>
            </a:r>
          </a:p>
          <a:p>
            <a:pPr marL="342900" indent="-342900">
              <a:buFont typeface="Arial" pitchFamily="34" charset="0"/>
              <a:buChar char="•"/>
            </a:pPr>
            <a:endParaRPr lang="ro-MO" spc="-30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pc="-30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42301" y="4367685"/>
            <a:ext cx="305213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2"/>
              </a:lnSpc>
              <a:spcBef>
                <a:spcPct val="0"/>
              </a:spcBef>
            </a:pPr>
            <a:r>
              <a:rPr lang="ro-MO" sz="1500" spc="-22" dirty="0">
                <a:solidFill>
                  <a:srgbClr val="B6242A"/>
                </a:solidFill>
                <a:latin typeface="Poppins Bold"/>
              </a:rPr>
              <a:t>Semestrul I, 2024</a:t>
            </a:r>
            <a:endParaRPr lang="en-US" sz="1500" spc="-22" dirty="0">
              <a:solidFill>
                <a:srgbClr val="B6242A"/>
              </a:solidFill>
              <a:latin typeface="Poppins Bol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1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8098" y="2229609"/>
            <a:ext cx="375206" cy="375206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28098" y="2803211"/>
            <a:ext cx="375206" cy="375206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28098" y="3378442"/>
            <a:ext cx="375206" cy="375206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28098" y="3941363"/>
            <a:ext cx="375206" cy="373842"/>
          </a:xfrm>
          <a:custGeom>
            <a:avLst/>
            <a:gdLst/>
            <a:ahLst/>
            <a:cxnLst/>
            <a:rect l="l" t="t" r="r" b="b"/>
            <a:pathLst>
              <a:path w="750412" h="747683">
                <a:moveTo>
                  <a:pt x="0" y="0"/>
                </a:moveTo>
                <a:lnTo>
                  <a:pt x="750412" y="0"/>
                </a:lnTo>
                <a:lnTo>
                  <a:pt x="750412" y="747683"/>
                </a:lnTo>
                <a:lnTo>
                  <a:pt x="0" y="747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72000" y="2265090"/>
            <a:ext cx="4441262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ro-MO" sz="1600" dirty="0">
                <a:solidFill>
                  <a:srgbClr val="1F4F74"/>
                </a:solidFill>
                <a:latin typeface="Poppins Bold"/>
              </a:rPr>
              <a:t>orașul </a:t>
            </a:r>
            <a:r>
              <a:rPr lang="en-US" sz="1600" dirty="0" err="1">
                <a:solidFill>
                  <a:srgbClr val="1F4F74"/>
                </a:solidFill>
                <a:latin typeface="Poppins Bold"/>
              </a:rPr>
              <a:t>Ialoveni</a:t>
            </a:r>
            <a:r>
              <a:rPr lang="en-US" sz="1600" dirty="0">
                <a:solidFill>
                  <a:srgbClr val="1F4F74"/>
                </a:solidFill>
                <a:latin typeface="Poppins Bold"/>
              </a:rPr>
              <a:t>, </a:t>
            </a:r>
            <a:r>
              <a:rPr lang="ro-MO" sz="1600" dirty="0">
                <a:solidFill>
                  <a:srgbClr val="1F4F74"/>
                </a:solidFill>
                <a:latin typeface="Poppins Bold"/>
              </a:rPr>
              <a:t>str. </a:t>
            </a:r>
            <a:r>
              <a:rPr lang="en-US" sz="1600" dirty="0" err="1">
                <a:solidFill>
                  <a:srgbClr val="1F4F74"/>
                </a:solidFill>
                <a:latin typeface="Poppins Bold"/>
              </a:rPr>
              <a:t>Alexandru</a:t>
            </a:r>
            <a:r>
              <a:rPr lang="en-US" sz="1600" dirty="0">
                <a:solidFill>
                  <a:srgbClr val="1F4F74"/>
                </a:solidFill>
                <a:latin typeface="Poppins Bold"/>
              </a:rPr>
              <a:t> </a:t>
            </a:r>
            <a:r>
              <a:rPr lang="en-US" sz="1600" dirty="0" err="1">
                <a:solidFill>
                  <a:srgbClr val="1F4F74"/>
                </a:solidFill>
                <a:latin typeface="Poppins Bold"/>
              </a:rPr>
              <a:t>cel</a:t>
            </a:r>
            <a:r>
              <a:rPr lang="en-US" sz="1600" dirty="0">
                <a:solidFill>
                  <a:srgbClr val="1F4F74"/>
                </a:solidFill>
                <a:latin typeface="Poppins Bold"/>
              </a:rPr>
              <a:t> Bun </a:t>
            </a:r>
            <a:r>
              <a:rPr lang="ro-MO" sz="1600" dirty="0">
                <a:solidFill>
                  <a:srgbClr val="1F4F74"/>
                </a:solidFill>
                <a:latin typeface="Poppins Bold"/>
              </a:rPr>
              <a:t>33</a:t>
            </a:r>
            <a:endParaRPr lang="en-US" sz="1600" dirty="0">
              <a:solidFill>
                <a:srgbClr val="1F4F74"/>
              </a:solidFill>
              <a:latin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01498" y="2772764"/>
            <a:ext cx="1787128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800" dirty="0">
                <a:solidFill>
                  <a:srgbClr val="1F4F74"/>
                </a:solidFill>
                <a:latin typeface="Poppins Bold"/>
              </a:rPr>
              <a:t>+373 268 2 26 92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49755" y="3347764"/>
            <a:ext cx="3489603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800" dirty="0">
                <a:solidFill>
                  <a:srgbClr val="1F4F74"/>
                </a:solidFill>
                <a:latin typeface="Poppins Bold"/>
              </a:rPr>
              <a:t>adrcentru@adrcentru.gov.md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26076" y="3943341"/>
            <a:ext cx="2901553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800" dirty="0">
                <a:solidFill>
                  <a:srgbClr val="1F4F74"/>
                </a:solidFill>
                <a:latin typeface="Poppins Bold"/>
              </a:rPr>
              <a:t>facebook.com/</a:t>
            </a:r>
            <a:r>
              <a:rPr lang="en-US" sz="1800" dirty="0" err="1">
                <a:solidFill>
                  <a:srgbClr val="1F4F74"/>
                </a:solidFill>
                <a:latin typeface="Poppins Bold"/>
              </a:rPr>
              <a:t>adrcentru</a:t>
            </a:r>
            <a:endParaRPr lang="en-US" sz="1800" dirty="0">
              <a:solidFill>
                <a:srgbClr val="1F4F74"/>
              </a:solidFill>
              <a:latin typeface="Poppins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48116" y="723810"/>
            <a:ext cx="3233707" cy="3548597"/>
          </a:xfrm>
          <a:custGeom>
            <a:avLst/>
            <a:gdLst/>
            <a:ahLst/>
            <a:cxnLst/>
            <a:rect l="l" t="t" r="r" b="b"/>
            <a:pathLst>
              <a:path w="10619747" h="11674140">
                <a:moveTo>
                  <a:pt x="0" y="0"/>
                </a:moveTo>
                <a:lnTo>
                  <a:pt x="10619747" y="0"/>
                </a:lnTo>
                <a:lnTo>
                  <a:pt x="10619747" y="11674141"/>
                </a:lnTo>
                <a:lnTo>
                  <a:pt x="0" y="116741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9000"/>
            </a:blip>
            <a:stretch>
              <a:fillRect l="-2242" r="-2242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182477" y="557633"/>
            <a:ext cx="3550561" cy="956274"/>
          </a:xfrm>
          <a:custGeom>
            <a:avLst/>
            <a:gdLst/>
            <a:ahLst/>
            <a:cxnLst/>
            <a:rect l="l" t="t" r="r" b="b"/>
            <a:pathLst>
              <a:path w="9518274" h="2596514">
                <a:moveTo>
                  <a:pt x="0" y="0"/>
                </a:moveTo>
                <a:lnTo>
                  <a:pt x="9518273" y="0"/>
                </a:lnTo>
                <a:lnTo>
                  <a:pt x="9518273" y="2596514"/>
                </a:lnTo>
                <a:lnTo>
                  <a:pt x="0" y="25965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5361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457200" y="2349625"/>
            <a:ext cx="2400300" cy="1083300"/>
          </a:xfrm>
          <a:prstGeom prst="roundRect">
            <a:avLst>
              <a:gd name="adj" fmla="val 1001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Programul</a:t>
            </a:r>
            <a:r>
              <a:rPr lang="en-US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Opera</a:t>
            </a:r>
            <a:r>
              <a:rPr lang="ro-MO" sz="1800" b="1" dirty="0" err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țional</a:t>
            </a:r>
            <a:r>
              <a:rPr lang="ro-MO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Regional</a:t>
            </a:r>
            <a:endParaRPr sz="18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4565477" y="1050450"/>
            <a:ext cx="4114800" cy="1083300"/>
          </a:xfrm>
          <a:prstGeom prst="roundRect">
            <a:avLst>
              <a:gd name="adj" fmla="val 10018"/>
            </a:avLst>
          </a:prstGeom>
          <a:solidFill>
            <a:schemeClr val="accent2">
              <a:lumMod val="40000"/>
              <a:lumOff val="60000"/>
              <a:alpha val="1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4572000" y="2349613"/>
            <a:ext cx="4114800" cy="1083300"/>
          </a:xfrm>
          <a:prstGeom prst="roundRect">
            <a:avLst>
              <a:gd name="adj" fmla="val 10018"/>
            </a:avLst>
          </a:prstGeom>
          <a:solidFill>
            <a:schemeClr val="accent1">
              <a:lumMod val="40000"/>
              <a:lumOff val="60000"/>
              <a:alpha val="1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4572147" y="3658381"/>
            <a:ext cx="4114800" cy="1083300"/>
          </a:xfrm>
          <a:prstGeom prst="roundRect">
            <a:avLst>
              <a:gd name="adj" fmla="val 10018"/>
            </a:avLst>
          </a:prstGeom>
          <a:solidFill>
            <a:schemeClr val="accent1">
              <a:lumMod val="40000"/>
              <a:lumOff val="60000"/>
              <a:alpha val="1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904125" y="1194150"/>
            <a:ext cx="3573756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000" b="1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POR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-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principalul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document de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programare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la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nivel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de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regiune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care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sinergizeaza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cu SNDR 2022-2028 </a:t>
            </a:r>
            <a:r>
              <a:rPr lang="x-none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ș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i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cu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Strategiile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na</a:t>
            </a:r>
            <a:r>
              <a:rPr lang="x-none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ț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ionale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sectoriale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.</a:t>
            </a:r>
            <a:endParaRPr lang="ru-RU" sz="1000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4904125" y="2493322"/>
            <a:ext cx="3664590" cy="79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ro-MO" sz="1000" b="1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Obiectivul general </a:t>
            </a:r>
            <a:r>
              <a:rPr lang="vi-VN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dezvolt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area </a:t>
            </a:r>
            <a:r>
              <a:rPr lang="vi-VN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durabil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a</a:t>
            </a:r>
            <a:r>
              <a:rPr lang="vi-VN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a </a:t>
            </a:r>
            <a:r>
              <a:rPr lang="ro-MO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R</a:t>
            </a:r>
            <a:r>
              <a:rPr lang="vi-VN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egiunii de Dezvoltare Centru,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eliminarea</a:t>
            </a:r>
            <a:r>
              <a:rPr lang="vi-VN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disparităților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</a:t>
            </a:r>
            <a:r>
              <a:rPr lang="en-US" sz="100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intraregionale</a:t>
            </a:r>
            <a:r>
              <a:rPr lang="vi-VN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și creșterea calității vieții cetățenilor regiunii</a:t>
            </a: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.</a:t>
            </a:r>
            <a:endParaRPr sz="1000" b="1" dirty="0">
              <a:solidFill>
                <a:schemeClr val="accent2">
                  <a:lumMod val="50000"/>
                </a:schemeClr>
              </a:solidFill>
              <a:latin typeface="Fira Sans Extra Condensed" charset="0"/>
              <a:sym typeface="Roboto"/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4904125" y="3806877"/>
            <a:ext cx="3664590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Font typeface="Arial"/>
              <a:buNone/>
            </a:pPr>
            <a:r>
              <a:rPr lang="ro-MO" sz="1000" b="1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Roboto"/>
              </a:rPr>
              <a:t>Scopul POR Centru </a:t>
            </a:r>
            <a:r>
              <a:rPr lang="ro-MO" sz="10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Roboto"/>
              </a:rPr>
              <a:t>este asigurarea unui cadru eficient  de planificare  pentru a determina direcțiile și ritmul de dezvoltare, a eficientiza activitatea autorităților în gestionarea problemelor regionale, de a promova regiunea  și de a atrage fonduri externe. </a:t>
            </a:r>
            <a:endParaRPr sz="1000" dirty="0">
              <a:solidFill>
                <a:schemeClr val="accent2">
                  <a:lumMod val="50000"/>
                </a:schemeClr>
              </a:solidFill>
              <a:latin typeface="Fira Sans Extra Condensed" charset="0"/>
              <a:sym typeface="Roboto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3316647" y="1194150"/>
            <a:ext cx="796200" cy="795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3316647" y="2493313"/>
            <a:ext cx="796200" cy="79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3316647" y="3792488"/>
            <a:ext cx="796200" cy="7959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95" name="Google Shape;195;p17"/>
          <p:cNvCxnSpPr>
            <a:stCxn id="165" idx="3"/>
            <a:endCxn id="193" idx="2"/>
          </p:cNvCxnSpPr>
          <p:nvPr/>
        </p:nvCxnSpPr>
        <p:spPr>
          <a:xfrm>
            <a:off x="2857500" y="2891275"/>
            <a:ext cx="459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17"/>
          <p:cNvCxnSpPr>
            <a:stCxn id="193" idx="6"/>
            <a:endCxn id="167" idx="1"/>
          </p:cNvCxnSpPr>
          <p:nvPr/>
        </p:nvCxnSpPr>
        <p:spPr>
          <a:xfrm>
            <a:off x="4112847" y="2891263"/>
            <a:ext cx="45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17"/>
          <p:cNvCxnSpPr>
            <a:stCxn id="165" idx="0"/>
            <a:endCxn id="192" idx="2"/>
          </p:cNvCxnSpPr>
          <p:nvPr/>
        </p:nvCxnSpPr>
        <p:spPr>
          <a:xfrm rot="-5400000">
            <a:off x="2108250" y="1141225"/>
            <a:ext cx="757500" cy="1659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17"/>
          <p:cNvCxnSpPr>
            <a:stCxn id="165" idx="2"/>
            <a:endCxn id="194" idx="2"/>
          </p:cNvCxnSpPr>
          <p:nvPr/>
        </p:nvCxnSpPr>
        <p:spPr>
          <a:xfrm rot="-5400000" flipH="1">
            <a:off x="2108250" y="2982025"/>
            <a:ext cx="757500" cy="1659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17"/>
          <p:cNvCxnSpPr>
            <a:stCxn id="192" idx="6"/>
            <a:endCxn id="166" idx="1"/>
          </p:cNvCxnSpPr>
          <p:nvPr/>
        </p:nvCxnSpPr>
        <p:spPr>
          <a:xfrm>
            <a:off x="4112847" y="1592100"/>
            <a:ext cx="45263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17"/>
          <p:cNvCxnSpPr>
            <a:stCxn id="194" idx="6"/>
            <a:endCxn id="168" idx="1"/>
          </p:cNvCxnSpPr>
          <p:nvPr/>
        </p:nvCxnSpPr>
        <p:spPr>
          <a:xfrm>
            <a:off x="4112847" y="4190438"/>
            <a:ext cx="459300" cy="959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88" y="609640"/>
            <a:ext cx="5619624" cy="371400"/>
          </a:xfrm>
        </p:spPr>
        <p:txBody>
          <a:bodyPr>
            <a:normAutofit fontScale="90000"/>
          </a:bodyPr>
          <a:lstStyle/>
          <a:p>
            <a:r>
              <a:rPr lang="ro-MO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Măsuri investiționale: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</p:txBody>
      </p:sp>
      <p:sp>
        <p:nvSpPr>
          <p:cNvPr id="24" name="Google Shape;400;p42"/>
          <p:cNvSpPr txBox="1">
            <a:spLocks/>
          </p:cNvSpPr>
          <p:nvPr/>
        </p:nvSpPr>
        <p:spPr>
          <a:xfrm>
            <a:off x="926511" y="1469032"/>
            <a:ext cx="2129888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buFont typeface="Roboto"/>
              <a:buNone/>
            </a:pPr>
            <a:r>
              <a:rPr lang="vi-VN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Sporirea atractivității turistice</a:t>
            </a:r>
            <a:endParaRPr lang="vi-VN" dirty="0">
              <a:solidFill>
                <a:schemeClr val="accent2">
                  <a:lumMod val="50000"/>
                </a:schemeClr>
              </a:solidFill>
              <a:latin typeface="Fira Sans Extra Condensed" charset="0"/>
              <a:ea typeface="Anaheim"/>
              <a:cs typeface="Anaheim"/>
              <a:sym typeface="Anaheim"/>
            </a:endParaRPr>
          </a:p>
        </p:txBody>
      </p:sp>
      <p:sp>
        <p:nvSpPr>
          <p:cNvPr id="25" name="Google Shape;404;p42"/>
          <p:cNvSpPr txBox="1">
            <a:spLocks/>
          </p:cNvSpPr>
          <p:nvPr/>
        </p:nvSpPr>
        <p:spPr>
          <a:xfrm>
            <a:off x="6087600" y="1391463"/>
            <a:ext cx="23364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  <a:buFont typeface="Roboto"/>
              <a:buNone/>
            </a:pPr>
            <a:r>
              <a:rPr lang="vi-VN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ea typeface="Anaheim"/>
                <a:cs typeface="Anaheim"/>
                <a:sym typeface="Anaheim"/>
              </a:rPr>
              <a:t>Revitalizare urbană și dezvoltarea infrastructurii publice</a:t>
            </a:r>
          </a:p>
        </p:txBody>
      </p:sp>
      <p:sp>
        <p:nvSpPr>
          <p:cNvPr id="26" name="Google Shape;406;p42"/>
          <p:cNvSpPr txBox="1">
            <a:spLocks/>
          </p:cNvSpPr>
          <p:nvPr/>
        </p:nvSpPr>
        <p:spPr>
          <a:xfrm>
            <a:off x="6095348" y="3290497"/>
            <a:ext cx="23364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1600"/>
              </a:spcAft>
              <a:buFont typeface="Roboto"/>
              <a:buNone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ea typeface="Anaheim"/>
                <a:cs typeface="Anaheim"/>
                <a:sym typeface="Anaheim"/>
              </a:rPr>
              <a:t>Aprovizionarea cu apă și sanitație</a:t>
            </a:r>
          </a:p>
        </p:txBody>
      </p:sp>
      <p:cxnSp>
        <p:nvCxnSpPr>
          <p:cNvPr id="27" name="Google Shape;407;p42"/>
          <p:cNvCxnSpPr/>
          <p:nvPr/>
        </p:nvCxnSpPr>
        <p:spPr>
          <a:xfrm>
            <a:off x="2918813" y="1606863"/>
            <a:ext cx="884587" cy="732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408;p42"/>
          <p:cNvCxnSpPr/>
          <p:nvPr/>
        </p:nvCxnSpPr>
        <p:spPr>
          <a:xfrm rot="10800000" flipH="1">
            <a:off x="3056400" y="3276013"/>
            <a:ext cx="759300" cy="223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409;p42"/>
          <p:cNvCxnSpPr/>
          <p:nvPr/>
        </p:nvCxnSpPr>
        <p:spPr>
          <a:xfrm flipH="1">
            <a:off x="5340600" y="1606863"/>
            <a:ext cx="747000" cy="732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410;p42"/>
          <p:cNvCxnSpPr/>
          <p:nvPr/>
        </p:nvCxnSpPr>
        <p:spPr>
          <a:xfrm rot="10800000">
            <a:off x="5328300" y="3276013"/>
            <a:ext cx="759300" cy="223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Rectangle 30"/>
          <p:cNvSpPr/>
          <p:nvPr/>
        </p:nvSpPr>
        <p:spPr>
          <a:xfrm>
            <a:off x="738787" y="3372223"/>
            <a:ext cx="2317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ea typeface="Anaheim"/>
                <a:cs typeface="Anaheim"/>
                <a:sym typeface="Anaheim"/>
              </a:rPr>
              <a:t>Conectivitate și mobilitate </a:t>
            </a:r>
            <a:endParaRPr lang="ro-MO" dirty="0">
              <a:solidFill>
                <a:schemeClr val="accent2">
                  <a:lumMod val="50000"/>
                </a:schemeClr>
              </a:solidFill>
              <a:latin typeface="Fira Sans Extra Condensed" charset="0"/>
              <a:ea typeface="Anaheim"/>
              <a:cs typeface="Anaheim"/>
              <a:sym typeface="Anaheim"/>
            </a:endParaRPr>
          </a:p>
          <a:p>
            <a:pPr lvl="0" algn="ctr"/>
            <a:r>
              <a:rPr lang="vi-VN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ea typeface="Anaheim"/>
                <a:cs typeface="Anaheim"/>
                <a:sym typeface="Anaheim"/>
              </a:rPr>
              <a:t>urbană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upload.wikimedia.org/wikipedia/ro/4/46/Turismul_%C3%AEn_Republica_Moldov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72" y="1929152"/>
            <a:ext cx="614309" cy="74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utoShape 6" descr="Cele mai „verzi“ oraşe din întreaga lu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8" descr="Cele mai „verzi“ oraşe din întreaga lu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14" descr="Revitalizare urbana a cartierului - Visarh Architect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Mai aproape ca Proiectul „MOVE IT like Lublin” să fie finalizat. Ceban: Am  încheiat procedura de achiziție a serviciilor de elaborare a Planului de Mobilitate  Urbană Durabilă - Ion Ceb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00" y="2970645"/>
            <a:ext cx="614310" cy="49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nstalații canalizare și alimentare cu apă | Tachyon Galaț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35" y="2966081"/>
            <a:ext cx="623265" cy="50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AutoShape 22" descr="INCREDIBIL! Acesta este singurul oraş VERDE din România! Se află în TOP  100… - B1TV.r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Bucuresti, desemnat cel mai bun oras din lume pentru munca de la distanta.  Ce factori l-au plasat in topul clasamentulu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91" y="2085649"/>
            <a:ext cx="611986" cy="4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5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38"/>
          <p:cNvSpPr txBox="1">
            <a:spLocks noGrp="1"/>
          </p:cNvSpPr>
          <p:nvPr>
            <p:ph type="title"/>
          </p:nvPr>
        </p:nvSpPr>
        <p:spPr>
          <a:xfrm>
            <a:off x="898385" y="0"/>
            <a:ext cx="7723500" cy="6324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o-MO" sz="1400" u="sng" dirty="0">
                <a:solidFill>
                  <a:schemeClr val="tx1"/>
                </a:solidFill>
                <a:latin typeface="+mj-lt"/>
                <a:sym typeface="Montserrat"/>
              </a:rPr>
              <a:t/>
            </a:r>
            <a:br>
              <a:rPr lang="ro-MO" sz="1400" u="sng" dirty="0">
                <a:solidFill>
                  <a:schemeClr val="tx1"/>
                </a:solidFill>
                <a:latin typeface="+mj-lt"/>
                <a:sym typeface="Montserrat"/>
              </a:rPr>
            </a:br>
            <a:r>
              <a:rPr lang="ro-MO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Montserrat"/>
              </a:rPr>
              <a:t>Domeniul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Montserrat"/>
              </a:rPr>
              <a:t> de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Montserrat"/>
              </a:rPr>
              <a:t>interven</a:t>
            </a:r>
            <a:r>
              <a:rPr lang="ro-MO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sym typeface="Montserrat"/>
              </a:rPr>
              <a:t>ție: Sporirea atractivității turistice</a:t>
            </a:r>
            <a:endParaRPr sz="1400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</p:txBody>
      </p:sp>
      <p:grpSp>
        <p:nvGrpSpPr>
          <p:cNvPr id="1193" name="Google Shape;1193;p38"/>
          <p:cNvGrpSpPr/>
          <p:nvPr/>
        </p:nvGrpSpPr>
        <p:grpSpPr>
          <a:xfrm>
            <a:off x="2003968" y="1483488"/>
            <a:ext cx="1841285" cy="2753413"/>
            <a:chOff x="710263" y="1475375"/>
            <a:chExt cx="1651807" cy="2727116"/>
          </a:xfrm>
        </p:grpSpPr>
        <p:sp>
          <p:nvSpPr>
            <p:cNvPr id="1194" name="Google Shape;1194;p38"/>
            <p:cNvSpPr/>
            <p:nvPr/>
          </p:nvSpPr>
          <p:spPr>
            <a:xfrm>
              <a:off x="710263" y="2113046"/>
              <a:ext cx="169219" cy="185025"/>
            </a:xfrm>
            <a:custGeom>
              <a:avLst/>
              <a:gdLst/>
              <a:ahLst/>
              <a:cxnLst/>
              <a:rect l="l" t="t" r="r" b="b"/>
              <a:pathLst>
                <a:path w="5728" h="6263" extrusionOk="0">
                  <a:moveTo>
                    <a:pt x="5394" y="0"/>
                  </a:moveTo>
                  <a:lnTo>
                    <a:pt x="0" y="834"/>
                  </a:lnTo>
                  <a:lnTo>
                    <a:pt x="5727" y="6263"/>
                  </a:lnTo>
                  <a:lnTo>
                    <a:pt x="5727" y="6263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FBB831">
                <a:alpha val="5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875148" y="1475375"/>
              <a:ext cx="158673" cy="139322"/>
            </a:xfrm>
            <a:custGeom>
              <a:avLst/>
              <a:gdLst/>
              <a:ahLst/>
              <a:cxnLst/>
              <a:rect l="l" t="t" r="r" b="b"/>
              <a:pathLst>
                <a:path w="5371" h="4716" extrusionOk="0">
                  <a:moveTo>
                    <a:pt x="953" y="0"/>
                  </a:moveTo>
                  <a:lnTo>
                    <a:pt x="1" y="4715"/>
                  </a:lnTo>
                  <a:lnTo>
                    <a:pt x="5371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BB831">
                <a:alpha val="5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816850" y="1569217"/>
              <a:ext cx="1545220" cy="2633274"/>
            </a:xfrm>
            <a:custGeom>
              <a:avLst/>
              <a:gdLst/>
              <a:ahLst/>
              <a:cxnLst/>
              <a:rect l="l" t="t" r="r" b="b"/>
              <a:pathLst>
                <a:path w="52305" h="84285" extrusionOk="0">
                  <a:moveTo>
                    <a:pt x="0" y="0"/>
                  </a:moveTo>
                  <a:lnTo>
                    <a:pt x="0" y="84284"/>
                  </a:lnTo>
                  <a:lnTo>
                    <a:pt x="52304" y="84284"/>
                  </a:lnTo>
                  <a:lnTo>
                    <a:pt x="523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710263" y="1475375"/>
              <a:ext cx="1270956" cy="66234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0" y="0"/>
                  </a:moveTo>
                  <a:lnTo>
                    <a:pt x="0" y="22420"/>
                  </a:lnTo>
                  <a:lnTo>
                    <a:pt x="35898" y="22420"/>
                  </a:lnTo>
                  <a:cubicBezTo>
                    <a:pt x="38374" y="22420"/>
                    <a:pt x="40386" y="20407"/>
                    <a:pt x="40386" y="17931"/>
                  </a:cubicBezTo>
                  <a:lnTo>
                    <a:pt x="4038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Contractat </a:t>
              </a:r>
              <a:endParaRPr lang="ro-MO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lvl="0"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r>
                <a:rPr lang="ro-M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9 195 504,94</a:t>
              </a: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lei</a:t>
              </a:r>
            </a:p>
          </p:txBody>
        </p:sp>
        <p:sp>
          <p:nvSpPr>
            <p:cNvPr id="1202" name="Google Shape;1202;p38"/>
            <p:cNvSpPr txBox="1"/>
            <p:nvPr/>
          </p:nvSpPr>
          <p:spPr>
            <a:xfrm>
              <a:off x="860010" y="2665850"/>
              <a:ext cx="14589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vi-VN" sz="1200" b="1" dirty="0">
                  <a:solidFill>
                    <a:srgbClr val="002060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Anenii Noi - Hub Național de Turism Sportiv</a:t>
              </a:r>
            </a:p>
          </p:txBody>
        </p:sp>
      </p:grpSp>
      <p:grpSp>
        <p:nvGrpSpPr>
          <p:cNvPr id="1223" name="Google Shape;1223;p38"/>
          <p:cNvGrpSpPr/>
          <p:nvPr/>
        </p:nvGrpSpPr>
        <p:grpSpPr>
          <a:xfrm>
            <a:off x="5812540" y="1532223"/>
            <a:ext cx="1914615" cy="2747361"/>
            <a:chOff x="4759829" y="1475375"/>
            <a:chExt cx="1651807" cy="2727116"/>
          </a:xfrm>
        </p:grpSpPr>
        <p:sp>
          <p:nvSpPr>
            <p:cNvPr id="1226" name="Google Shape;1226;p38"/>
            <p:cNvSpPr/>
            <p:nvPr/>
          </p:nvSpPr>
          <p:spPr>
            <a:xfrm>
              <a:off x="5924744" y="1475375"/>
              <a:ext cx="158318" cy="139322"/>
            </a:xfrm>
            <a:custGeom>
              <a:avLst/>
              <a:gdLst/>
              <a:ahLst/>
              <a:cxnLst/>
              <a:rect l="l" t="t" r="r" b="b"/>
              <a:pathLst>
                <a:path w="5359" h="4716" extrusionOk="0">
                  <a:moveTo>
                    <a:pt x="953" y="0"/>
                  </a:moveTo>
                  <a:lnTo>
                    <a:pt x="0" y="4715"/>
                  </a:lnTo>
                  <a:lnTo>
                    <a:pt x="5358" y="471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B569C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4759829" y="2113046"/>
              <a:ext cx="168865" cy="185025"/>
            </a:xfrm>
            <a:custGeom>
              <a:avLst/>
              <a:gdLst/>
              <a:ahLst/>
              <a:cxnLst/>
              <a:rect l="l" t="t" r="r" b="b"/>
              <a:pathLst>
                <a:path w="5716" h="6263" extrusionOk="0">
                  <a:moveTo>
                    <a:pt x="5395" y="0"/>
                  </a:moveTo>
                  <a:lnTo>
                    <a:pt x="1" y="834"/>
                  </a:lnTo>
                  <a:lnTo>
                    <a:pt x="5716" y="6263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FFC000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4866416" y="1569217"/>
              <a:ext cx="1545220" cy="2633274"/>
            </a:xfrm>
            <a:custGeom>
              <a:avLst/>
              <a:gdLst/>
              <a:ahLst/>
              <a:cxnLst/>
              <a:rect l="l" t="t" r="r" b="b"/>
              <a:pathLst>
                <a:path w="52305" h="84285" extrusionOk="0">
                  <a:moveTo>
                    <a:pt x="1" y="0"/>
                  </a:moveTo>
                  <a:lnTo>
                    <a:pt x="1" y="84284"/>
                  </a:lnTo>
                  <a:lnTo>
                    <a:pt x="52305" y="84284"/>
                  </a:lnTo>
                  <a:lnTo>
                    <a:pt x="523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4759829" y="1475375"/>
              <a:ext cx="1244074" cy="662343"/>
            </a:xfrm>
            <a:custGeom>
              <a:avLst/>
              <a:gdLst/>
              <a:ahLst/>
              <a:cxnLst/>
              <a:rect l="l" t="t" r="r" b="b"/>
              <a:pathLst>
                <a:path w="40387" h="22420" extrusionOk="0">
                  <a:moveTo>
                    <a:pt x="1" y="0"/>
                  </a:moveTo>
                  <a:lnTo>
                    <a:pt x="1" y="22420"/>
                  </a:lnTo>
                  <a:lnTo>
                    <a:pt x="35898" y="22420"/>
                  </a:lnTo>
                  <a:cubicBezTo>
                    <a:pt x="38375" y="22420"/>
                    <a:pt x="40387" y="20407"/>
                    <a:pt x="40387" y="17931"/>
                  </a:cubicBezTo>
                  <a:lnTo>
                    <a:pt x="40387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Contractat </a:t>
              </a:r>
            </a:p>
            <a:p>
              <a:pPr lvl="0"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27 56</a:t>
              </a:r>
              <a:r>
                <a:rPr lang="ro-M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</a:t>
              </a: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ro-MO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587, 03 </a:t>
              </a: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lei</a:t>
              </a:r>
            </a:p>
          </p:txBody>
        </p:sp>
        <p:sp>
          <p:nvSpPr>
            <p:cNvPr id="1232" name="Google Shape;1232;p38"/>
            <p:cNvSpPr txBox="1"/>
            <p:nvPr/>
          </p:nvSpPr>
          <p:spPr>
            <a:xfrm>
              <a:off x="4909576" y="2691788"/>
              <a:ext cx="14589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vi-VN" sz="1200" b="1" dirty="0">
                  <a:solidFill>
                    <a:srgbClr val="002060"/>
                  </a:solidFill>
                  <a:latin typeface="Fira Sans Extra Condensed" charset="0"/>
                  <a:ea typeface="Roboto"/>
                  <a:cs typeface="Roboto"/>
                  <a:sym typeface="Roboto"/>
                </a:rPr>
                <a:t>Rezervația Cultural-Naturală Orheiul Vechi</a:t>
              </a:r>
            </a:p>
          </p:txBody>
        </p:sp>
      </p:grpSp>
      <p:sp>
        <p:nvSpPr>
          <p:cNvPr id="60" name="Google Shape;1199;p38"/>
          <p:cNvSpPr/>
          <p:nvPr/>
        </p:nvSpPr>
        <p:spPr>
          <a:xfrm>
            <a:off x="2574297" y="3574558"/>
            <a:ext cx="1270956" cy="662343"/>
          </a:xfrm>
          <a:custGeom>
            <a:avLst/>
            <a:gdLst/>
            <a:ahLst/>
            <a:cxnLst/>
            <a:rect l="l" t="t" r="r" b="b"/>
            <a:pathLst>
              <a:path w="40387" h="22420" extrusionOk="0">
                <a:moveTo>
                  <a:pt x="0" y="0"/>
                </a:moveTo>
                <a:lnTo>
                  <a:pt x="0" y="22420"/>
                </a:lnTo>
                <a:lnTo>
                  <a:pt x="35898" y="22420"/>
                </a:lnTo>
                <a:cubicBezTo>
                  <a:pt x="38374" y="22420"/>
                  <a:pt x="40386" y="20407"/>
                  <a:pt x="40386" y="17931"/>
                </a:cubicBezTo>
                <a:lnTo>
                  <a:pt x="403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05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Valorificat</a:t>
            </a:r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o-MO" sz="105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13 913 942,21</a:t>
            </a:r>
            <a:r>
              <a:rPr lang="pt-BR" sz="105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lei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20260" y="3795067"/>
            <a:ext cx="606256" cy="426720"/>
            <a:chOff x="1203791" y="4251960"/>
            <a:chExt cx="606256" cy="426720"/>
          </a:xfrm>
        </p:grpSpPr>
        <p:sp>
          <p:nvSpPr>
            <p:cNvPr id="3" name="Oval 2"/>
            <p:cNvSpPr/>
            <p:nvPr/>
          </p:nvSpPr>
          <p:spPr>
            <a:xfrm>
              <a:off x="1266729" y="4251960"/>
              <a:ext cx="480381" cy="4267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203791" y="4311431"/>
              <a:ext cx="6062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lvl="0" algn="ctr"/>
              <a:r>
                <a:rPr lang="ro-MO" dirty="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ro-MO" b="1" dirty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48%</a:t>
              </a:r>
            </a:p>
          </p:txBody>
        </p:sp>
      </p:grpSp>
      <p:sp>
        <p:nvSpPr>
          <p:cNvPr id="65" name="Google Shape;1229;p38"/>
          <p:cNvSpPr/>
          <p:nvPr/>
        </p:nvSpPr>
        <p:spPr>
          <a:xfrm>
            <a:off x="6479215" y="3471586"/>
            <a:ext cx="1297967" cy="662343"/>
          </a:xfrm>
          <a:custGeom>
            <a:avLst/>
            <a:gdLst/>
            <a:ahLst/>
            <a:cxnLst/>
            <a:rect l="l" t="t" r="r" b="b"/>
            <a:pathLst>
              <a:path w="40387" h="22420" extrusionOk="0">
                <a:moveTo>
                  <a:pt x="1" y="0"/>
                </a:moveTo>
                <a:lnTo>
                  <a:pt x="1" y="22420"/>
                </a:lnTo>
                <a:lnTo>
                  <a:pt x="35898" y="22420"/>
                </a:lnTo>
                <a:cubicBezTo>
                  <a:pt x="38375" y="22420"/>
                  <a:pt x="40387" y="20407"/>
                  <a:pt x="40387" y="17931"/>
                </a:cubicBezTo>
                <a:lnTo>
                  <a:pt x="403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o-MO" sz="110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Valorificat</a:t>
            </a:r>
            <a:r>
              <a:rPr lang="pt-BR" sz="110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o-MO" sz="1100" b="1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18 689 621,51</a:t>
            </a:r>
            <a:r>
              <a:rPr lang="pt-BR" sz="1100" dirty="0">
                <a:solidFill>
                  <a:schemeClr val="bg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lei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5892936" y="3734692"/>
            <a:ext cx="606256" cy="426720"/>
            <a:chOff x="1203791" y="4251960"/>
            <a:chExt cx="606256" cy="426720"/>
          </a:xfrm>
        </p:grpSpPr>
        <p:sp>
          <p:nvSpPr>
            <p:cNvPr id="71" name="Oval 70"/>
            <p:cNvSpPr/>
            <p:nvPr/>
          </p:nvSpPr>
          <p:spPr>
            <a:xfrm>
              <a:off x="1266729" y="4251960"/>
              <a:ext cx="480381" cy="4267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03791" y="4311431"/>
              <a:ext cx="6062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 lvl="0" algn="ctr"/>
              <a:r>
                <a:rPr lang="ro-MO" dirty="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 </a:t>
              </a:r>
              <a:r>
                <a:rPr lang="ro-MO" b="1" dirty="0">
                  <a:solidFill>
                    <a:schemeClr val="bg1"/>
                  </a:solidFill>
                  <a:latin typeface="Muli"/>
                  <a:ea typeface="Muli"/>
                  <a:cs typeface="Muli"/>
                  <a:sym typeface="Muli"/>
                </a:rPr>
                <a:t>68%</a:t>
              </a:r>
            </a:p>
          </p:txBody>
        </p:sp>
      </p:grpSp>
      <p:sp>
        <p:nvSpPr>
          <p:cNvPr id="78" name="Google Shape;240;p18"/>
          <p:cNvSpPr txBox="1"/>
          <p:nvPr/>
        </p:nvSpPr>
        <p:spPr>
          <a:xfrm>
            <a:off x="4259900" y="3889987"/>
            <a:ext cx="887384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38" y="30200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43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0"/>
          <p:cNvSpPr txBox="1">
            <a:spLocks noGrp="1"/>
          </p:cNvSpPr>
          <p:nvPr>
            <p:ph type="ctrTitle"/>
          </p:nvPr>
        </p:nvSpPr>
        <p:spPr>
          <a:xfrm>
            <a:off x="1883300" y="114300"/>
            <a:ext cx="5238151" cy="962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o-MO" sz="12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Domeniul de intervenție: </a:t>
            </a:r>
            <a:br>
              <a:rPr lang="ro-MO" sz="12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</a:br>
            <a:r>
              <a:rPr lang="ro-MO" sz="12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Revitalizarea urbană și dezvoltarea infrastructurii publice</a:t>
            </a:r>
            <a:br>
              <a:rPr lang="ro-MO" sz="12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</a:br>
            <a:r>
              <a:rPr lang="ro-MO" sz="12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/>
            </a:r>
            <a:br>
              <a:rPr lang="ro-MO" sz="12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</a:br>
            <a:r>
              <a:rPr lang="vi-VN" sz="12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Proiect: Crearea unei zone de agrement pentru </a:t>
            </a:r>
            <a:r>
              <a:rPr lang="ro-MO" sz="12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/>
            </a:r>
            <a:br>
              <a:rPr lang="ro-MO" sz="12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</a:br>
            <a:r>
              <a:rPr lang="vi-VN" sz="12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sporirea calității vieții locuitorilor din or. Ialoveni</a:t>
            </a:r>
            <a:r>
              <a:rPr lang="ro-MO" sz="12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– </a:t>
            </a:r>
            <a:r>
              <a:rPr lang="ro-MO" sz="1200" dirty="0">
                <a:solidFill>
                  <a:srgbClr val="FF0000"/>
                </a:solidFill>
                <a:latin typeface="Fira Sans Extra Condensed" charset="0"/>
              </a:rPr>
              <a:t>proiect finalizat 13.05.2024</a:t>
            </a:r>
            <a:endParaRPr sz="1200" dirty="0">
              <a:solidFill>
                <a:srgbClr val="FF0000"/>
              </a:solidFill>
              <a:latin typeface="Fira Sans Extra Condensed" charset="0"/>
            </a:endParaRPr>
          </a:p>
        </p:txBody>
      </p:sp>
      <p:sp>
        <p:nvSpPr>
          <p:cNvPr id="619" name="Google Shape;619;p40"/>
          <p:cNvSpPr txBox="1">
            <a:spLocks noGrp="1"/>
          </p:cNvSpPr>
          <p:nvPr>
            <p:ph type="subTitle" idx="4"/>
          </p:nvPr>
        </p:nvSpPr>
        <p:spPr>
          <a:xfrm>
            <a:off x="1487972" y="3778997"/>
            <a:ext cx="2691241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1400" b="1" dirty="0" err="1">
                <a:solidFill>
                  <a:srgbClr val="002060"/>
                </a:solidFill>
                <a:latin typeface="Fira Sans Extra Condensed" charset="0"/>
              </a:rPr>
              <a:t>Perioada</a:t>
            </a:r>
            <a:r>
              <a:rPr lang="en-US" sz="1400" b="1" dirty="0">
                <a:solidFill>
                  <a:srgbClr val="002060"/>
                </a:solidFill>
                <a:latin typeface="Fira Sans Extra Condensed" charset="0"/>
              </a:rPr>
              <a:t> de </a:t>
            </a:r>
            <a:r>
              <a:rPr lang="en-US" sz="1400" b="1" dirty="0" err="1">
                <a:solidFill>
                  <a:srgbClr val="002060"/>
                </a:solidFill>
                <a:latin typeface="Fira Sans Extra Condensed" charset="0"/>
              </a:rPr>
              <a:t>implementare</a:t>
            </a:r>
            <a:r>
              <a:rPr lang="en-US" sz="1400" b="1" dirty="0">
                <a:solidFill>
                  <a:srgbClr val="002060"/>
                </a:solidFill>
                <a:latin typeface="Fira Sans Extra Condensed" charset="0"/>
              </a:rPr>
              <a:t>:</a:t>
            </a:r>
            <a:br>
              <a:rPr lang="en-US" sz="1400" b="1" dirty="0">
                <a:solidFill>
                  <a:srgbClr val="002060"/>
                </a:solidFill>
                <a:latin typeface="Fira Sans Extra Condensed" charset="0"/>
              </a:rPr>
            </a:br>
            <a:r>
              <a:rPr lang="en-US" sz="1400" dirty="0">
                <a:solidFill>
                  <a:srgbClr val="002060"/>
                </a:solidFill>
                <a:latin typeface="Fira Sans Extra Condensed" charset="0"/>
              </a:rPr>
              <a:t>26.09.2022 – 1</a:t>
            </a:r>
            <a:r>
              <a:rPr lang="ro-MO" sz="1400" dirty="0">
                <a:solidFill>
                  <a:srgbClr val="002060"/>
                </a:solidFill>
                <a:latin typeface="Fira Sans Extra Condensed" charset="0"/>
              </a:rPr>
              <a:t>3</a:t>
            </a:r>
            <a:r>
              <a:rPr lang="en-US" sz="1400" dirty="0">
                <a:solidFill>
                  <a:srgbClr val="002060"/>
                </a:solidFill>
                <a:latin typeface="Fira Sans Extra Condensed" charset="0"/>
              </a:rPr>
              <a:t>.05.2024</a:t>
            </a:r>
            <a:r>
              <a:rPr lang="en-US" sz="1400" dirty="0">
                <a:solidFill>
                  <a:schemeClr val="tx1"/>
                </a:solidFill>
                <a:latin typeface="Fira Sans Extra Condensed" charset="0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Fira Sans Extra Condensed" charset="0"/>
              </a:rPr>
            </a:br>
            <a:endParaRPr sz="1400" dirty="0">
              <a:solidFill>
                <a:schemeClr val="tx1"/>
              </a:solidFill>
              <a:latin typeface="Fira Sans Extra Condensed" charset="0"/>
            </a:endParaRPr>
          </a:p>
        </p:txBody>
      </p:sp>
      <p:sp>
        <p:nvSpPr>
          <p:cNvPr id="621" name="Google Shape;621;p40"/>
          <p:cNvSpPr txBox="1">
            <a:spLocks noGrp="1"/>
          </p:cNvSpPr>
          <p:nvPr>
            <p:ph type="subTitle" idx="1"/>
          </p:nvPr>
        </p:nvSpPr>
        <p:spPr>
          <a:xfrm>
            <a:off x="5197112" y="1379420"/>
            <a:ext cx="3032487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 b="1" dirty="0" err="1">
                <a:solidFill>
                  <a:srgbClr val="002060"/>
                </a:solidFill>
                <a:latin typeface="Fira Sans Extra Condensed" charset="0"/>
              </a:rPr>
              <a:t>Contractat</a:t>
            </a:r>
            <a:r>
              <a:rPr lang="en-US" sz="1400" dirty="0">
                <a:solidFill>
                  <a:srgbClr val="002060"/>
                </a:solidFill>
                <a:latin typeface="Fira Sans Extra Condensed" charset="0"/>
              </a:rPr>
              <a:t> – </a:t>
            </a:r>
            <a:r>
              <a:rPr lang="ro-MO" sz="1400" dirty="0">
                <a:solidFill>
                  <a:srgbClr val="002060"/>
                </a:solidFill>
                <a:latin typeface="Fira Sans Extra Condensed" charset="0"/>
              </a:rPr>
              <a:t>11 879 473, 22 </a:t>
            </a:r>
            <a:r>
              <a:rPr lang="en-US" sz="1400" dirty="0">
                <a:solidFill>
                  <a:srgbClr val="002060"/>
                </a:solidFill>
                <a:latin typeface="Fira Sans Extra Condensed" charset="0"/>
              </a:rPr>
              <a:t>lei</a:t>
            </a:r>
            <a:br>
              <a:rPr lang="en-US" sz="1400" dirty="0">
                <a:solidFill>
                  <a:srgbClr val="002060"/>
                </a:solidFill>
                <a:latin typeface="Fira Sans Extra Condensed" charset="0"/>
              </a:rPr>
            </a:br>
            <a:r>
              <a:rPr lang="en-US" sz="1400" dirty="0">
                <a:solidFill>
                  <a:srgbClr val="002060"/>
                </a:solidFill>
                <a:latin typeface="Fira Sans Extra Condensed" charset="0"/>
              </a:rPr>
              <a:t/>
            </a:r>
            <a:br>
              <a:rPr lang="en-US" sz="1400" dirty="0">
                <a:solidFill>
                  <a:srgbClr val="002060"/>
                </a:solidFill>
                <a:latin typeface="Fira Sans Extra Condensed" charset="0"/>
              </a:rPr>
            </a:br>
            <a:r>
              <a:rPr lang="en-US" sz="1400" b="1" dirty="0" err="1">
                <a:solidFill>
                  <a:srgbClr val="002060"/>
                </a:solidFill>
                <a:latin typeface="Fira Sans Extra Condensed" charset="0"/>
              </a:rPr>
              <a:t>Valorificat</a:t>
            </a:r>
            <a:r>
              <a:rPr lang="en-US" sz="1400" b="1" dirty="0">
                <a:solidFill>
                  <a:srgbClr val="002060"/>
                </a:solidFill>
                <a:latin typeface="Fira Sans Extra Condensed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Fira Sans Extra Condensed" charset="0"/>
              </a:rPr>
              <a:t>– </a:t>
            </a:r>
            <a:r>
              <a:rPr lang="ro-MO" sz="1400" dirty="0">
                <a:solidFill>
                  <a:srgbClr val="002060"/>
                </a:solidFill>
                <a:latin typeface="Fira Sans Extra Condensed" charset="0"/>
              </a:rPr>
              <a:t>11 879 473, 22 </a:t>
            </a:r>
            <a:r>
              <a:rPr lang="en-US" sz="1400" dirty="0">
                <a:solidFill>
                  <a:srgbClr val="002060"/>
                </a:solidFill>
                <a:latin typeface="Fira Sans Extra Condensed" charset="0"/>
              </a:rPr>
              <a:t> lei – </a:t>
            </a:r>
            <a:r>
              <a:rPr lang="en-US" sz="1400" dirty="0">
                <a:solidFill>
                  <a:srgbClr val="FF0000"/>
                </a:solidFill>
                <a:latin typeface="Fira Sans Extra Condensed" charset="0"/>
              </a:rPr>
              <a:t>100%</a:t>
            </a:r>
            <a:r>
              <a:rPr lang="en-US" sz="1400" dirty="0">
                <a:solidFill>
                  <a:srgbClr val="002060"/>
                </a:solidFill>
                <a:latin typeface="Fira Sans Extra Condensed" charset="0"/>
              </a:rPr>
              <a:t/>
            </a:r>
            <a:br>
              <a:rPr lang="en-US" sz="1400" dirty="0">
                <a:solidFill>
                  <a:srgbClr val="002060"/>
                </a:solidFill>
                <a:latin typeface="Fira Sans Extra Condensed" charset="0"/>
              </a:rPr>
            </a:br>
            <a:endParaRPr sz="1400" dirty="0">
              <a:solidFill>
                <a:srgbClr val="002060"/>
              </a:solidFill>
              <a:latin typeface="Fira Sans Extra Condensed" charset="0"/>
            </a:endParaRPr>
          </a:p>
        </p:txBody>
      </p:sp>
      <p:pic>
        <p:nvPicPr>
          <p:cNvPr id="12" name="Picture 2" descr="Ar putea fi o imagine cu corp de apă şi iarb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" y="1076446"/>
            <a:ext cx="4104248" cy="222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5" name="Google Shape;625;p40"/>
          <p:cNvCxnSpPr/>
          <p:nvPr/>
        </p:nvCxnSpPr>
        <p:spPr>
          <a:xfrm flipH="1">
            <a:off x="4063327" y="1765550"/>
            <a:ext cx="1884401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6" name="Google Shape;626;p40"/>
          <p:cNvCxnSpPr/>
          <p:nvPr/>
        </p:nvCxnSpPr>
        <p:spPr>
          <a:xfrm>
            <a:off x="3225610" y="4220738"/>
            <a:ext cx="1455391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9446" y="2503489"/>
            <a:ext cx="3764242" cy="2246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18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57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2"/>
          </p:nvPr>
        </p:nvSpPr>
        <p:spPr>
          <a:xfrm>
            <a:off x="2385917" y="72668"/>
            <a:ext cx="4547777" cy="993123"/>
          </a:xfrm>
        </p:spPr>
        <p:txBody>
          <a:bodyPr/>
          <a:lstStyle/>
          <a:p>
            <a:pPr algn="ctr"/>
            <a:r>
              <a:rPr lang="ro-MO" sz="1200" b="1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Domeniul de intervenție: </a:t>
            </a:r>
            <a:br>
              <a:rPr lang="ro-MO" sz="1200" b="1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</a:br>
            <a:r>
              <a:rPr lang="ro-MO" sz="1200" b="1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Revitalizarea urbană și dezvoltarea infrastructurii publice</a:t>
            </a:r>
            <a:br>
              <a:rPr lang="ro-MO" sz="1200" b="1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</a:br>
            <a:r>
              <a:rPr lang="ro-MO" sz="1200" b="1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/>
            </a:r>
            <a:br>
              <a:rPr lang="ro-MO" sz="1200" b="1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</a:br>
            <a:endParaRPr lang="ru-RU" sz="1200" b="1" dirty="0">
              <a:solidFill>
                <a:schemeClr val="accent2">
                  <a:lumMod val="50000"/>
                </a:schemeClr>
              </a:solidFill>
              <a:latin typeface="Fira Sans Extra Condensed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519958"/>
              </p:ext>
            </p:extLst>
          </p:nvPr>
        </p:nvGraphicFramePr>
        <p:xfrm>
          <a:off x="1301960" y="940577"/>
          <a:ext cx="6824694" cy="3730302"/>
        </p:xfrm>
        <a:graphic>
          <a:graphicData uri="http://schemas.openxmlformats.org/drawingml/2006/table">
            <a:tbl>
              <a:tblPr/>
              <a:tblGrid>
                <a:gridCol w="2480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4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5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7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11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221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7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Denumirea proiectului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7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Domeniul de intervenție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7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Costul total al proiectului</a:t>
                      </a:r>
                    </a:p>
                    <a:p>
                      <a:pPr fontAlgn="ctr"/>
                      <a:r>
                        <a:rPr lang="ro-RO" sz="7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/>
                      </a:r>
                      <a:br>
                        <a:rPr lang="ro-RO" sz="7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  <a:sym typeface="Arial"/>
                        </a:rPr>
                      </a:br>
                      <a:endParaRPr lang="ro-RO" sz="700" b="0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7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Suma solicitată din FNDRL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7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Contribuția beneficiarului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639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1. </a:t>
                      </a:r>
                      <a:r>
                        <a:rPr lang="vi-VN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Scara memoriei – obiectiv turistic , calea de acces și spațiu public pentru socializarea și interacțiune comunitară.</a:t>
                      </a:r>
                      <a:r>
                        <a:rPr lang="ro-M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vi-VN" sz="1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o-R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RUDISP</a:t>
                      </a:r>
                      <a:endParaRPr lang="ro-RO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7,267,928.96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6,541,136.07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726,792.89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98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2. </a:t>
                      </a:r>
                      <a:r>
                        <a:rPr lang="vi-VN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Revitalizarea albiei râului Ișnovăț redarea destinației pentru odihnă activă în sector.</a:t>
                      </a:r>
                      <a:r>
                        <a:rPr lang="ro-M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vi-VN" sz="700" b="0" i="0" u="none" strike="noStrike" cap="none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o-R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RUDISP</a:t>
                      </a:r>
                      <a:endParaRPr lang="ro-RO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18,098,695.46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12,668,825.90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5,429,869.56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99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3. </a:t>
                      </a:r>
                      <a:r>
                        <a:rPr lang="vi-VN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Reconstrucția capitală a Complexului Sportiv din or. Telenești</a:t>
                      </a:r>
                      <a:endParaRPr lang="vi-VN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o-R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RUDISP</a:t>
                      </a:r>
                      <a:endParaRPr lang="ro-RO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18,312,620.00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16,481,350.00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1,831,270.00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99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4. </a:t>
                      </a:r>
                      <a:r>
                        <a:rPr lang="vi-VN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Modernizarea Scuarului de pe str. Biruinței or. Călărași</a:t>
                      </a:r>
                      <a:endParaRPr lang="vi-VN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o-R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RUDISP</a:t>
                      </a:r>
                      <a:endParaRPr lang="ro-RO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21,258,395.00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18,000,000.00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3,258,395.00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219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5. </a:t>
                      </a:r>
                      <a:r>
                        <a:rPr lang="vi-VN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Modernizarea infrastructurii rutiere municipale pentru revitalizarea economică sustenabilă. </a:t>
                      </a:r>
                      <a:endParaRPr lang="vi-VN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o-R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RUDISP</a:t>
                      </a:r>
                      <a:endParaRPr lang="ro-RO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16,356,278.64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14,149,024.00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2,207,254.64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639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6. </a:t>
                      </a:r>
                      <a:r>
                        <a:rPr lang="vi-VN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Reconstrucția bulevardului pietonal Mihai Eminescu și amenajarea parcului orășenesc riveran din or. Criuleni</a:t>
                      </a:r>
                      <a:endParaRPr lang="vi-VN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o-R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RUDISP</a:t>
                      </a:r>
                      <a:endParaRPr lang="ro-RO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24,794,136.53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19,999,813.19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4,794,323.34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59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7. </a:t>
                      </a:r>
                      <a:r>
                        <a:rPr lang="vi-VN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Revitalizarea și modernizarea complexului sportiv multifuncțional din orașul Șoldănești</a:t>
                      </a:r>
                      <a:endParaRPr lang="vi-VN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o-R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RUDISP</a:t>
                      </a:r>
                      <a:endParaRPr lang="ro-RO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19,426,280.00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17,484,252.00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1,942,028.00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5639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8. Valorificarea luncii râului </a:t>
                      </a:r>
                      <a:r>
                        <a:rPr lang="ro-RO" sz="700" b="0" i="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Cogîlnic</a:t>
                      </a:r>
                      <a:r>
                        <a:rPr lang="ro-R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prin amenajarea zonelor de agrement și excluderea riscului de inundație (</a:t>
                      </a:r>
                      <a:r>
                        <a:rPr lang="ro-RO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Contract</a:t>
                      </a:r>
                      <a:r>
                        <a:rPr lang="ro-RO" sz="7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de antrepriză semnat)</a:t>
                      </a:r>
                      <a:endParaRPr lang="ro-RO" sz="1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o-R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RUDISP</a:t>
                      </a:r>
                      <a:endParaRPr lang="ro-RO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27,924,843.10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20,000,000.00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7,924,843.10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99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M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9. </a:t>
                      </a:r>
                      <a:r>
                        <a:rPr lang="vi-VN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Amenajarea spațiului public renovarea scării cu 424 trepte din or. Rezina </a:t>
                      </a:r>
                      <a:r>
                        <a:rPr lang="ro-RO" sz="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o-RO" sz="7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Contract de antrepriză semnat)</a:t>
                      </a:r>
                      <a:endParaRPr lang="vi-VN" sz="700" b="0" i="0" u="none" strike="noStrike" cap="none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o-RO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RUDISP</a:t>
                      </a:r>
                      <a:endParaRPr lang="ro-RO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5,103,804.00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3,400,000.00</a:t>
                      </a:r>
                      <a:endParaRPr lang="ru-RU" sz="10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ru-RU" sz="7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1,703,804.00</a:t>
                      </a:r>
                      <a:endParaRPr lang="ru-RU" sz="1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7352" marR="47352" marT="47352" marB="4735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59356" y="11161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18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84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6"/>
          <p:cNvSpPr/>
          <p:nvPr/>
        </p:nvSpPr>
        <p:spPr>
          <a:xfrm>
            <a:off x="3701975" y="1133988"/>
            <a:ext cx="80600" cy="96000"/>
          </a:xfrm>
          <a:custGeom>
            <a:avLst/>
            <a:gdLst/>
            <a:ahLst/>
            <a:cxnLst/>
            <a:rect l="l" t="t" r="r" b="b"/>
            <a:pathLst>
              <a:path w="3224" h="3840" extrusionOk="0">
                <a:moveTo>
                  <a:pt x="1" y="1"/>
                </a:moveTo>
                <a:lnTo>
                  <a:pt x="1" y="438"/>
                </a:lnTo>
                <a:lnTo>
                  <a:pt x="1354" y="438"/>
                </a:lnTo>
                <a:lnTo>
                  <a:pt x="1354" y="3840"/>
                </a:lnTo>
                <a:lnTo>
                  <a:pt x="1871" y="3840"/>
                </a:lnTo>
                <a:lnTo>
                  <a:pt x="1871" y="438"/>
                </a:lnTo>
                <a:lnTo>
                  <a:pt x="3224" y="438"/>
                </a:lnTo>
                <a:lnTo>
                  <a:pt x="32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6"/>
          <p:cNvSpPr/>
          <p:nvPr/>
        </p:nvSpPr>
        <p:spPr>
          <a:xfrm>
            <a:off x="3795475" y="1133988"/>
            <a:ext cx="12950" cy="96000"/>
          </a:xfrm>
          <a:custGeom>
            <a:avLst/>
            <a:gdLst/>
            <a:ahLst/>
            <a:cxnLst/>
            <a:rect l="l" t="t" r="r" b="b"/>
            <a:pathLst>
              <a:path w="518" h="3840" extrusionOk="0">
                <a:moveTo>
                  <a:pt x="1" y="1"/>
                </a:moveTo>
                <a:lnTo>
                  <a:pt x="1" y="3840"/>
                </a:lnTo>
                <a:lnTo>
                  <a:pt x="518" y="3840"/>
                </a:lnTo>
                <a:lnTo>
                  <a:pt x="5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6"/>
          <p:cNvSpPr/>
          <p:nvPr/>
        </p:nvSpPr>
        <p:spPr>
          <a:xfrm>
            <a:off x="3820850" y="1133988"/>
            <a:ext cx="80575" cy="96000"/>
          </a:xfrm>
          <a:custGeom>
            <a:avLst/>
            <a:gdLst/>
            <a:ahLst/>
            <a:cxnLst/>
            <a:rect l="l" t="t" r="r" b="b"/>
            <a:pathLst>
              <a:path w="3223" h="3840" extrusionOk="0">
                <a:moveTo>
                  <a:pt x="0" y="1"/>
                </a:moveTo>
                <a:lnTo>
                  <a:pt x="0" y="438"/>
                </a:lnTo>
                <a:lnTo>
                  <a:pt x="1353" y="438"/>
                </a:lnTo>
                <a:lnTo>
                  <a:pt x="1353" y="3840"/>
                </a:lnTo>
                <a:lnTo>
                  <a:pt x="1870" y="3840"/>
                </a:lnTo>
                <a:lnTo>
                  <a:pt x="1870" y="438"/>
                </a:lnTo>
                <a:lnTo>
                  <a:pt x="3223" y="438"/>
                </a:lnTo>
                <a:lnTo>
                  <a:pt x="32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6"/>
          <p:cNvSpPr/>
          <p:nvPr/>
        </p:nvSpPr>
        <p:spPr>
          <a:xfrm>
            <a:off x="3913850" y="1133988"/>
            <a:ext cx="59700" cy="96000"/>
          </a:xfrm>
          <a:custGeom>
            <a:avLst/>
            <a:gdLst/>
            <a:ahLst/>
            <a:cxnLst/>
            <a:rect l="l" t="t" r="r" b="b"/>
            <a:pathLst>
              <a:path w="2388" h="3840" extrusionOk="0">
                <a:moveTo>
                  <a:pt x="0" y="1"/>
                </a:moveTo>
                <a:lnTo>
                  <a:pt x="0" y="3840"/>
                </a:lnTo>
                <a:lnTo>
                  <a:pt x="2387" y="3840"/>
                </a:lnTo>
                <a:lnTo>
                  <a:pt x="2387" y="3402"/>
                </a:lnTo>
                <a:lnTo>
                  <a:pt x="517" y="3402"/>
                </a:lnTo>
                <a:lnTo>
                  <a:pt x="5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6"/>
          <p:cNvSpPr/>
          <p:nvPr/>
        </p:nvSpPr>
        <p:spPr>
          <a:xfrm>
            <a:off x="3986950" y="1133988"/>
            <a:ext cx="61700" cy="96000"/>
          </a:xfrm>
          <a:custGeom>
            <a:avLst/>
            <a:gdLst/>
            <a:ahLst/>
            <a:cxnLst/>
            <a:rect l="l" t="t" r="r" b="b"/>
            <a:pathLst>
              <a:path w="2468" h="3840" extrusionOk="0">
                <a:moveTo>
                  <a:pt x="0" y="1"/>
                </a:moveTo>
                <a:lnTo>
                  <a:pt x="0" y="3840"/>
                </a:lnTo>
                <a:lnTo>
                  <a:pt x="2467" y="3840"/>
                </a:lnTo>
                <a:lnTo>
                  <a:pt x="2467" y="3402"/>
                </a:lnTo>
                <a:lnTo>
                  <a:pt x="518" y="3402"/>
                </a:lnTo>
                <a:lnTo>
                  <a:pt x="518" y="2010"/>
                </a:lnTo>
                <a:lnTo>
                  <a:pt x="2348" y="2010"/>
                </a:lnTo>
                <a:lnTo>
                  <a:pt x="2348" y="1572"/>
                </a:lnTo>
                <a:lnTo>
                  <a:pt x="518" y="1572"/>
                </a:lnTo>
                <a:lnTo>
                  <a:pt x="518" y="438"/>
                </a:lnTo>
                <a:lnTo>
                  <a:pt x="2427" y="438"/>
                </a:lnTo>
                <a:lnTo>
                  <a:pt x="24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6"/>
          <p:cNvSpPr/>
          <p:nvPr/>
        </p:nvSpPr>
        <p:spPr>
          <a:xfrm>
            <a:off x="4113275" y="1133988"/>
            <a:ext cx="56700" cy="96000"/>
          </a:xfrm>
          <a:custGeom>
            <a:avLst/>
            <a:gdLst/>
            <a:ahLst/>
            <a:cxnLst/>
            <a:rect l="l" t="t" r="r" b="b"/>
            <a:pathLst>
              <a:path w="2268" h="3840" extrusionOk="0">
                <a:moveTo>
                  <a:pt x="915" y="1"/>
                </a:moveTo>
                <a:lnTo>
                  <a:pt x="0" y="199"/>
                </a:lnTo>
                <a:lnTo>
                  <a:pt x="0" y="657"/>
                </a:lnTo>
                <a:lnTo>
                  <a:pt x="915" y="478"/>
                </a:lnTo>
                <a:lnTo>
                  <a:pt x="915" y="3402"/>
                </a:lnTo>
                <a:lnTo>
                  <a:pt x="80" y="3402"/>
                </a:lnTo>
                <a:lnTo>
                  <a:pt x="80" y="3840"/>
                </a:lnTo>
                <a:lnTo>
                  <a:pt x="2268" y="3840"/>
                </a:lnTo>
                <a:lnTo>
                  <a:pt x="2268" y="3402"/>
                </a:lnTo>
                <a:lnTo>
                  <a:pt x="1432" y="3402"/>
                </a:lnTo>
                <a:lnTo>
                  <a:pt x="14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6"/>
          <p:cNvSpPr txBox="1">
            <a:spLocks noGrp="1"/>
          </p:cNvSpPr>
          <p:nvPr>
            <p:ph type="title"/>
          </p:nvPr>
        </p:nvSpPr>
        <p:spPr>
          <a:xfrm>
            <a:off x="1228726" y="140507"/>
            <a:ext cx="5984776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o-MO" sz="1600" dirty="0">
                <a:solidFill>
                  <a:schemeClr val="tx1"/>
                </a:solidFill>
                <a:latin typeface="+mj-lt"/>
              </a:rPr>
              <a:t/>
            </a:r>
            <a:br>
              <a:rPr lang="ro-MO" sz="1600" dirty="0">
                <a:solidFill>
                  <a:schemeClr val="tx1"/>
                </a:solidFill>
                <a:latin typeface="+mj-lt"/>
              </a:rPr>
            </a:br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Domeniu</a:t>
            </a:r>
            <a:r>
              <a:rPr lang="ro-MO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l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de intervenție</a:t>
            </a:r>
            <a:r>
              <a:rPr lang="ro-MO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: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 </a:t>
            </a:r>
            <a:r>
              <a:rPr lang="ro-MO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/>
            </a:r>
            <a:br>
              <a:rPr lang="ro-MO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</a:br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</a:rPr>
              <a:t>Aprovizionare cu apă și sanitație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ea typeface="Roboto"/>
                <a:cs typeface="Roboto"/>
                <a:sym typeface="Roboto"/>
              </a:rPr>
              <a:t/>
            </a:r>
            <a:br>
              <a:rPr lang="it-IT" sz="1400" dirty="0">
                <a:solidFill>
                  <a:schemeClr val="accent2">
                    <a:lumMod val="50000"/>
                  </a:schemeClr>
                </a:solidFill>
                <a:latin typeface="Fira Sans Extra Condensed" charset="0"/>
                <a:ea typeface="Roboto"/>
                <a:cs typeface="Roboto"/>
                <a:sym typeface="Roboto"/>
              </a:rPr>
            </a:br>
            <a:endParaRPr lang="it-IT" sz="1400" b="1" dirty="0">
              <a:solidFill>
                <a:schemeClr val="accent2">
                  <a:lumMod val="50000"/>
                </a:schemeClr>
              </a:solidFill>
              <a:latin typeface="Fira Sans Extra Condensed" charset="0"/>
              <a:ea typeface="Roboto"/>
              <a:cs typeface="Roboto"/>
              <a:sym typeface="Roboto"/>
            </a:endParaRPr>
          </a:p>
        </p:txBody>
      </p:sp>
      <p:grpSp>
        <p:nvGrpSpPr>
          <p:cNvPr id="34" name="Google Shape;781;p36"/>
          <p:cNvGrpSpPr/>
          <p:nvPr/>
        </p:nvGrpSpPr>
        <p:grpSpPr>
          <a:xfrm>
            <a:off x="-8806" y="2255710"/>
            <a:ext cx="7161145" cy="1007713"/>
            <a:chOff x="1004475" y="1499393"/>
            <a:chExt cx="6222875" cy="100771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Google Shape;782;p36"/>
            <p:cNvSpPr/>
            <p:nvPr/>
          </p:nvSpPr>
          <p:spPr>
            <a:xfrm>
              <a:off x="1375571" y="1758087"/>
              <a:ext cx="5851779" cy="749018"/>
            </a:xfrm>
            <a:custGeom>
              <a:avLst/>
              <a:gdLst/>
              <a:ahLst/>
              <a:cxnLst/>
              <a:rect l="l" t="t" r="r" b="b"/>
              <a:pathLst>
                <a:path w="218263" h="41378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100" dirty="0">
                  <a:solidFill>
                    <a:srgbClr val="002060"/>
                  </a:solidFill>
                </a:rPr>
                <a:t> </a:t>
              </a:r>
              <a:r>
                <a:rPr lang="ro-RO" sz="1100" i="1" u="sng" dirty="0">
                  <a:solidFill>
                    <a:srgbClr val="002060"/>
                  </a:solidFill>
                </a:rPr>
                <a:t>Perioada de implementare: 15.09.2022-15.06.2025</a:t>
              </a:r>
            </a:p>
            <a:p>
              <a:pPr lvl="0" algn="ctr"/>
              <a:r>
                <a:rPr lang="ro-MO" sz="1100" dirty="0">
                  <a:solidFill>
                    <a:srgbClr val="002060"/>
                  </a:solidFill>
                </a:rPr>
                <a:t>                 </a:t>
              </a:r>
              <a:r>
                <a:rPr lang="ro-RO" sz="1100" dirty="0">
                  <a:solidFill>
                    <a:srgbClr val="002060"/>
                  </a:solidFill>
                </a:rPr>
                <a:t>Îmbunătățirea calității vieții populației rurale prin construcția apeductului de interconexiune a rîului Prut - s. Măcărești cu apă potabilă în raioanele Nisporeni și Ungheni </a:t>
              </a:r>
              <a:r>
                <a:rPr lang="en-US" sz="1100" dirty="0">
                  <a:solidFill>
                    <a:srgbClr val="002060"/>
                  </a:solidFill>
                </a:rPr>
                <a:t>             </a:t>
              </a:r>
            </a:p>
            <a:p>
              <a:pPr lvl="0" algn="ctr"/>
              <a:r>
                <a:rPr lang="en-US" sz="1100" dirty="0">
                  <a:solidFill>
                    <a:srgbClr val="002060"/>
                  </a:solidFill>
                </a:rPr>
                <a:t>   </a:t>
              </a:r>
              <a:r>
                <a:rPr lang="ro-RO" sz="1100" dirty="0">
                  <a:solidFill>
                    <a:srgbClr val="002060"/>
                  </a:solidFill>
                </a:rPr>
                <a:t>(59 736 000,00 lei)</a:t>
              </a:r>
              <a:endParaRPr sz="11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" name="Google Shape;784;p36"/>
            <p:cNvSpPr/>
            <p:nvPr/>
          </p:nvSpPr>
          <p:spPr>
            <a:xfrm>
              <a:off x="1004475" y="1499393"/>
              <a:ext cx="1262693" cy="432171"/>
            </a:xfrm>
            <a:custGeom>
              <a:avLst/>
              <a:gdLst/>
              <a:ahLst/>
              <a:cxnLst/>
              <a:rect l="l" t="t" r="r" b="b"/>
              <a:pathLst>
                <a:path w="60196" h="41378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Vidaloka"/>
                </a:rPr>
                <a:t>46 455 214,42 </a:t>
              </a:r>
              <a:r>
                <a:rPr lang="en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Vidaloka"/>
                </a:rPr>
                <a:t>lei</a:t>
              </a:r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Vidaloka"/>
                </a:rPr>
                <a:t> </a:t>
              </a:r>
              <a:r>
                <a:rPr lang="en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</a:p>
            <a:p>
              <a:pPr lvl="0" algn="ctr"/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73 </a:t>
              </a:r>
              <a:r>
                <a:rPr lang="en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2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7" name="Google Shape;790;p36"/>
          <p:cNvSpPr txBox="1"/>
          <p:nvPr/>
        </p:nvSpPr>
        <p:spPr>
          <a:xfrm flipH="1">
            <a:off x="203134" y="5626074"/>
            <a:ext cx="3726488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8" name="Google Shape;769;p36"/>
          <p:cNvGrpSpPr/>
          <p:nvPr/>
        </p:nvGrpSpPr>
        <p:grpSpPr>
          <a:xfrm flipH="1">
            <a:off x="-26973" y="3669672"/>
            <a:ext cx="7218932" cy="633039"/>
            <a:chOff x="2239185" y="1855815"/>
            <a:chExt cx="6090215" cy="668735"/>
          </a:xfrm>
          <a:solidFill>
            <a:schemeClr val="accent4">
              <a:lumMod val="90000"/>
            </a:schemeClr>
          </a:solidFill>
        </p:grpSpPr>
        <p:sp>
          <p:nvSpPr>
            <p:cNvPr id="59" name="Google Shape;770;p36"/>
            <p:cNvSpPr/>
            <p:nvPr/>
          </p:nvSpPr>
          <p:spPr>
            <a:xfrm flipH="1">
              <a:off x="2239185" y="2012225"/>
              <a:ext cx="5514154" cy="512325"/>
            </a:xfrm>
            <a:custGeom>
              <a:avLst/>
              <a:gdLst/>
              <a:ahLst/>
              <a:cxnLst/>
              <a:rect l="l" t="t" r="r" b="b"/>
              <a:pathLst>
                <a:path w="218263" h="41377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100" i="1" u="sng" dirty="0">
                  <a:solidFill>
                    <a:srgbClr val="002060"/>
                  </a:solidFill>
                </a:rPr>
                <a:t>Perioada de implementare: 04.04.2022 – </a:t>
              </a:r>
              <a:endParaRPr lang="ro-RO" sz="1100" i="1" u="sng" dirty="0">
                <a:solidFill>
                  <a:schemeClr val="tx1"/>
                </a:solidFill>
              </a:endParaRPr>
            </a:p>
            <a:p>
              <a:pPr lvl="0" algn="ctr"/>
              <a:r>
                <a:rPr lang="it-IT" sz="1100" dirty="0">
                  <a:solidFill>
                    <a:srgbClr val="002060"/>
                  </a:solidFill>
                </a:rPr>
                <a:t>Reabilitarea și extinderea apeductului magistral Zagarancea - Cornești</a:t>
              </a:r>
              <a:r>
                <a:rPr lang="x-none" sz="1100" dirty="0">
                  <a:solidFill>
                    <a:srgbClr val="002060"/>
                  </a:solidFill>
                </a:rPr>
                <a:t> (30 602 257,87 lei)</a:t>
              </a:r>
              <a:endParaRPr sz="11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" name="Google Shape;772;p36"/>
            <p:cNvSpPr/>
            <p:nvPr/>
          </p:nvSpPr>
          <p:spPr>
            <a:xfrm flipH="1">
              <a:off x="7205894" y="1855815"/>
              <a:ext cx="1123506" cy="412572"/>
            </a:xfrm>
            <a:custGeom>
              <a:avLst/>
              <a:gdLst/>
              <a:ahLst/>
              <a:cxnLst/>
              <a:rect l="l" t="t" r="r" b="b"/>
              <a:pathLst>
                <a:path w="60196" h="41377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Roboto"/>
                </a:rPr>
                <a:t>1 614 935, 21 </a:t>
              </a:r>
              <a:r>
                <a:rPr lang="en-US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lei </a:t>
              </a:r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</a:p>
            <a:p>
              <a:pPr lvl="0" algn="ctr"/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r>
                <a:rPr lang="en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2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79" name="Google Shape;155;p19"/>
          <p:cNvSpPr txBox="1"/>
          <p:nvPr/>
        </p:nvSpPr>
        <p:spPr>
          <a:xfrm>
            <a:off x="7182583" y="690157"/>
            <a:ext cx="1888299" cy="57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o-MO" sz="1000" b="1" u="sng" dirty="0">
                <a:solidFill>
                  <a:srgbClr val="002060"/>
                </a:solidFill>
                <a:latin typeface="Muli"/>
                <a:ea typeface="Fira Sans Extra Condensed"/>
                <a:cs typeface="Fira Sans Extra Condensed"/>
                <a:sym typeface="Fira Sans Extra Condensed"/>
              </a:rPr>
              <a:t>Valoarea totală a proiectului</a:t>
            </a:r>
            <a:endParaRPr sz="1000" b="1" u="sng" dirty="0">
              <a:solidFill>
                <a:srgbClr val="002060"/>
              </a:solidFill>
              <a:latin typeface="Muli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4" name="Google Shape;155;p19"/>
          <p:cNvSpPr txBox="1"/>
          <p:nvPr/>
        </p:nvSpPr>
        <p:spPr>
          <a:xfrm>
            <a:off x="94295" y="790056"/>
            <a:ext cx="1388717" cy="37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sz="1000" b="1" u="sng" dirty="0">
                <a:solidFill>
                  <a:srgbClr val="002060"/>
                </a:solidFill>
                <a:latin typeface="Muli"/>
                <a:ea typeface="Fira Sans Extra Condensed"/>
                <a:cs typeface="Fira Sans Extra Condensed"/>
                <a:sym typeface="Fira Sans Extra Condensed"/>
              </a:rPr>
              <a:t>Gradul  de valorificare</a:t>
            </a:r>
            <a:endParaRPr sz="1000" b="1" u="sng" dirty="0">
              <a:solidFill>
                <a:srgbClr val="002060"/>
              </a:solidFill>
              <a:latin typeface="Muli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6" name="Google Shape;80;p18"/>
          <p:cNvSpPr txBox="1"/>
          <p:nvPr/>
        </p:nvSpPr>
        <p:spPr>
          <a:xfrm>
            <a:off x="7182583" y="1415972"/>
            <a:ext cx="1961417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o-MO" sz="12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18 535 455, 05  </a:t>
            </a:r>
            <a:r>
              <a:rPr lang="en-US" sz="1200" b="1" dirty="0">
                <a:solidFill>
                  <a:srgbClr val="002060"/>
                </a:solidFill>
              </a:rPr>
              <a:t>lei</a:t>
            </a:r>
            <a:endParaRPr sz="1200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0;p18"/>
          <p:cNvSpPr txBox="1"/>
          <p:nvPr/>
        </p:nvSpPr>
        <p:spPr>
          <a:xfrm>
            <a:off x="7192827" y="2514404"/>
            <a:ext cx="1887826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o-RO" sz="1200" b="1" dirty="0">
                <a:solidFill>
                  <a:srgbClr val="002060"/>
                </a:solidFill>
              </a:rPr>
              <a:t>63 869 942,38 </a:t>
            </a:r>
            <a:r>
              <a:rPr lang="en-US" sz="1200" b="1" dirty="0">
                <a:solidFill>
                  <a:srgbClr val="002060"/>
                </a:solidFill>
              </a:rPr>
              <a:t>lei</a:t>
            </a:r>
            <a:endParaRPr lang="ro-RO" sz="1200" b="1" dirty="0">
              <a:solidFill>
                <a:srgbClr val="00206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42313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oogle Shape;769;p36"/>
          <p:cNvGrpSpPr/>
          <p:nvPr/>
        </p:nvGrpSpPr>
        <p:grpSpPr>
          <a:xfrm flipH="1">
            <a:off x="0" y="1262945"/>
            <a:ext cx="7218932" cy="633039"/>
            <a:chOff x="2239185" y="1855815"/>
            <a:chExt cx="6090215" cy="668735"/>
          </a:xfrm>
          <a:solidFill>
            <a:schemeClr val="accent4">
              <a:lumMod val="90000"/>
            </a:schemeClr>
          </a:solidFill>
        </p:grpSpPr>
        <p:sp>
          <p:nvSpPr>
            <p:cNvPr id="33" name="Google Shape;770;p36"/>
            <p:cNvSpPr/>
            <p:nvPr/>
          </p:nvSpPr>
          <p:spPr>
            <a:xfrm flipH="1">
              <a:off x="2239185" y="2012225"/>
              <a:ext cx="5514154" cy="512325"/>
            </a:xfrm>
            <a:custGeom>
              <a:avLst/>
              <a:gdLst/>
              <a:ahLst/>
              <a:cxnLst/>
              <a:rect l="l" t="t" r="r" b="b"/>
              <a:pathLst>
                <a:path w="218263" h="41377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100" i="1" u="sng" dirty="0">
                  <a:solidFill>
                    <a:srgbClr val="002060"/>
                  </a:solidFill>
                </a:rPr>
                <a:t>Perioada de implementare:</a:t>
              </a:r>
            </a:p>
            <a:p>
              <a:pPr lvl="0" algn="ctr"/>
              <a:r>
                <a:rPr lang="ro-RO" sz="1100" i="1" u="sng" dirty="0">
                  <a:solidFill>
                    <a:srgbClr val="002060"/>
                  </a:solidFill>
                </a:rPr>
                <a:t>Construcția apeductului magistral Sărata </a:t>
              </a:r>
              <a:r>
                <a:rPr lang="ro-RO" sz="1100" i="1" u="sng" dirty="0" err="1">
                  <a:solidFill>
                    <a:srgbClr val="002060"/>
                  </a:solidFill>
                </a:rPr>
                <a:t>Răzești</a:t>
              </a:r>
              <a:r>
                <a:rPr lang="ro-RO" sz="1100" i="1" u="sng" dirty="0">
                  <a:solidFill>
                    <a:srgbClr val="002060"/>
                  </a:solidFill>
                </a:rPr>
                <a:t> –Voinescu-Mingir, raionul </a:t>
              </a:r>
              <a:r>
                <a:rPr lang="ro-RO" sz="1100" i="1" u="sng" dirty="0" err="1">
                  <a:solidFill>
                    <a:srgbClr val="002060"/>
                  </a:solidFill>
                </a:rPr>
                <a:t>Hîncești</a:t>
              </a:r>
              <a:endParaRPr lang="ro-RO" sz="1100" i="1" u="sng" dirty="0">
                <a:solidFill>
                  <a:srgbClr val="FF0000"/>
                </a:solidFill>
              </a:endParaRPr>
            </a:p>
          </p:txBody>
        </p:sp>
        <p:sp>
          <p:nvSpPr>
            <p:cNvPr id="36" name="Google Shape;772;p36"/>
            <p:cNvSpPr/>
            <p:nvPr/>
          </p:nvSpPr>
          <p:spPr>
            <a:xfrm flipH="1">
              <a:off x="7205894" y="1855815"/>
              <a:ext cx="1123506" cy="412572"/>
            </a:xfrm>
            <a:custGeom>
              <a:avLst/>
              <a:gdLst/>
              <a:ahLst/>
              <a:cxnLst/>
              <a:rect l="l" t="t" r="r" b="b"/>
              <a:pathLst>
                <a:path w="60196" h="41377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6 313 221,59 </a:t>
              </a:r>
              <a:r>
                <a:rPr lang="en-US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lei </a:t>
              </a:r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</a:p>
            <a:p>
              <a:pPr lvl="0" algn="ctr"/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34 </a:t>
              </a:r>
              <a:r>
                <a:rPr lang="en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2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473839" y="3864947"/>
            <a:ext cx="1378904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MO" sz="1200" b="1" dirty="0">
                <a:solidFill>
                  <a:srgbClr val="002060"/>
                </a:solidFill>
                <a:sym typeface="Fira Sans Extra Condensed"/>
              </a:rPr>
              <a:t>30 602 257,87 lei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5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81;p36"/>
          <p:cNvGrpSpPr/>
          <p:nvPr/>
        </p:nvGrpSpPr>
        <p:grpSpPr>
          <a:xfrm>
            <a:off x="-26531" y="995873"/>
            <a:ext cx="6941282" cy="715842"/>
            <a:chOff x="899057" y="1699476"/>
            <a:chExt cx="6226695" cy="71584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" name="Google Shape;782;p36"/>
            <p:cNvSpPr/>
            <p:nvPr/>
          </p:nvSpPr>
          <p:spPr>
            <a:xfrm>
              <a:off x="1357400" y="1901046"/>
              <a:ext cx="5768352" cy="514271"/>
            </a:xfrm>
            <a:custGeom>
              <a:avLst/>
              <a:gdLst/>
              <a:ahLst/>
              <a:cxnLst/>
              <a:rect l="l" t="t" r="r" b="b"/>
              <a:pathLst>
                <a:path w="218263" h="41378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100" i="1" u="sng" dirty="0">
                  <a:solidFill>
                    <a:srgbClr val="002060"/>
                  </a:solidFill>
                </a:rPr>
                <a:t>Perioada de implementare: 06.06.2022-06.06.2024</a:t>
              </a:r>
            </a:p>
            <a:p>
              <a:pPr lvl="0" algn="ctr"/>
              <a:r>
                <a:rPr lang="ro-RO" sz="1100" dirty="0">
                  <a:solidFill>
                    <a:srgbClr val="002060"/>
                  </a:solidFill>
                </a:rPr>
                <a:t>Apeduct Prut - Nisporeni. Evacuarea apelor reziduale a or. Nisporeni </a:t>
              </a:r>
            </a:p>
            <a:p>
              <a:pPr lvl="0" algn="ctr"/>
              <a:r>
                <a:rPr lang="ro-RO" sz="1100" dirty="0">
                  <a:solidFill>
                    <a:srgbClr val="002060"/>
                  </a:solidFill>
                </a:rPr>
                <a:t>(etapele II și III)  și com.Vărzărești (45 306 066,65 lei)</a:t>
              </a:r>
              <a:endParaRPr sz="11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" name="Google Shape;784;p36"/>
            <p:cNvSpPr/>
            <p:nvPr/>
          </p:nvSpPr>
          <p:spPr>
            <a:xfrm>
              <a:off x="899057" y="1699476"/>
              <a:ext cx="1299239" cy="346955"/>
            </a:xfrm>
            <a:custGeom>
              <a:avLst/>
              <a:gdLst/>
              <a:ahLst/>
              <a:cxnLst/>
              <a:rect l="l" t="t" r="r" b="b"/>
              <a:pathLst>
                <a:path w="60196" h="41378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o-MO" sz="1200" b="1" dirty="0">
                  <a:solidFill>
                    <a:srgbClr val="002060"/>
                  </a:solidFill>
                  <a:latin typeface="Vidaloka"/>
                  <a:ea typeface="Vidaloka"/>
                  <a:cs typeface="Vidaloka"/>
                  <a:sym typeface="Vidaloka"/>
                </a:rPr>
                <a:t>30 669 534,10 </a:t>
              </a:r>
              <a:r>
                <a:rPr lang="en" sz="1200" b="1" dirty="0">
                  <a:solidFill>
                    <a:srgbClr val="002060"/>
                  </a:solidFill>
                  <a:latin typeface="Vidaloka"/>
                  <a:ea typeface="Vidaloka"/>
                  <a:cs typeface="Vidaloka"/>
                  <a:sym typeface="Vidaloka"/>
                </a:rPr>
                <a:t>lei</a:t>
              </a:r>
              <a:endParaRPr lang="ro-MO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60 %</a:t>
              </a:r>
              <a:r>
                <a:rPr lang="x-none" sz="1200" b="1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</a:t>
              </a:r>
              <a:endParaRPr sz="12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4" name="Google Shape;155;p19"/>
          <p:cNvSpPr txBox="1"/>
          <p:nvPr/>
        </p:nvSpPr>
        <p:spPr>
          <a:xfrm>
            <a:off x="22165" y="489136"/>
            <a:ext cx="1878230" cy="50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sz="1200" b="1" u="sng" dirty="0">
                <a:solidFill>
                  <a:srgbClr val="002060"/>
                </a:solidFill>
                <a:latin typeface="Muli"/>
                <a:ea typeface="Fira Sans Extra Condensed"/>
                <a:cs typeface="Fira Sans Extra Condensed"/>
                <a:sym typeface="Fira Sans Extra Condensed"/>
              </a:rPr>
              <a:t>Gradul de valorificare</a:t>
            </a:r>
            <a:endParaRPr sz="1200" b="1" u="sng" dirty="0">
              <a:solidFill>
                <a:srgbClr val="002060"/>
              </a:solidFill>
              <a:latin typeface="Muli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5" name="Google Shape;155;p19"/>
          <p:cNvSpPr txBox="1"/>
          <p:nvPr/>
        </p:nvSpPr>
        <p:spPr>
          <a:xfrm>
            <a:off x="7176304" y="514889"/>
            <a:ext cx="1680047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o-MO" sz="1200" b="1" u="sng" dirty="0">
                <a:solidFill>
                  <a:srgbClr val="002060"/>
                </a:solidFill>
                <a:latin typeface="Muli"/>
                <a:ea typeface="Fira Sans Extra Condensed"/>
                <a:cs typeface="Fira Sans Extra Condensed"/>
                <a:sym typeface="Fira Sans Extra Condensed"/>
              </a:rPr>
              <a:t>Valoarea proiectului </a:t>
            </a:r>
            <a:endParaRPr sz="1200" b="1" u="sng" dirty="0">
              <a:solidFill>
                <a:srgbClr val="002060"/>
              </a:solidFill>
              <a:latin typeface="Muli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6" name="Google Shape;80;p18"/>
          <p:cNvSpPr txBox="1"/>
          <p:nvPr/>
        </p:nvSpPr>
        <p:spPr>
          <a:xfrm>
            <a:off x="6976084" y="119744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FFFFFF"/>
              </a:buClr>
              <a:buSzPts val="2000"/>
            </a:pPr>
            <a:r>
              <a:rPr lang="ro-RO" sz="1200" b="1" i="1" dirty="0">
                <a:solidFill>
                  <a:srgbClr val="002060"/>
                </a:solidFill>
                <a:latin typeface="Roboto"/>
                <a:ea typeface="Roboto"/>
                <a:cs typeface="Roboto"/>
              </a:rPr>
              <a:t>50 932 617,19 </a:t>
            </a:r>
            <a:r>
              <a:rPr lang="en-US" sz="1200" b="1" i="1" dirty="0">
                <a:solidFill>
                  <a:srgbClr val="002060"/>
                </a:solidFill>
                <a:latin typeface="Roboto"/>
                <a:ea typeface="Roboto"/>
                <a:cs typeface="Roboto"/>
              </a:rPr>
              <a:t>lei </a:t>
            </a:r>
            <a:endParaRPr lang="ro-MO" sz="1200" b="1" i="1" dirty="0">
              <a:solidFill>
                <a:srgbClr val="002060"/>
              </a:solidFill>
              <a:latin typeface="Roboto"/>
              <a:ea typeface="Roboto"/>
              <a:cs typeface="Roboto"/>
              <a:sym typeface="Fira Sans Extra Condense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768;p36"/>
          <p:cNvSpPr txBox="1">
            <a:spLocks/>
          </p:cNvSpPr>
          <p:nvPr/>
        </p:nvSpPr>
        <p:spPr>
          <a:xfrm>
            <a:off x="1900395" y="180814"/>
            <a:ext cx="4724463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Domeniu</a:t>
            </a:r>
            <a:r>
              <a:rPr lang="ro-MO" sz="1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de intervenție</a:t>
            </a:r>
            <a:r>
              <a:rPr lang="ro-MO" sz="1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: </a:t>
            </a:r>
          </a:p>
          <a:p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Aprovizionare cu apă și sanitație</a:t>
            </a:r>
            <a:endParaRPr lang="it-IT" sz="1400" b="1" dirty="0">
              <a:solidFill>
                <a:schemeClr val="accent2">
                  <a:lumMod val="50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grpSp>
        <p:nvGrpSpPr>
          <p:cNvPr id="35" name="Google Shape;781;p36"/>
          <p:cNvGrpSpPr/>
          <p:nvPr/>
        </p:nvGrpSpPr>
        <p:grpSpPr>
          <a:xfrm>
            <a:off x="0" y="2009642"/>
            <a:ext cx="6883733" cy="716332"/>
            <a:chOff x="950682" y="1779803"/>
            <a:chExt cx="6175070" cy="71633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6" name="Google Shape;782;p36"/>
            <p:cNvSpPr/>
            <p:nvPr/>
          </p:nvSpPr>
          <p:spPr>
            <a:xfrm>
              <a:off x="1357401" y="1929435"/>
              <a:ext cx="5768351" cy="566699"/>
            </a:xfrm>
            <a:custGeom>
              <a:avLst/>
              <a:gdLst/>
              <a:ahLst/>
              <a:cxnLst/>
              <a:rect l="l" t="t" r="r" b="b"/>
              <a:pathLst>
                <a:path w="218263" h="41378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100" dirty="0"/>
                <a:t>       </a:t>
              </a:r>
              <a:r>
                <a:rPr lang="ro-RO" sz="1100" i="1" u="sng" dirty="0">
                  <a:solidFill>
                    <a:srgbClr val="002060"/>
                  </a:solidFill>
                </a:rPr>
                <a:t>Perioada de implementare: 26.09.2022 – 09.12.2024</a:t>
              </a:r>
            </a:p>
            <a:p>
              <a:pPr lvl="0" algn="ctr"/>
              <a:r>
                <a:rPr lang="ro-RO" sz="1100" dirty="0">
                  <a:solidFill>
                    <a:srgbClr val="002060"/>
                  </a:solidFill>
                </a:rPr>
                <a:t> Îmbunătățirea nivelului de trai în localitățile raioanelor Călărași și Strășeni prin </a:t>
              </a:r>
            </a:p>
            <a:p>
              <a:pPr lvl="0" algn="ctr"/>
              <a:r>
                <a:rPr lang="ro-RO" sz="1100" dirty="0">
                  <a:solidFill>
                    <a:srgbClr val="002060"/>
                  </a:solidFill>
                </a:rPr>
                <a:t>asigurarea accesului populației la sistemele centralizate de canalizare (31 938 757,76 lei)</a:t>
              </a:r>
              <a:endParaRPr sz="11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" name="Google Shape;784;p36"/>
            <p:cNvSpPr/>
            <p:nvPr/>
          </p:nvSpPr>
          <p:spPr>
            <a:xfrm>
              <a:off x="950682" y="1779803"/>
              <a:ext cx="1308359" cy="346955"/>
            </a:xfrm>
            <a:custGeom>
              <a:avLst/>
              <a:gdLst/>
              <a:ahLst/>
              <a:cxnLst/>
              <a:rect l="l" t="t" r="r" b="b"/>
              <a:pathLst>
                <a:path w="60196" h="41378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o-MO" sz="1200" b="1" dirty="0">
                  <a:solidFill>
                    <a:srgbClr val="002060"/>
                  </a:solidFill>
                  <a:latin typeface="Vidaloka"/>
                  <a:ea typeface="Vidaloka"/>
                  <a:cs typeface="Vidaloka"/>
                  <a:sym typeface="Vidaloka"/>
                </a:rPr>
                <a:t>17 915 620,20 lei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53 </a:t>
              </a:r>
              <a:r>
                <a:rPr lang="en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2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9" name="Google Shape;80;p18"/>
          <p:cNvSpPr txBox="1"/>
          <p:nvPr/>
        </p:nvSpPr>
        <p:spPr>
          <a:xfrm>
            <a:off x="7067151" y="2073247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o-RO" sz="1200" b="1" i="1" dirty="0">
                <a:solidFill>
                  <a:srgbClr val="002060"/>
                </a:solidFill>
                <a:latin typeface="Roboto"/>
                <a:ea typeface="Roboto"/>
                <a:cs typeface="Roboto"/>
              </a:rPr>
              <a:t>34 104 256,25 </a:t>
            </a:r>
            <a:r>
              <a:rPr lang="en-US" sz="1200" b="1" i="1" dirty="0">
                <a:solidFill>
                  <a:srgbClr val="002060"/>
                </a:solidFill>
                <a:latin typeface="Roboto"/>
                <a:ea typeface="Roboto"/>
                <a:cs typeface="Roboto"/>
              </a:rPr>
              <a:t>lei</a:t>
            </a:r>
            <a:endParaRPr lang="ro-RO" sz="1200" b="1" i="1" dirty="0">
              <a:solidFill>
                <a:srgbClr val="002060"/>
              </a:solidFill>
              <a:latin typeface="Roboto"/>
              <a:ea typeface="Roboto"/>
              <a:cs typeface="Roboto"/>
              <a:sym typeface="Fira Sans Extra Condensed Medium"/>
            </a:endParaRPr>
          </a:p>
        </p:txBody>
      </p:sp>
      <p:sp>
        <p:nvSpPr>
          <p:cNvPr id="40" name="Google Shape;770;p36"/>
          <p:cNvSpPr/>
          <p:nvPr/>
        </p:nvSpPr>
        <p:spPr>
          <a:xfrm>
            <a:off x="416696" y="4115304"/>
            <a:ext cx="6541863" cy="618741"/>
          </a:xfrm>
          <a:custGeom>
            <a:avLst/>
            <a:gdLst/>
            <a:ahLst/>
            <a:cxnLst/>
            <a:rect l="l" t="t" r="r" b="b"/>
            <a:pathLst>
              <a:path w="218263" h="41377" extrusionOk="0">
                <a:moveTo>
                  <a:pt x="194929" y="41377"/>
                </a:moveTo>
                <a:lnTo>
                  <a:pt x="0" y="41377"/>
                </a:lnTo>
                <a:lnTo>
                  <a:pt x="0" y="0"/>
                </a:lnTo>
                <a:lnTo>
                  <a:pt x="194929" y="0"/>
                </a:lnTo>
                <a:lnTo>
                  <a:pt x="218263" y="2068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150" dist="28575" dir="5400000" algn="bl" rotWithShape="0">
              <a:srgbClr val="666666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o-RO" sz="1100" i="1" u="sng" dirty="0">
                <a:solidFill>
                  <a:srgbClr val="002060"/>
                </a:solidFill>
              </a:rPr>
              <a:t>Perioada de implementare: 19.09.2022-19.09.2025 </a:t>
            </a:r>
          </a:p>
          <a:p>
            <a:pPr lvl="0" algn="ctr"/>
            <a:r>
              <a:rPr lang="ro-RO" sz="1100" dirty="0">
                <a:solidFill>
                  <a:srgbClr val="002060"/>
                </a:solidFill>
              </a:rPr>
              <a:t>Construcția sistemelor de aprovizionare cu apă și sanitație a localităților din</a:t>
            </a:r>
          </a:p>
          <a:p>
            <a:pPr lvl="0" algn="ctr"/>
            <a:r>
              <a:rPr lang="ro-RO" sz="1100" dirty="0">
                <a:solidFill>
                  <a:srgbClr val="002060"/>
                </a:solidFill>
              </a:rPr>
              <a:t> lunca rîului Prut, raionul Hîncești, Etapa I (60 446 112,65 lei)</a:t>
            </a:r>
            <a:endParaRPr sz="1100" b="1" dirty="0">
              <a:solidFill>
                <a:srgbClr val="00206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" name="Google Shape;772;p36"/>
          <p:cNvSpPr/>
          <p:nvPr/>
        </p:nvSpPr>
        <p:spPr>
          <a:xfrm>
            <a:off x="-1" y="3941832"/>
            <a:ext cx="1421811" cy="346946"/>
          </a:xfrm>
          <a:custGeom>
            <a:avLst/>
            <a:gdLst/>
            <a:ahLst/>
            <a:cxnLst/>
            <a:rect l="l" t="t" r="r" b="b"/>
            <a:pathLst>
              <a:path w="60196" h="41377" extrusionOk="0">
                <a:moveTo>
                  <a:pt x="1" y="0"/>
                </a:moveTo>
                <a:lnTo>
                  <a:pt x="60196" y="0"/>
                </a:lnTo>
                <a:lnTo>
                  <a:pt x="60196" y="41377"/>
                </a:lnTo>
                <a:lnTo>
                  <a:pt x="1" y="4137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7150" dist="28575" dir="5400000" algn="bl" rotWithShape="0">
              <a:srgbClr val="666666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o-MO" sz="1200" b="1" dirty="0">
                <a:solidFill>
                  <a:srgbClr val="002060"/>
                </a:solidFill>
                <a:latin typeface="Vidaloka"/>
                <a:ea typeface="Vidaloka"/>
                <a:cs typeface="Vidaloka"/>
                <a:sym typeface="Roboto"/>
              </a:rPr>
              <a:t>31 442 103,82 lei</a:t>
            </a:r>
            <a:r>
              <a:rPr lang="en" sz="1200" b="1" dirty="0">
                <a:solidFill>
                  <a:srgbClr val="002060"/>
                </a:solidFill>
                <a:latin typeface="Vidaloka"/>
                <a:ea typeface="Vidaloka"/>
                <a:cs typeface="Vidaloka"/>
                <a:sym typeface="Vidaloka"/>
              </a:rPr>
              <a:t> </a:t>
            </a:r>
            <a:r>
              <a:rPr lang="ro-MO" sz="1200" b="1" dirty="0">
                <a:solidFill>
                  <a:srgbClr val="002060"/>
                </a:solidFill>
                <a:latin typeface="Vidaloka"/>
                <a:ea typeface="Vidaloka"/>
                <a:cs typeface="Vidaloka"/>
                <a:sym typeface="Vidaloka"/>
              </a:rPr>
              <a:t> 48 </a:t>
            </a:r>
            <a:r>
              <a:rPr lang="en" sz="1200" b="1" dirty="0">
                <a:solidFill>
                  <a:srgbClr val="002060"/>
                </a:solidFill>
                <a:latin typeface="Vidaloka"/>
                <a:ea typeface="Vidaloka"/>
                <a:cs typeface="Vidaloka"/>
                <a:sym typeface="Fira Sans Extra Condensed"/>
              </a:rPr>
              <a:t>%</a:t>
            </a:r>
            <a:endParaRPr sz="1200" b="1" dirty="0">
              <a:solidFill>
                <a:srgbClr val="002060"/>
              </a:solidFill>
              <a:latin typeface="Vidaloka"/>
              <a:ea typeface="Vidaloka"/>
              <a:cs typeface="Vidaloka"/>
              <a:sym typeface="Fira Sans Extra Condensed"/>
            </a:endParaRPr>
          </a:p>
        </p:txBody>
      </p:sp>
      <p:sp>
        <p:nvSpPr>
          <p:cNvPr id="42" name="Google Shape;80;p18"/>
          <p:cNvSpPr txBox="1"/>
          <p:nvPr/>
        </p:nvSpPr>
        <p:spPr>
          <a:xfrm>
            <a:off x="7079646" y="411530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o-MO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64 933 733,58 lei</a:t>
            </a:r>
            <a:endParaRPr lang="ro-MO" sz="1200" b="1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2" y="114301"/>
            <a:ext cx="1549910" cy="42280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oogle Shape;781;p36"/>
          <p:cNvGrpSpPr/>
          <p:nvPr/>
        </p:nvGrpSpPr>
        <p:grpSpPr>
          <a:xfrm>
            <a:off x="-5724" y="3015886"/>
            <a:ext cx="6883733" cy="716332"/>
            <a:chOff x="950682" y="1779803"/>
            <a:chExt cx="6175070" cy="71633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0" name="Google Shape;782;p36"/>
            <p:cNvSpPr/>
            <p:nvPr/>
          </p:nvSpPr>
          <p:spPr>
            <a:xfrm>
              <a:off x="1357401" y="1929435"/>
              <a:ext cx="5768351" cy="566699"/>
            </a:xfrm>
            <a:custGeom>
              <a:avLst/>
              <a:gdLst/>
              <a:ahLst/>
              <a:cxnLst/>
              <a:rect l="l" t="t" r="r" b="b"/>
              <a:pathLst>
                <a:path w="218263" h="41378" extrusionOk="0">
                  <a:moveTo>
                    <a:pt x="194929" y="41377"/>
                  </a:moveTo>
                  <a:lnTo>
                    <a:pt x="0" y="41377"/>
                  </a:lnTo>
                  <a:lnTo>
                    <a:pt x="0" y="0"/>
                  </a:lnTo>
                  <a:lnTo>
                    <a:pt x="194929" y="0"/>
                  </a:lnTo>
                  <a:lnTo>
                    <a:pt x="218263" y="2068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o-RO" sz="1100" dirty="0"/>
                <a:t>       </a:t>
              </a:r>
              <a:r>
                <a:rPr lang="ro-RO" sz="1100" i="1" u="sng" dirty="0">
                  <a:solidFill>
                    <a:srgbClr val="002060"/>
                  </a:solidFill>
                </a:rPr>
                <a:t>Perioada de implementare:   20.07.2020 - 20.04.2028</a:t>
              </a:r>
            </a:p>
            <a:p>
              <a:pPr lvl="0" algn="ctr"/>
              <a:r>
                <a:rPr lang="ro-RO" sz="1100" dirty="0" err="1">
                  <a:solidFill>
                    <a:srgbClr val="002060"/>
                  </a:solidFill>
                  <a:sym typeface="Fira Sans Extra Condensed"/>
                </a:rPr>
                <a:t>KfW</a:t>
              </a:r>
              <a:r>
                <a:rPr lang="ro-RO" sz="1100" dirty="0">
                  <a:solidFill>
                    <a:srgbClr val="002060"/>
                  </a:solidFill>
                  <a:sym typeface="Fira Sans Extra Condensed"/>
                </a:rPr>
                <a:t>: Îmbunătățirea infrastructurii de apă în Moldova Centrală.</a:t>
              </a:r>
              <a:endParaRPr sz="1100" dirty="0">
                <a:solidFill>
                  <a:srgbClr val="002060"/>
                </a:solidFill>
                <a:sym typeface="Fira Sans Extra Condensed"/>
              </a:endParaRPr>
            </a:p>
          </p:txBody>
        </p:sp>
        <p:sp>
          <p:nvSpPr>
            <p:cNvPr id="31" name="Google Shape;784;p36"/>
            <p:cNvSpPr/>
            <p:nvPr/>
          </p:nvSpPr>
          <p:spPr>
            <a:xfrm>
              <a:off x="950682" y="1779803"/>
              <a:ext cx="1308359" cy="346955"/>
            </a:xfrm>
            <a:custGeom>
              <a:avLst/>
              <a:gdLst/>
              <a:ahLst/>
              <a:cxnLst/>
              <a:rect l="l" t="t" r="r" b="b"/>
              <a:pathLst>
                <a:path w="60196" h="41378" extrusionOk="0">
                  <a:moveTo>
                    <a:pt x="1" y="0"/>
                  </a:moveTo>
                  <a:lnTo>
                    <a:pt x="60196" y="0"/>
                  </a:lnTo>
                  <a:lnTo>
                    <a:pt x="60196" y="41377"/>
                  </a:lnTo>
                  <a:lnTo>
                    <a:pt x="1" y="413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7150" dist="28575" dir="5400000" algn="bl" rotWithShape="0">
                <a:srgbClr val="666666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o-MO" sz="1200" b="1" dirty="0">
                  <a:solidFill>
                    <a:srgbClr val="002060"/>
                  </a:solidFill>
                  <a:latin typeface="Vidaloka"/>
                  <a:ea typeface="Vidaloka"/>
                  <a:cs typeface="Vidaloka"/>
                  <a:sym typeface="Vidaloka"/>
                </a:rPr>
                <a:t>37 127 968,52 lei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o-MO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7 </a:t>
              </a:r>
              <a:r>
                <a:rPr lang="en" sz="1200" b="1" dirty="0">
                  <a:solidFill>
                    <a:srgbClr val="00206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%</a:t>
              </a:r>
              <a:endParaRPr sz="1200" b="1" dirty="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3" name="Google Shape;80;p18"/>
          <p:cNvSpPr txBox="1"/>
          <p:nvPr/>
        </p:nvSpPr>
        <p:spPr>
          <a:xfrm>
            <a:off x="7176304" y="307949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o-MO" sz="1200" b="1" i="1" dirty="0">
                <a:solidFill>
                  <a:srgbClr val="002060"/>
                </a:solidFill>
                <a:latin typeface="Roboto"/>
                <a:ea typeface="Roboto"/>
                <a:cs typeface="Roboto"/>
              </a:rPr>
              <a:t>561 000 </a:t>
            </a:r>
            <a:r>
              <a:rPr lang="ro-MO" sz="1200" b="1" i="1" dirty="0" err="1">
                <a:solidFill>
                  <a:srgbClr val="002060"/>
                </a:solidFill>
                <a:latin typeface="Roboto"/>
                <a:ea typeface="Roboto"/>
                <a:cs typeface="Roboto"/>
              </a:rPr>
              <a:t>000</a:t>
            </a:r>
            <a:r>
              <a:rPr lang="ro-MO" sz="1200" b="1" i="1" dirty="0">
                <a:solidFill>
                  <a:srgbClr val="00206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200" b="1" i="1" dirty="0">
                <a:solidFill>
                  <a:srgbClr val="002060"/>
                </a:solidFill>
                <a:latin typeface="Roboto"/>
                <a:ea typeface="Roboto"/>
                <a:cs typeface="Roboto"/>
              </a:rPr>
              <a:t>lei</a:t>
            </a:r>
            <a:endParaRPr lang="ro-RO" sz="1200" b="1" i="1" dirty="0">
              <a:solidFill>
                <a:srgbClr val="002060"/>
              </a:solidFill>
              <a:latin typeface="Roboto"/>
              <a:ea typeface="Roboto"/>
              <a:cs typeface="Roboto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90349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25690" y="175613"/>
            <a:ext cx="5143299" cy="80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>
              <a:lnSpc>
                <a:spcPct val="100000"/>
              </a:lnSpc>
              <a:buSzPts val="2800"/>
            </a:pPr>
            <a:r>
              <a:rPr lang="ro-RO" sz="1600" dirty="0">
                <a:solidFill>
                  <a:schemeClr val="accent2">
                    <a:lumMod val="50000"/>
                  </a:schemeClr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Sporirea eficienței energetice a liceului teoretic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Fira Sans Extra Condensed" panose="020B0604020202020204" charset="0"/>
              <a:ea typeface="Roboto"/>
              <a:cs typeface="Roboto"/>
              <a:sym typeface="Roboto"/>
            </a:endParaRPr>
          </a:p>
          <a:p>
            <a:pPr>
              <a:lnSpc>
                <a:spcPct val="100000"/>
              </a:lnSpc>
              <a:buSzPts val="2800"/>
            </a:pPr>
            <a:r>
              <a:rPr lang="ro-RO" sz="1600" dirty="0">
                <a:solidFill>
                  <a:schemeClr val="accent2">
                    <a:lumMod val="50000"/>
                  </a:schemeClr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 ,,Alexei Mateevici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”</a:t>
            </a:r>
            <a:r>
              <a:rPr lang="ro-RO" sz="1600" dirty="0">
                <a:solidFill>
                  <a:schemeClr val="accent2">
                    <a:lumMod val="50000"/>
                  </a:schemeClr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 raionul Șoldănești – </a:t>
            </a:r>
            <a:r>
              <a:rPr lang="ro-RO" sz="1200" dirty="0">
                <a:solidFill>
                  <a:srgbClr val="FF0000"/>
                </a:solidFill>
                <a:latin typeface="Fira Sans Extra Condensed" panose="020B0604020202020204" charset="0"/>
                <a:ea typeface="Roboto"/>
                <a:cs typeface="Roboto"/>
                <a:sym typeface="Roboto"/>
              </a:rPr>
              <a:t>proiect finalizat 27.02.2024</a:t>
            </a:r>
          </a:p>
        </p:txBody>
      </p:sp>
      <p:sp>
        <p:nvSpPr>
          <p:cNvPr id="5" name="Google Shape;1132;p34"/>
          <p:cNvSpPr txBox="1"/>
          <p:nvPr/>
        </p:nvSpPr>
        <p:spPr>
          <a:xfrm>
            <a:off x="2059988" y="984584"/>
            <a:ext cx="2323244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5</a:t>
            </a:r>
            <a:r>
              <a:rPr lang="ro-MO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8 061 676,71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 </a:t>
            </a:r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lei</a:t>
            </a:r>
            <a:endParaRPr dirty="0">
              <a:solidFill>
                <a:schemeClr val="accent1">
                  <a:lumMod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endParaRPr>
          </a:p>
        </p:txBody>
      </p:sp>
      <p:sp>
        <p:nvSpPr>
          <p:cNvPr id="6" name="Google Shape;1131;p34"/>
          <p:cNvSpPr/>
          <p:nvPr/>
        </p:nvSpPr>
        <p:spPr>
          <a:xfrm>
            <a:off x="173874" y="1039034"/>
            <a:ext cx="2120114" cy="4812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Buget total</a:t>
            </a:r>
            <a:endParaRPr sz="1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Google Shape;1132;p34"/>
          <p:cNvSpPr txBox="1"/>
          <p:nvPr/>
        </p:nvSpPr>
        <p:spPr>
          <a:xfrm>
            <a:off x="2247242" y="1688123"/>
            <a:ext cx="2205507" cy="54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5</a:t>
            </a:r>
            <a:r>
              <a:rPr lang="ro-MO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8 061 676,71 </a:t>
            </a:r>
            <a:r>
              <a:rPr lang="x-none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lei</a:t>
            </a:r>
            <a:endParaRPr dirty="0">
              <a:solidFill>
                <a:schemeClr val="accent1">
                  <a:lumMod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endParaRPr>
          </a:p>
        </p:txBody>
      </p:sp>
      <p:sp>
        <p:nvSpPr>
          <p:cNvPr id="9" name="Google Shape;1131;p34"/>
          <p:cNvSpPr/>
          <p:nvPr/>
        </p:nvSpPr>
        <p:spPr>
          <a:xfrm>
            <a:off x="176549" y="1713873"/>
            <a:ext cx="2120114" cy="4812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Total valorificat </a:t>
            </a:r>
            <a:endParaRPr sz="1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" name="Google Shape;1132;p34"/>
          <p:cNvSpPr txBox="1"/>
          <p:nvPr/>
        </p:nvSpPr>
        <p:spPr>
          <a:xfrm>
            <a:off x="1872184" y="2354186"/>
            <a:ext cx="2511048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ro-MO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10928,53</a:t>
            </a:r>
            <a:r>
              <a:rPr lang="x-none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 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m²</a:t>
            </a:r>
            <a:endParaRPr dirty="0">
              <a:solidFill>
                <a:schemeClr val="accent1">
                  <a:lumMod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endParaRPr>
          </a:p>
        </p:txBody>
      </p:sp>
      <p:sp>
        <p:nvSpPr>
          <p:cNvPr id="12" name="Google Shape;1131;p34"/>
          <p:cNvSpPr/>
          <p:nvPr/>
        </p:nvSpPr>
        <p:spPr>
          <a:xfrm>
            <a:off x="173874" y="2393401"/>
            <a:ext cx="2120114" cy="4812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o-RO" sz="1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Suprafețe termoizolate</a:t>
            </a:r>
            <a:endParaRPr sz="1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" name="Google Shape;1132;p34"/>
          <p:cNvSpPr txBox="1"/>
          <p:nvPr/>
        </p:nvSpPr>
        <p:spPr>
          <a:xfrm>
            <a:off x="1594592" y="3044454"/>
            <a:ext cx="274377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ro-RO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6851,8  m²</a:t>
            </a:r>
            <a:endParaRPr dirty="0">
              <a:solidFill>
                <a:schemeClr val="accent1">
                  <a:lumMod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endParaRPr>
          </a:p>
        </p:txBody>
      </p:sp>
      <p:sp>
        <p:nvSpPr>
          <p:cNvPr id="15" name="Google Shape;1131;p34"/>
          <p:cNvSpPr/>
          <p:nvPr/>
        </p:nvSpPr>
        <p:spPr>
          <a:xfrm>
            <a:off x="173874" y="3075358"/>
            <a:ext cx="2120114" cy="4812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o-MO" sz="1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Clădire renovată</a:t>
            </a:r>
            <a:endParaRPr sz="1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" name="Google Shape;1132;p34"/>
          <p:cNvSpPr txBox="1"/>
          <p:nvPr/>
        </p:nvSpPr>
        <p:spPr>
          <a:xfrm>
            <a:off x="1594592" y="3865647"/>
            <a:ext cx="2650404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ro-MO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1114</a:t>
            </a:r>
            <a:r>
              <a:rPr lang="x-none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 </a:t>
            </a:r>
            <a:r>
              <a:rPr lang="x-none" dirty="0">
                <a:solidFill>
                  <a:schemeClr val="accent1">
                    <a:lumMod val="5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Roboto"/>
              </a:rPr>
              <a:t>m²</a:t>
            </a:r>
          </a:p>
          <a:p>
            <a:pPr lvl="0" algn="r"/>
            <a:endParaRPr sz="1700" dirty="0">
              <a:solidFill>
                <a:schemeClr val="tx2">
                  <a:lumMod val="5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Roboto"/>
            </a:endParaRPr>
          </a:p>
        </p:txBody>
      </p:sp>
      <p:sp>
        <p:nvSpPr>
          <p:cNvPr id="23" name="Google Shape;1131;p34"/>
          <p:cNvSpPr/>
          <p:nvPr/>
        </p:nvSpPr>
        <p:spPr>
          <a:xfrm>
            <a:off x="116799" y="3747768"/>
            <a:ext cx="2177189" cy="797978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x-none" sz="1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F</a:t>
            </a:r>
            <a:r>
              <a:rPr lang="pt-BR" sz="1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erestre și uși exterioare</a:t>
            </a:r>
            <a:r>
              <a:rPr lang="x-none" sz="1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 </a:t>
            </a:r>
            <a:r>
              <a:rPr lang="pt-BR" sz="12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schimbate</a:t>
            </a:r>
            <a:endParaRPr sz="12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29" name="Google Shape;1133;p34"/>
          <p:cNvCxnSpPr/>
          <p:nvPr/>
        </p:nvCxnSpPr>
        <p:spPr>
          <a:xfrm>
            <a:off x="2031917" y="1283645"/>
            <a:ext cx="524142" cy="38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" name="Google Shape;1133;p34"/>
          <p:cNvCxnSpPr/>
          <p:nvPr/>
        </p:nvCxnSpPr>
        <p:spPr>
          <a:xfrm>
            <a:off x="2193374" y="1962463"/>
            <a:ext cx="41660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1133;p34"/>
          <p:cNvCxnSpPr/>
          <p:nvPr/>
        </p:nvCxnSpPr>
        <p:spPr>
          <a:xfrm flipV="1">
            <a:off x="2293988" y="2630130"/>
            <a:ext cx="655216" cy="387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" name="Google Shape;1133;p34"/>
          <p:cNvCxnSpPr/>
          <p:nvPr/>
        </p:nvCxnSpPr>
        <p:spPr>
          <a:xfrm>
            <a:off x="2193374" y="3333930"/>
            <a:ext cx="75583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3" name="Google Shape;1133;p34"/>
          <p:cNvCxnSpPr/>
          <p:nvPr/>
        </p:nvCxnSpPr>
        <p:spPr>
          <a:xfrm>
            <a:off x="2193374" y="4084637"/>
            <a:ext cx="834441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00" y="1535108"/>
            <a:ext cx="4530869" cy="301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" y="114301"/>
            <a:ext cx="1507521" cy="41124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84" y="30201"/>
            <a:ext cx="1873949" cy="57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159473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2023 Annual Report Infographics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1642C5"/>
      </a:accent1>
      <a:accent2>
        <a:srgbClr val="155FE5"/>
      </a:accent2>
      <a:accent3>
        <a:srgbClr val="2A8BFD"/>
      </a:accent3>
      <a:accent4>
        <a:srgbClr val="434343"/>
      </a:accent4>
      <a:accent5>
        <a:srgbClr val="888888"/>
      </a:accent5>
      <a:accent6>
        <a:srgbClr val="CCCC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985</Words>
  <Application>Microsoft Office PowerPoint</Application>
  <PresentationFormat>On-screen Show (16:9)</PresentationFormat>
  <Paragraphs>227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Wingdings</vt:lpstr>
      <vt:lpstr>Fira Sans Extra Condensed Medium</vt:lpstr>
      <vt:lpstr>Montserrat</vt:lpstr>
      <vt:lpstr>Anaheim</vt:lpstr>
      <vt:lpstr>Roboto</vt:lpstr>
      <vt:lpstr>Fira Sans Extra Condensed</vt:lpstr>
      <vt:lpstr>Vidaloka</vt:lpstr>
      <vt:lpstr>Fira Sans Extra Condensed SemiBold</vt:lpstr>
      <vt:lpstr>Times New Roman</vt:lpstr>
      <vt:lpstr>Muli</vt:lpstr>
      <vt:lpstr>Poppins Bold</vt:lpstr>
      <vt:lpstr>Business 2023 Annual Report Infographics by Slidesgo</vt:lpstr>
      <vt:lpstr>Raport privind progresul implementării Programului Operațional Regional 2022-2024</vt:lpstr>
      <vt:lpstr>PowerPoint Presentation</vt:lpstr>
      <vt:lpstr>Măsuri investiționale:</vt:lpstr>
      <vt:lpstr> Domeniul de intervenție: Sporirea atractivității turistice</vt:lpstr>
      <vt:lpstr>Domeniul de intervenție:  Revitalizarea urbană și dezvoltarea infrastructurii publice  Proiect: Crearea unei zone de agrement pentru  sporirea calității vieții locuitorilor din or. Ialoveni – proiect finalizat 13.05.2024</vt:lpstr>
      <vt:lpstr>Domeniul de intervenție:  Revitalizarea urbană și dezvoltarea infrastructurii publice  </vt:lpstr>
      <vt:lpstr> Domeniul de intervenție:  Aprovizionare cu apă și sanitație </vt:lpstr>
      <vt:lpstr>PowerPoint Presentation</vt:lpstr>
      <vt:lpstr>PowerPoint Presentation</vt:lpstr>
      <vt:lpstr>Cadrul de indicatori: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privind progresul implementării Programului Operațional Regional 2022-2024</dc:title>
  <dc:creator>user</dc:creator>
  <cp:lastModifiedBy>user</cp:lastModifiedBy>
  <cp:revision>132</cp:revision>
  <cp:lastPrinted>2024-04-24T12:12:16Z</cp:lastPrinted>
  <dcterms:modified xsi:type="dcterms:W3CDTF">2024-07-19T12:28:19Z</dcterms:modified>
</cp:coreProperties>
</file>