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79" r:id="rId4"/>
    <p:sldId id="280" r:id="rId5"/>
    <p:sldId id="283" r:id="rId6"/>
    <p:sldId id="284" r:id="rId7"/>
    <p:sldId id="282" r:id="rId8"/>
    <p:sldId id="285" r:id="rId9"/>
    <p:sldId id="278" r:id="rId10"/>
    <p:sldId id="281" r:id="rId11"/>
    <p:sldId id="276" r:id="rId12"/>
    <p:sldId id="275" r:id="rId13"/>
    <p:sldId id="274" r:id="rId14"/>
  </p:sldIdLst>
  <p:sldSz cx="18288000" cy="10287000"/>
  <p:notesSz cx="6797675" cy="9928225"/>
  <p:embeddedFontLst>
    <p:embeddedFont>
      <p:font typeface="Raleway SemiBold" charset="0"/>
      <p:regular r:id="rId17"/>
      <p:bold r:id="rId18"/>
      <p:italic r:id="rId19"/>
      <p:boldItalic r:id="rId20"/>
    </p:embeddedFont>
    <p:embeddedFont>
      <p:font typeface="Poppins Bold" charset="0"/>
      <p:regular r:id="rId21"/>
    </p:embeddedFont>
    <p:embeddedFont>
      <p:font typeface="Mukta" charset="0"/>
      <p:regular r:id="rId22"/>
      <p:bold r:id="rId23"/>
    </p:embeddedFont>
    <p:embeddedFont>
      <p:font typeface="Raleway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Baskerville Old Face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4" d="100"/>
          <a:sy n="54" d="100"/>
        </p:scale>
        <p:origin x="-21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79D31-639A-4C1B-B058-39BC7821061B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A8D1D-CFBC-4125-87E1-242C8AE09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8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1AFA-D444-4F67-BEE9-11DE067C299D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58345-4B52-43A5-B70F-C02ACDC5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1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9c9006d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9c9006dbc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80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75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9fa071f3d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09fa071f3d_2_5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a45e9d3d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a45e9d3db_0_1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2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a45e9d3d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a45e9d3db_0_1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1462050" y="1080050"/>
            <a:ext cx="153636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7" name="Google Shape;87;p15"/>
          <p:cNvGrpSpPr/>
          <p:nvPr/>
        </p:nvGrpSpPr>
        <p:grpSpPr>
          <a:xfrm rot="-5400000" flipH="1">
            <a:off x="16515875" y="580003"/>
            <a:ext cx="2384050" cy="1192122"/>
            <a:chOff x="23" y="4603492"/>
            <a:chExt cx="1080026" cy="540008"/>
          </a:xfrm>
        </p:grpSpPr>
        <p:sp>
          <p:nvSpPr>
            <p:cNvPr id="88" name="Google Shape;88;p15"/>
            <p:cNvSpPr/>
            <p:nvPr/>
          </p:nvSpPr>
          <p:spPr>
            <a:xfrm rot="5400000" flipH="1">
              <a:off x="23" y="4603492"/>
              <a:ext cx="540002" cy="540002"/>
            </a:xfrm>
            <a:custGeom>
              <a:avLst/>
              <a:gdLst/>
              <a:ahLst/>
              <a:cxnLst/>
              <a:rect l="l" t="t" r="r" b="b"/>
              <a:pathLst>
                <a:path w="23923" h="23923" extrusionOk="0">
                  <a:moveTo>
                    <a:pt x="0" y="1"/>
                  </a:moveTo>
                  <a:lnTo>
                    <a:pt x="0" y="23923"/>
                  </a:lnTo>
                  <a:lnTo>
                    <a:pt x="23922" y="239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 rot="5400000" flipH="1">
              <a:off x="540047" y="4603498"/>
              <a:ext cx="540002" cy="540002"/>
            </a:xfrm>
            <a:custGeom>
              <a:avLst/>
              <a:gdLst/>
              <a:ahLst/>
              <a:cxnLst/>
              <a:rect l="l" t="t" r="r" b="b"/>
              <a:pathLst>
                <a:path w="23923" h="23923" extrusionOk="0">
                  <a:moveTo>
                    <a:pt x="0" y="1"/>
                  </a:moveTo>
                  <a:lnTo>
                    <a:pt x="0" y="23923"/>
                  </a:lnTo>
                  <a:lnTo>
                    <a:pt x="23922" y="239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377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462050" y="1080050"/>
            <a:ext cx="153636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85276" y="3156968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2082626" y="3741178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3"/>
          </p:nvPr>
        </p:nvSpPr>
        <p:spPr>
          <a:xfrm>
            <a:off x="12082626" y="2923778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9685276" y="5357070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5"/>
          </p:nvPr>
        </p:nvSpPr>
        <p:spPr>
          <a:xfrm>
            <a:off x="12082626" y="5940050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6"/>
          </p:nvPr>
        </p:nvSpPr>
        <p:spPr>
          <a:xfrm>
            <a:off x="12082626" y="5122650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9685276" y="7619368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8"/>
          </p:nvPr>
        </p:nvSpPr>
        <p:spPr>
          <a:xfrm>
            <a:off x="12082626" y="8174228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9"/>
          </p:nvPr>
        </p:nvSpPr>
        <p:spPr>
          <a:xfrm>
            <a:off x="12082626" y="7356678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9" name="Google Shape;79;p13"/>
          <p:cNvGrpSpPr/>
          <p:nvPr/>
        </p:nvGrpSpPr>
        <p:grpSpPr>
          <a:xfrm>
            <a:off x="17336051" y="-24"/>
            <a:ext cx="1466290" cy="2939548"/>
            <a:chOff x="3665875" y="1312850"/>
            <a:chExt cx="342000" cy="685625"/>
          </a:xfrm>
        </p:grpSpPr>
        <p:sp>
          <p:nvSpPr>
            <p:cNvPr id="80" name="Google Shape;80;p13"/>
            <p:cNvSpPr/>
            <p:nvPr/>
          </p:nvSpPr>
          <p:spPr>
            <a:xfrm>
              <a:off x="3665875" y="1312850"/>
              <a:ext cx="342000" cy="342000"/>
            </a:xfrm>
            <a:custGeom>
              <a:avLst/>
              <a:gdLst/>
              <a:ahLst/>
              <a:cxnLst/>
              <a:rect l="l" t="t" r="r" b="b"/>
              <a:pathLst>
                <a:path w="13680" h="13680" extrusionOk="0">
                  <a:moveTo>
                    <a:pt x="6839" y="1"/>
                  </a:moveTo>
                  <a:cubicBezTo>
                    <a:pt x="5026" y="1"/>
                    <a:pt x="3287" y="720"/>
                    <a:pt x="2004" y="2004"/>
                  </a:cubicBezTo>
                  <a:cubicBezTo>
                    <a:pt x="720" y="3285"/>
                    <a:pt x="0" y="5025"/>
                    <a:pt x="0" y="6839"/>
                  </a:cubicBezTo>
                  <a:cubicBezTo>
                    <a:pt x="0" y="8654"/>
                    <a:pt x="720" y="10393"/>
                    <a:pt x="2004" y="11675"/>
                  </a:cubicBezTo>
                  <a:cubicBezTo>
                    <a:pt x="3287" y="12958"/>
                    <a:pt x="5026" y="13679"/>
                    <a:pt x="6839" y="13679"/>
                  </a:cubicBezTo>
                  <a:cubicBezTo>
                    <a:pt x="8654" y="13679"/>
                    <a:pt x="10393" y="12958"/>
                    <a:pt x="11676" y="11675"/>
                  </a:cubicBezTo>
                  <a:cubicBezTo>
                    <a:pt x="12958" y="10393"/>
                    <a:pt x="13679" y="8654"/>
                    <a:pt x="13679" y="6839"/>
                  </a:cubicBezTo>
                  <a:cubicBezTo>
                    <a:pt x="13679" y="5025"/>
                    <a:pt x="12958" y="3285"/>
                    <a:pt x="11676" y="2004"/>
                  </a:cubicBezTo>
                  <a:cubicBezTo>
                    <a:pt x="10393" y="720"/>
                    <a:pt x="8654" y="1"/>
                    <a:pt x="6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665875" y="1656475"/>
              <a:ext cx="342000" cy="342000"/>
            </a:xfrm>
            <a:custGeom>
              <a:avLst/>
              <a:gdLst/>
              <a:ahLst/>
              <a:cxnLst/>
              <a:rect l="l" t="t" r="r" b="b"/>
              <a:pathLst>
                <a:path w="13680" h="13680" extrusionOk="0">
                  <a:moveTo>
                    <a:pt x="6840" y="0"/>
                  </a:moveTo>
                  <a:cubicBezTo>
                    <a:pt x="5026" y="0"/>
                    <a:pt x="3287" y="722"/>
                    <a:pt x="2004" y="2004"/>
                  </a:cubicBezTo>
                  <a:cubicBezTo>
                    <a:pt x="722" y="3287"/>
                    <a:pt x="0" y="5026"/>
                    <a:pt x="0" y="6840"/>
                  </a:cubicBezTo>
                  <a:cubicBezTo>
                    <a:pt x="0" y="8654"/>
                    <a:pt x="722" y="10394"/>
                    <a:pt x="2004" y="11676"/>
                  </a:cubicBezTo>
                  <a:cubicBezTo>
                    <a:pt x="3287" y="12959"/>
                    <a:pt x="5026" y="13679"/>
                    <a:pt x="6840" y="13679"/>
                  </a:cubicBezTo>
                  <a:cubicBezTo>
                    <a:pt x="8654" y="13679"/>
                    <a:pt x="10393" y="12959"/>
                    <a:pt x="11676" y="11676"/>
                  </a:cubicBezTo>
                  <a:cubicBezTo>
                    <a:pt x="12959" y="10394"/>
                    <a:pt x="13679" y="8654"/>
                    <a:pt x="13679" y="6840"/>
                  </a:cubicBezTo>
                  <a:cubicBezTo>
                    <a:pt x="13679" y="5026"/>
                    <a:pt x="12959" y="3287"/>
                    <a:pt x="11676" y="2004"/>
                  </a:cubicBezTo>
                  <a:cubicBezTo>
                    <a:pt x="10393" y="722"/>
                    <a:pt x="8654" y="0"/>
                    <a:pt x="6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784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54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ocs.google.com/spreadsheets/d/1zf0XPbbkIKOcKyGAqhxHb2CeH6I2cRRRwcFlzZWEBDo/copy#gid=509368585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44502" y="2933700"/>
            <a:ext cx="16352898" cy="4292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7"/>
              </a:lnSpc>
            </a:pPr>
            <a:r>
              <a:rPr lang="ro-MO" sz="8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Progresul proiectului </a:t>
            </a:r>
            <a:endParaRPr lang="ro-MO" sz="8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1337"/>
              </a:lnSpc>
            </a:pPr>
            <a:r>
              <a:rPr lang="ro-MO" sz="8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MO" sz="8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Îmbunătățirea infrastructurii de apă în Moldova Centrală”</a:t>
            </a:r>
            <a:endParaRPr lang="en-US" sz="7314" spc="-256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36366" y="8921813"/>
            <a:ext cx="4325700" cy="68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6"/>
              </a:lnSpc>
            </a:pPr>
            <a:r>
              <a:rPr lang="ro-MO" sz="4566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19 iulie, </a:t>
            </a:r>
            <a:r>
              <a:rPr lang="en-US" sz="4566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2024</a:t>
            </a:r>
            <a:endParaRPr lang="en-US" sz="4566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61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 descr="Imagine similarÄ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13" y="989761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 3"/>
          <p:cNvSpPr/>
          <p:nvPr/>
        </p:nvSpPr>
        <p:spPr>
          <a:xfrm>
            <a:off x="6107388" y="166797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2"/>
          <p:cNvSpPr/>
          <p:nvPr/>
        </p:nvSpPr>
        <p:spPr>
          <a:xfrm>
            <a:off x="12162692" y="236191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04561" y="1804501"/>
            <a:ext cx="14113568" cy="923330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algn="ctr"/>
            <a:r>
              <a:rPr lang="x-none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Masuri </a:t>
            </a:r>
            <a:r>
              <a:rPr lang="x-none" sz="48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x-none" sz="48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consultan</a:t>
            </a:r>
            <a:r>
              <a:rPr lang="ro-MO" sz="4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x-none" sz="48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și suport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3040" y="3053533"/>
            <a:ext cx="17569952" cy="10350526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x-none" sz="3600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Analiza instituțională a unității de implementare a proiectului, inclusiv un plan de istruiri propus.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x-none" sz="3600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Analiza instituțională a operatorilor de apă din Strășeni și Călărași.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o-MO" sz="36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Mă</a:t>
            </a:r>
            <a:r>
              <a:rPr lang="x-none" sz="360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suri </a:t>
            </a:r>
            <a:r>
              <a:rPr lang="x-none" sz="3600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de instruire </a:t>
            </a:r>
            <a:r>
              <a:rPr lang="x-none" sz="360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destinate </a:t>
            </a:r>
            <a:r>
              <a:rPr lang="ro-MO" sz="36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unității de implementare a proiectului</a:t>
            </a:r>
            <a:r>
              <a:rPr lang="x-none" sz="360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.</a:t>
            </a:r>
            <a:endParaRPr lang="x-none" sz="36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o-MO" sz="3600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M</a:t>
            </a:r>
            <a:r>
              <a:rPr lang="x-none" sz="360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odelu</a:t>
            </a:r>
            <a:r>
              <a:rPr lang="ro-MO" sz="36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l</a:t>
            </a:r>
            <a:r>
              <a:rPr lang="x-none" sz="360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 </a:t>
            </a:r>
            <a:r>
              <a:rPr lang="x-none" sz="3600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financiar privind opțiunile de operare a sistemelor de aprovizionare cu apă.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x-none" sz="3600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Suport in stabilirea relatiilor contractuale dintre partile implicate </a:t>
            </a:r>
            <a:r>
              <a:rPr lang="x-none" sz="360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in </a:t>
            </a:r>
            <a:r>
              <a:rPr lang="x-none" sz="360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proiect.</a:t>
            </a:r>
            <a:endParaRPr lang="ro-MO" sz="3600" dirty="0" smtClean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o-MO" sz="3600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  <a:sym typeface="Mukta"/>
              </a:rPr>
              <a:t>Elaborarea planurilor de afaceri pentru operatorii din Strășeni și Călărași.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x-none" sz="360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Acordarea </a:t>
            </a:r>
            <a:r>
              <a:rPr lang="x-none" sz="3600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suportului juridic in reorganizarea operatorilor </a:t>
            </a:r>
            <a:r>
              <a:rPr lang="x-none" sz="360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din </a:t>
            </a:r>
            <a:r>
              <a:rPr lang="ro-MO" sz="36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S</a:t>
            </a:r>
            <a:r>
              <a:rPr lang="x-none" sz="360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trășeni </a:t>
            </a:r>
            <a:r>
              <a:rPr lang="x-none" sz="360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</a:rPr>
              <a:t>și Călărași.</a:t>
            </a:r>
            <a:endParaRPr lang="ro-MO" sz="36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o-MO" sz="3600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  <a:sym typeface="Mukta"/>
              </a:rPr>
              <a:t>Acordarea suportului necesar in vederea îmbunătățirii departamentului resurse umane a operatorilor din Strășeni și Călărași.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o-MO" sz="3600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  <a:sym typeface="Mukta"/>
              </a:rPr>
              <a:t>Îmbunătățirea procesului de comunicare cu consumatorii finali.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o-MO" sz="3600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cs typeface="Times New Roman" panose="02020603050405020304" pitchFamily="18" charset="0"/>
                <a:sym typeface="Mukta"/>
              </a:rPr>
              <a:t>Elaborarea planului de actualizare a tarifului pentru serviciul de aprovizionare cu apă.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x-none" sz="36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x-none" dirty="0" smtClean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cs typeface="Times New Roman" panose="02020603050405020304" pitchFamily="18" charset="0"/>
            </a:endParaRPr>
          </a:p>
          <a:p>
            <a:endParaRPr lang="x-none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cs typeface="Times New Roman" panose="02020603050405020304" pitchFamily="18" charset="0"/>
            </a:endParaRPr>
          </a:p>
          <a:p>
            <a:endParaRPr lang="x-none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endParaRPr lang="x-none" dirty="0" smtClean="0">
              <a:latin typeface="Baskerville Old Face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x-none" dirty="0">
              <a:latin typeface="Baskerville Old Face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x-none" dirty="0" smtClean="0">
              <a:latin typeface="Baskerville Old Face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x-none" dirty="0">
              <a:latin typeface="Baskerville Old Face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endParaRPr lang="x-none" dirty="0" smtClean="0">
              <a:latin typeface="Baskerville Old Face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x-none" dirty="0">
              <a:latin typeface="Baskerville Old Face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x-none" dirty="0" smtClean="0">
              <a:latin typeface="Baskerville Old Face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Google Shape;506;p52"/>
          <p:cNvSpPr/>
          <p:nvPr/>
        </p:nvSpPr>
        <p:spPr>
          <a:xfrm flipH="1">
            <a:off x="4192500" y="2038266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Google Shape;484;p52"/>
          <p:cNvSpPr/>
          <p:nvPr/>
        </p:nvSpPr>
        <p:spPr>
          <a:xfrm rot="-5400000">
            <a:off x="16785392" y="4454700"/>
            <a:ext cx="1705800" cy="18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/>
          </a:p>
        </p:txBody>
      </p:sp>
      <p:sp>
        <p:nvSpPr>
          <p:cNvPr id="20" name="Google Shape;484;p52"/>
          <p:cNvSpPr/>
          <p:nvPr/>
        </p:nvSpPr>
        <p:spPr>
          <a:xfrm rot="-5400000">
            <a:off x="16820792" y="7655100"/>
            <a:ext cx="1705800" cy="18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2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2"/>
          <p:cNvSpPr txBox="1">
            <a:spLocks noGrp="1"/>
          </p:cNvSpPr>
          <p:nvPr>
            <p:ph type="title"/>
          </p:nvPr>
        </p:nvSpPr>
        <p:spPr>
          <a:xfrm>
            <a:off x="1344550" y="723900"/>
            <a:ext cx="15363600" cy="2004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/>
            <a:r>
              <a:rPr lang="ro-MO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Procedura de expropriere</a:t>
            </a:r>
            <a:r>
              <a:rPr lang="ro-MO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ro-MO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</a:br>
            <a:endParaRPr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cxnSp>
        <p:nvCxnSpPr>
          <p:cNvPr id="480" name="Google Shape;480;p52"/>
          <p:cNvCxnSpPr/>
          <p:nvPr/>
        </p:nvCxnSpPr>
        <p:spPr>
          <a:xfrm>
            <a:off x="1470836" y="2247900"/>
            <a:ext cx="15396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4" name="Google Shape;484;p52"/>
          <p:cNvSpPr/>
          <p:nvPr/>
        </p:nvSpPr>
        <p:spPr>
          <a:xfrm rot="-5400000">
            <a:off x="-342600" y="2125956"/>
            <a:ext cx="1705800" cy="18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/>
          </a:p>
        </p:txBody>
      </p:sp>
      <p:sp>
        <p:nvSpPr>
          <p:cNvPr id="492" name="Google Shape;492;p52"/>
          <p:cNvSpPr txBox="1"/>
          <p:nvPr/>
        </p:nvSpPr>
        <p:spPr>
          <a:xfrm>
            <a:off x="10346424" y="3771910"/>
            <a:ext cx="3826776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lang="ro-MO" dirty="0">
              <a:solidFill>
                <a:schemeClr val="lt2"/>
              </a:solidFill>
              <a:latin typeface="Mukta"/>
              <a:ea typeface="Mukta"/>
              <a:cs typeface="Mukta"/>
              <a:sym typeface="Mukta"/>
            </a:endParaRPr>
          </a:p>
        </p:txBody>
      </p:sp>
      <p:sp>
        <p:nvSpPr>
          <p:cNvPr id="505" name="Google Shape;505;p52"/>
          <p:cNvSpPr/>
          <p:nvPr/>
        </p:nvSpPr>
        <p:spPr>
          <a:xfrm rot="5400000" flipH="1">
            <a:off x="1549950" y="7659300"/>
            <a:ext cx="975600" cy="4279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/>
          </a:p>
        </p:txBody>
      </p:sp>
      <p:sp>
        <p:nvSpPr>
          <p:cNvPr id="506" name="Google Shape;506;p52"/>
          <p:cNvSpPr/>
          <p:nvPr/>
        </p:nvSpPr>
        <p:spPr>
          <a:xfrm flipH="1">
            <a:off x="3017666" y="1028700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1" name="Google Shape;503;p52"/>
          <p:cNvCxnSpPr/>
          <p:nvPr/>
        </p:nvCxnSpPr>
        <p:spPr>
          <a:xfrm>
            <a:off x="3194085" y="2219856"/>
            <a:ext cx="12582" cy="6915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495;p52"/>
          <p:cNvSpPr/>
          <p:nvPr/>
        </p:nvSpPr>
        <p:spPr>
          <a:xfrm>
            <a:off x="3082766" y="2139446"/>
            <a:ext cx="247800" cy="24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/>
          </a:p>
        </p:txBody>
      </p:sp>
      <p:sp>
        <p:nvSpPr>
          <p:cNvPr id="12" name="Google Shape;377;p44"/>
          <p:cNvSpPr txBox="1">
            <a:spLocks/>
          </p:cNvSpPr>
          <p:nvPr/>
        </p:nvSpPr>
        <p:spPr>
          <a:xfrm>
            <a:off x="685800" y="1943100"/>
            <a:ext cx="16611600" cy="73683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9900" indent="-342900">
              <a:spcBef>
                <a:spcPts val="1000"/>
              </a:spcBef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R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Aprobarea L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eg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ii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 296/2022 privind declararea utilității publice de interes național pentru lucrările de construcție a apeductului magistral Chișinău – Strășeni – Călărași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.</a:t>
            </a:r>
          </a:p>
          <a:p>
            <a:pPr marL="469900" indent="-342900">
              <a:spcBef>
                <a:spcPts val="1000"/>
              </a:spcBef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R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Aprobarea H.G. nr. 834/2023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cu privire la exproprierea pentru cauză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de utilitate publică a bunurilor imobile (terenurilor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)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și a dreptului de folosință asupra bunurilor imobile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(terenurilor) situate pe amplasamentul lucrărilor de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interes național de construcție a apeductului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magistral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.</a:t>
            </a:r>
          </a:p>
          <a:p>
            <a:pPr marL="469900" indent="-342900">
              <a:spcBef>
                <a:spcPts val="1000"/>
              </a:spcBef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Elaborarea și coordonarea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Planul de acțiuni privind exproprierea și despăgubirea (ECAP)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.</a:t>
            </a:r>
          </a:p>
          <a:p>
            <a:pPr marL="469900" indent="-342900">
              <a:spcBef>
                <a:spcPts val="1000"/>
              </a:spcBef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Desfășurarea serviciilor cadastrale și de evaluare în scopul stabilirii proprietarilor afectați și valoarea despăgubirilor. </a:t>
            </a:r>
          </a:p>
          <a:p>
            <a:pPr marL="469900" indent="-342900">
              <a:spcBef>
                <a:spcPts val="1000"/>
              </a:spcBef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Elaborarea Mecanismului de soluționare a reclamațiilor.</a:t>
            </a:r>
          </a:p>
          <a:p>
            <a:pPr marL="469900" indent="-342900">
              <a:spcBef>
                <a:spcPts val="1000"/>
              </a:spcBef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Constituirea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Comitetelor de monitorizare a impactului social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.</a:t>
            </a:r>
          </a:p>
          <a:p>
            <a:pPr marL="469900" indent="-342900">
              <a:spcBef>
                <a:spcPts val="1000"/>
              </a:spcBef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Elaborarea și distribuirea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Regulamentul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ui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 privind organizarea și funcționarea Comitetelor de monitorizare a impactului social</a:t>
            </a:r>
            <a:r>
              <a:rPr lang="ro-MO" sz="24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.</a:t>
            </a:r>
          </a:p>
          <a:p>
            <a:pPr marL="469900" indent="-342900">
              <a:spcBef>
                <a:spcPts val="1000"/>
              </a:spcBef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24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Finalizarea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procesului de expediere a  propunerilor de </a:t>
            </a:r>
            <a:r>
              <a:rPr lang="ro-MO" sz="24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expropriere</a:t>
            </a:r>
          </a:p>
          <a:p>
            <a:pPr marL="469900" indent="-342900">
              <a:spcBef>
                <a:spcPts val="1000"/>
              </a:spcBef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24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Semnarea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contractului cu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Î.S. „Poșta Moldovei”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 în vederea a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chit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ă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r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ii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 mijloacelor bănești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 – 08 februarie 2024</a:t>
            </a:r>
          </a:p>
          <a:p>
            <a:pPr marL="469900" indent="-342900">
              <a:spcBef>
                <a:spcPts val="1000"/>
              </a:spcBef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24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Recepționare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și soluționare tuturor reclamațiilor depuse de persoanele afectate de lucrările de construcție – 4 reclamații </a:t>
            </a:r>
            <a:r>
              <a:rPr lang="ro-MO" sz="24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soluționate</a:t>
            </a:r>
          </a:p>
          <a:p>
            <a:pPr marL="469900" indent="-342900">
              <a:spcBef>
                <a:spcPts val="1000"/>
              </a:spcBef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24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Înregistrarea </a:t>
            </a:r>
            <a:r>
              <a:rPr lang="ro-MO" sz="24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cererilor de solicitare a plății pentru despăgubire</a:t>
            </a:r>
          </a:p>
          <a:p>
            <a:pPr marL="914400" indent="-6604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endParaRPr lang="ro-MO" sz="24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pPr marL="596900" indent="-342900">
              <a:buSzPts val="1600"/>
              <a:buFont typeface="Wingdings" pitchFamily="2" charset="2"/>
              <a:buChar char="Ø"/>
            </a:pPr>
            <a:endParaRPr lang="ro-MO" sz="24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pPr marL="596900" indent="-342900">
              <a:buSzPts val="1600"/>
              <a:buFont typeface="Wingdings" pitchFamily="2" charset="2"/>
              <a:buChar char="Ø"/>
            </a:pPr>
            <a:endParaRPr lang="ro-MO" sz="24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pPr marL="914400" indent="-660400">
              <a:buSzPts val="1600"/>
              <a:buFont typeface="Wingdings" pitchFamily="2" charset="2"/>
              <a:buChar char="Ø"/>
            </a:pPr>
            <a:endParaRPr lang="ro-MO" sz="24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pPr marL="914400" indent="-660400">
              <a:buSzPts val="1600"/>
              <a:buFont typeface="Wingdings" pitchFamily="2" charset="2"/>
              <a:buChar char="Ø"/>
            </a:pPr>
            <a:endParaRPr lang="ro-MO" sz="24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pPr marL="914400" indent="-660400">
              <a:buSzPts val="1600"/>
              <a:buFont typeface="Wingdings" pitchFamily="2" charset="2"/>
              <a:buChar char="Ø"/>
            </a:pPr>
            <a:endParaRPr lang="ro-MO" sz="24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pPr marL="914400" indent="-660400">
              <a:buSzPts val="1600"/>
              <a:buFont typeface="Wingdings" pitchFamily="2" charset="2"/>
              <a:buChar char="Ø"/>
            </a:pPr>
            <a:endParaRPr lang="ro-MO" sz="24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pPr marL="914400" indent="-660400">
              <a:buSzPts val="1600"/>
              <a:buFont typeface="Wingdings" pitchFamily="2" charset="2"/>
              <a:buChar char="Ø"/>
            </a:pPr>
            <a:endParaRPr lang="ro-MO" sz="24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</p:txBody>
      </p:sp>
      <p:sp>
        <p:nvSpPr>
          <p:cNvPr id="13" name="Google Shape;484;p52"/>
          <p:cNvSpPr/>
          <p:nvPr/>
        </p:nvSpPr>
        <p:spPr>
          <a:xfrm rot="-5400000">
            <a:off x="16556100" y="9026700"/>
            <a:ext cx="1705800" cy="18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4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 descr="Imagine similarÄ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2"/>
          <p:cNvSpPr/>
          <p:nvPr/>
        </p:nvSpPr>
        <p:spPr>
          <a:xfrm>
            <a:off x="12485076" y="281717"/>
            <a:ext cx="5513377" cy="1369641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Google Shape;479;p52"/>
          <p:cNvSpPr txBox="1">
            <a:spLocks/>
          </p:cNvSpPr>
          <p:nvPr/>
        </p:nvSpPr>
        <p:spPr>
          <a:xfrm>
            <a:off x="1370254" y="1933076"/>
            <a:ext cx="15363600" cy="2004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MO" dirty="0" smtClean="0">
              <a:latin typeface="Baskerville Old Face" pitchFamily="18" charset="0"/>
            </a:endParaRPr>
          </a:p>
          <a:p>
            <a:r>
              <a:rPr lang="ro-MO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Activități planificate</a:t>
            </a:r>
            <a:endParaRPr lang="ro-MO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r>
              <a:rPr lang="ro-MO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ro-MO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</a:br>
            <a:endParaRPr lang="ro-MO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7" name="Google Shape;506;p52"/>
          <p:cNvSpPr/>
          <p:nvPr/>
        </p:nvSpPr>
        <p:spPr>
          <a:xfrm flipH="1">
            <a:off x="5257800" y="2452499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Google Shape;377;p44"/>
          <p:cNvSpPr txBox="1">
            <a:spLocks/>
          </p:cNvSpPr>
          <p:nvPr/>
        </p:nvSpPr>
        <p:spPr>
          <a:xfrm>
            <a:off x="1530736" y="3238500"/>
            <a:ext cx="15208800" cy="65301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3600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Lansarea lucrărilor de construcții </a:t>
            </a:r>
            <a:r>
              <a:rPr lang="ro-MO" sz="36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a apeductului magistral </a:t>
            </a:r>
            <a:r>
              <a:rPr lang="ro-MO" sz="3600" dirty="0" err="1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Chișinău-Strășeni-Călărași</a:t>
            </a:r>
            <a:r>
              <a:rPr lang="ro-MO" sz="36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;</a:t>
            </a: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endParaRPr lang="ro-MO" sz="36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36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Organizare </a:t>
            </a:r>
            <a:r>
              <a:rPr lang="ro-MO" sz="3600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procedurii de achiziții privind serviciile de proiectare faza </a:t>
            </a:r>
            <a:r>
              <a:rPr lang="ro-MO" sz="36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2 și semnarea contractului de prestări servicii proiectare;</a:t>
            </a: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endParaRPr lang="ro-MO" sz="3600" dirty="0" smtClean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pPr marL="825500" indent="-571500">
              <a:buClr>
                <a:schemeClr val="accent1"/>
              </a:buClr>
              <a:buSzPts val="1600"/>
              <a:buFont typeface="Wingdings" pitchFamily="2" charset="2"/>
              <a:buChar char="Ø"/>
            </a:pPr>
            <a:r>
              <a:rPr lang="ro-MO" sz="36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Asigurarea plăților privind despăgubirea pentru expropriere temporară a proprietarilor de terenuri afectați;</a:t>
            </a:r>
            <a:endParaRPr lang="ro-MO" sz="36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pPr marL="914400" indent="-660400">
              <a:buClr>
                <a:schemeClr val="accent1"/>
              </a:buClr>
              <a:buSzPts val="1600"/>
              <a:buFont typeface="Raleway SemiBold"/>
              <a:buAutoNum type="arabicPeriod"/>
            </a:pPr>
            <a:endParaRPr lang="ro-MO" sz="36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pPr marL="254000">
              <a:buSzPts val="1600"/>
            </a:pPr>
            <a:endParaRPr lang="ro-MO" sz="36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pPr marL="254000">
              <a:buSzPts val="1600"/>
            </a:pPr>
            <a:endParaRPr lang="ro-MO" sz="32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pPr marL="914400" indent="-660400">
              <a:buSzPts val="1600"/>
              <a:buFont typeface="Arial"/>
              <a:buAutoNum type="arabicPeriod"/>
            </a:pPr>
            <a:endParaRPr lang="ro-MO" sz="32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</p:txBody>
      </p:sp>
      <p:sp>
        <p:nvSpPr>
          <p:cNvPr id="9" name="Google Shape;484;p52"/>
          <p:cNvSpPr/>
          <p:nvPr/>
        </p:nvSpPr>
        <p:spPr>
          <a:xfrm rot="-5400000">
            <a:off x="79200" y="5556750"/>
            <a:ext cx="1705800" cy="18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/>
          </a:p>
        </p:txBody>
      </p:sp>
      <p:sp>
        <p:nvSpPr>
          <p:cNvPr id="10" name="Google Shape;484;p52"/>
          <p:cNvSpPr/>
          <p:nvPr/>
        </p:nvSpPr>
        <p:spPr>
          <a:xfrm rot="-5400000">
            <a:off x="16656208" y="5556750"/>
            <a:ext cx="1705800" cy="18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9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93588" y="393588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93588" y="5143500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93588" y="637359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93588" y="7571685"/>
            <a:ext cx="750412" cy="747683"/>
          </a:xfrm>
          <a:custGeom>
            <a:avLst/>
            <a:gdLst/>
            <a:ahLst/>
            <a:cxnLst/>
            <a:rect l="l" t="t" r="r" b="b"/>
            <a:pathLst>
              <a:path w="750412" h="747683">
                <a:moveTo>
                  <a:pt x="0" y="0"/>
                </a:moveTo>
                <a:lnTo>
                  <a:pt x="750412" y="0"/>
                </a:lnTo>
                <a:lnTo>
                  <a:pt x="750412" y="747683"/>
                </a:lnTo>
                <a:lnTo>
                  <a:pt x="0" y="747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448286"/>
            <a:ext cx="8644330" cy="2358109"/>
          </a:xfrm>
          <a:custGeom>
            <a:avLst/>
            <a:gdLst/>
            <a:ahLst/>
            <a:cxnLst/>
            <a:rect l="l" t="t" r="r" b="b"/>
            <a:pathLst>
              <a:path w="8644330" h="2358109">
                <a:moveTo>
                  <a:pt x="0" y="0"/>
                </a:moveTo>
                <a:lnTo>
                  <a:pt x="8644330" y="0"/>
                </a:lnTo>
                <a:lnTo>
                  <a:pt x="8644330" y="2358109"/>
                </a:lnTo>
                <a:lnTo>
                  <a:pt x="0" y="2358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384481" y="3915672"/>
            <a:ext cx="8882523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or. Ialoveni, str. Alexandru cel Bun, 33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15400" y="5143500"/>
            <a:ext cx="46977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+373 268 2 26 92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48800" y="6369391"/>
            <a:ext cx="72885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adrcentru@adrcentru.gov.md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48800" y="7658100"/>
            <a:ext cx="60693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facebook.com/</a:t>
            </a:r>
            <a:r>
              <a:rPr lang="en-US" sz="3500" dirty="0" err="1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adrcentru</a:t>
            </a:r>
            <a:endParaRPr lang="en-US" sz="3500" dirty="0">
              <a:solidFill>
                <a:srgbClr val="1F4F7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699499"/>
            <a:ext cx="8085249" cy="8888002"/>
          </a:xfrm>
          <a:custGeom>
            <a:avLst/>
            <a:gdLst/>
            <a:ahLst/>
            <a:cxnLst/>
            <a:rect l="l" t="t" r="r" b="b"/>
            <a:pathLst>
              <a:path w="8085249" h="8888002">
                <a:moveTo>
                  <a:pt x="0" y="0"/>
                </a:moveTo>
                <a:lnTo>
                  <a:pt x="8085249" y="0"/>
                </a:lnTo>
                <a:lnTo>
                  <a:pt x="8085249" y="8888002"/>
                </a:lnTo>
                <a:lnTo>
                  <a:pt x="0" y="8888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5000"/>
            </a:blip>
            <a:stretch>
              <a:fillRect l="-2242" r="-224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/>
          <p:nvPr/>
        </p:nvSpPr>
        <p:spPr>
          <a:xfrm>
            <a:off x="1676400" y="3991268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896151" y="1660892"/>
            <a:ext cx="1606365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ro-MO" dirty="0" smtClean="0">
                <a:latin typeface="Baskerville Old Face" pitchFamily="18" charset="0"/>
              </a:rPr>
              <a:t>Aspecte Cheie</a:t>
            </a:r>
            <a:endParaRPr dirty="0">
              <a:latin typeface="Baskerville Old Face" pitchFamily="18" charset="0"/>
            </a:endParaRPr>
          </a:p>
        </p:txBody>
      </p:sp>
      <p:sp>
        <p:nvSpPr>
          <p:cNvPr id="203" name="Google Shape;203;p34"/>
          <p:cNvSpPr txBox="1">
            <a:spLocks noGrp="1"/>
          </p:cNvSpPr>
          <p:nvPr>
            <p:ph type="title" idx="2"/>
          </p:nvPr>
        </p:nvSpPr>
        <p:spPr>
          <a:xfrm flipH="1">
            <a:off x="1524000" y="2857500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>
                <a:latin typeface="Baskerville Old Face" pitchFamily="18" charset="0"/>
              </a:rPr>
              <a:t>01</a:t>
            </a:r>
            <a:endParaRPr dirty="0">
              <a:latin typeface="Baskerville Old Face" pitchFamily="18" charset="0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1793944" y="6387996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subTitle" idx="3"/>
          </p:nvPr>
        </p:nvSpPr>
        <p:spPr>
          <a:xfrm>
            <a:off x="3671392" y="2814059"/>
            <a:ext cx="5443376" cy="1676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O" sz="3600" dirty="0" smtClean="0">
                <a:latin typeface="Baskerville Old Face" pitchFamily="18" charset="0"/>
              </a:rPr>
              <a:t>Obiective și </a:t>
            </a:r>
            <a:r>
              <a:rPr lang="ro-MO" sz="3600" dirty="0">
                <a:latin typeface="Baskerville Old Face" pitchFamily="18" charset="0"/>
              </a:rPr>
              <a:t>f</a:t>
            </a:r>
            <a:r>
              <a:rPr lang="ro-MO" sz="3600" dirty="0" smtClean="0">
                <a:latin typeface="Baskerville Old Face" pitchFamily="18" charset="0"/>
              </a:rPr>
              <a:t>aze de implementare</a:t>
            </a:r>
            <a:endParaRPr lang="ro-MO" sz="3600" dirty="0">
              <a:latin typeface="Baskerville Old Face" pitchFamily="18" charset="0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title" idx="4"/>
          </p:nvPr>
        </p:nvSpPr>
        <p:spPr>
          <a:xfrm flipH="1">
            <a:off x="1676400" y="5306196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>
                <a:latin typeface="Baskerville Old Face" pitchFamily="18" charset="0"/>
              </a:rPr>
              <a:t>02</a:t>
            </a:r>
            <a:endParaRPr dirty="0">
              <a:latin typeface="Baskerville Old Face" pitchFamily="18" charset="0"/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1793944" y="9105900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210" name="Google Shape;210;p34"/>
          <p:cNvSpPr txBox="1">
            <a:spLocks noGrp="1"/>
          </p:cNvSpPr>
          <p:nvPr>
            <p:ph type="subTitle" idx="6"/>
          </p:nvPr>
        </p:nvSpPr>
        <p:spPr>
          <a:xfrm>
            <a:off x="3650015" y="5451584"/>
            <a:ext cx="5748175" cy="10689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endParaRPr lang="ro-MO" sz="3600" dirty="0">
              <a:latin typeface="Baskerville Old Face" pitchFamily="18" charset="0"/>
            </a:endParaRPr>
          </a:p>
          <a:p>
            <a:pPr marL="0" indent="0"/>
            <a:r>
              <a:rPr lang="ro-MO" sz="3600" dirty="0">
                <a:latin typeface="Baskerville Old Face" pitchFamily="18" charset="0"/>
              </a:rPr>
              <a:t>Bugetul </a:t>
            </a:r>
            <a:r>
              <a:rPr lang="ro-MO" sz="3600" dirty="0" smtClean="0">
                <a:latin typeface="Baskerville Old Face" pitchFamily="18" charset="0"/>
              </a:rPr>
              <a:t>proiectului</a:t>
            </a:r>
            <a:endParaRPr lang="ro-MO" sz="3600" dirty="0">
              <a:latin typeface="Baskerville Old Face" pitchFamily="18" charset="0"/>
            </a:endParaRPr>
          </a:p>
        </p:txBody>
      </p:sp>
      <p:sp>
        <p:nvSpPr>
          <p:cNvPr id="211" name="Google Shape;211;p34"/>
          <p:cNvSpPr txBox="1">
            <a:spLocks noGrp="1"/>
          </p:cNvSpPr>
          <p:nvPr>
            <p:ph type="title" idx="7"/>
          </p:nvPr>
        </p:nvSpPr>
        <p:spPr>
          <a:xfrm flipH="1">
            <a:off x="1572544" y="7853904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 smtClean="0">
                <a:latin typeface="Baskerville Old Face" pitchFamily="18" charset="0"/>
              </a:rPr>
              <a:t>03</a:t>
            </a:r>
            <a:endParaRPr dirty="0">
              <a:latin typeface="Baskerville Old Face" pitchFamily="18" charset="0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1849866" y="2840436"/>
            <a:ext cx="6001394" cy="203192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vi-VN" sz="3600" dirty="0">
                <a:latin typeface="Baskerville Old Face" pitchFamily="18" charset="0"/>
              </a:rPr>
              <a:t>Măsuri complementare </a:t>
            </a:r>
            <a:r>
              <a:rPr lang="ro-MO" sz="3600" dirty="0" smtClean="0">
                <a:latin typeface="Baskerville Old Face" pitchFamily="18" charset="0"/>
              </a:rPr>
              <a:t>de suport </a:t>
            </a:r>
            <a:r>
              <a:rPr lang="vi-VN" sz="3600" dirty="0" smtClean="0">
                <a:latin typeface="Baskerville Old Face" pitchFamily="18" charset="0"/>
              </a:rPr>
              <a:t>realizate</a:t>
            </a:r>
            <a:endParaRPr lang="vi-VN" sz="3600" dirty="0">
              <a:latin typeface="Baskerville Old Face" pitchFamily="18" charset="0"/>
            </a:endParaRPr>
          </a:p>
          <a:p>
            <a:pPr marL="0" indent="0"/>
            <a:endParaRPr sz="3600" dirty="0">
              <a:latin typeface="Baskerville Old Face" pitchFamily="18" charset="0"/>
            </a:endParaRPr>
          </a:p>
        </p:txBody>
      </p:sp>
      <p:sp>
        <p:nvSpPr>
          <p:cNvPr id="13" name="Google Shape;211;p34"/>
          <p:cNvSpPr txBox="1">
            <a:spLocks/>
          </p:cNvSpPr>
          <p:nvPr/>
        </p:nvSpPr>
        <p:spPr>
          <a:xfrm flipH="1">
            <a:off x="9989400" y="2901068"/>
            <a:ext cx="20178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>
                <a:solidFill>
                  <a:schemeClr val="tx1"/>
                </a:solidFill>
                <a:latin typeface="Baskerville Old Face" pitchFamily="18" charset="0"/>
              </a:rPr>
              <a:t>0</a:t>
            </a:r>
            <a:r>
              <a:rPr lang="ro-MO" sz="10000" dirty="0">
                <a:solidFill>
                  <a:schemeClr val="tx1"/>
                </a:solidFill>
                <a:latin typeface="Baskerville Old Face" pitchFamily="18" charset="0"/>
              </a:rPr>
              <a:t>4</a:t>
            </a:r>
            <a:endParaRPr lang="en" sz="10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14" name="Google Shape;209;p34"/>
          <p:cNvSpPr/>
          <p:nvPr/>
        </p:nvSpPr>
        <p:spPr>
          <a:xfrm>
            <a:off x="10210800" y="4086068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15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1986523" y="5306196"/>
            <a:ext cx="5900576" cy="189160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O" sz="3600" dirty="0" smtClean="0">
                <a:latin typeface="Baskerville Old Face" pitchFamily="18" charset="0"/>
              </a:rPr>
              <a:t>Proiect de importanță națională și Procedura de expropriere</a:t>
            </a:r>
            <a:endParaRPr sz="3600" dirty="0">
              <a:latin typeface="Baskerville Old Face" pitchFamily="18" charset="0"/>
            </a:endParaRPr>
          </a:p>
        </p:txBody>
      </p:sp>
      <p:sp>
        <p:nvSpPr>
          <p:cNvPr id="16" name="Google Shape;237;p36"/>
          <p:cNvSpPr/>
          <p:nvPr/>
        </p:nvSpPr>
        <p:spPr>
          <a:xfrm rot="5400000">
            <a:off x="340200" y="1892736"/>
            <a:ext cx="1081800" cy="1895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22" name="Google Shape;237;p36"/>
          <p:cNvSpPr/>
          <p:nvPr/>
        </p:nvSpPr>
        <p:spPr>
          <a:xfrm rot="5400000">
            <a:off x="340200" y="4899396"/>
            <a:ext cx="1081800" cy="1895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17" name="Google Shape;211;p34"/>
          <p:cNvSpPr txBox="1">
            <a:spLocks/>
          </p:cNvSpPr>
          <p:nvPr/>
        </p:nvSpPr>
        <p:spPr>
          <a:xfrm flipH="1">
            <a:off x="10033006" y="5297796"/>
            <a:ext cx="20178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>
                <a:solidFill>
                  <a:schemeClr val="tx1"/>
                </a:solidFill>
                <a:latin typeface="Baskerville Old Face" pitchFamily="18" charset="0"/>
              </a:rPr>
              <a:t>0</a:t>
            </a:r>
            <a:r>
              <a:rPr lang="ro-MO" sz="10000" dirty="0">
                <a:solidFill>
                  <a:schemeClr val="tx1"/>
                </a:solidFill>
                <a:latin typeface="Baskerville Old Face" pitchFamily="18" charset="0"/>
              </a:rPr>
              <a:t>5</a:t>
            </a:r>
            <a:endParaRPr lang="en" sz="10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18" name="Google Shape;209;p34"/>
          <p:cNvSpPr/>
          <p:nvPr/>
        </p:nvSpPr>
        <p:spPr>
          <a:xfrm>
            <a:off x="10254406" y="6517690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19" name="Google Shape;211;p34"/>
          <p:cNvSpPr txBox="1">
            <a:spLocks/>
          </p:cNvSpPr>
          <p:nvPr/>
        </p:nvSpPr>
        <p:spPr>
          <a:xfrm flipH="1">
            <a:off x="10210800" y="8015700"/>
            <a:ext cx="20178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>
                <a:solidFill>
                  <a:schemeClr val="tx1"/>
                </a:solidFill>
                <a:latin typeface="Baskerville Old Face" pitchFamily="18" charset="0"/>
              </a:rPr>
              <a:t>0</a:t>
            </a:r>
            <a:r>
              <a:rPr lang="ro-MO" sz="10000" dirty="0">
                <a:solidFill>
                  <a:schemeClr val="tx1"/>
                </a:solidFill>
                <a:latin typeface="Baskerville Old Face" pitchFamily="18" charset="0"/>
              </a:rPr>
              <a:t>6</a:t>
            </a:r>
            <a:endParaRPr lang="en" sz="10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0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2053824" y="7939056"/>
            <a:ext cx="5900576" cy="1430004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O" sz="3600" dirty="0" smtClean="0">
                <a:latin typeface="Baskerville Old Face" pitchFamily="18" charset="0"/>
              </a:rPr>
              <a:t>De realizat în 2024!!!</a:t>
            </a:r>
            <a:endParaRPr sz="3600" dirty="0">
              <a:latin typeface="Baskerville Old Face" pitchFamily="18" charset="0"/>
            </a:endParaRPr>
          </a:p>
        </p:txBody>
      </p:sp>
      <p:sp>
        <p:nvSpPr>
          <p:cNvPr id="21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3667599" y="8115300"/>
            <a:ext cx="5900576" cy="1430004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RO" sz="3600" dirty="0">
                <a:latin typeface="Baskerville Old Face" pitchFamily="18" charset="0"/>
              </a:rPr>
              <a:t>Servicii de proiectare </a:t>
            </a:r>
            <a:r>
              <a:rPr lang="ro-RO" sz="3600" dirty="0" smtClean="0">
                <a:latin typeface="Baskerville Old Face" pitchFamily="18" charset="0"/>
              </a:rPr>
              <a:t>realizate</a:t>
            </a:r>
            <a:endParaRPr lang="ro-MO" sz="3600" dirty="0">
              <a:latin typeface="Baskerville Old Face" pitchFamily="18" charset="0"/>
            </a:endParaRPr>
          </a:p>
        </p:txBody>
      </p:sp>
      <p:sp>
        <p:nvSpPr>
          <p:cNvPr id="23" name="Google Shape;209;p34"/>
          <p:cNvSpPr/>
          <p:nvPr/>
        </p:nvSpPr>
        <p:spPr>
          <a:xfrm>
            <a:off x="10315075" y="9105900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pic>
        <p:nvPicPr>
          <p:cNvPr id="2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7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124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503040" y="2294375"/>
            <a:ext cx="16849872" cy="7808298"/>
          </a:xfrm>
          <a:prstGeom prst="rect">
            <a:avLst/>
          </a:prstGeom>
        </p:spPr>
        <p:txBody>
          <a:bodyPr lIns="182880" tIns="91440" rIns="182880" bIns="91440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98120" indent="0" algn="ctr" defTabSz="914400">
              <a:spcBef>
                <a:spcPct val="0"/>
              </a:spcBef>
              <a:buNone/>
            </a:pPr>
            <a:r>
              <a:rPr lang="ro-MO" sz="8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obiectivele</a:t>
            </a:r>
            <a:r>
              <a:rPr lang="x-none" sz="8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o-MO" sz="8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x-none" sz="8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proiectului</a:t>
            </a:r>
            <a:endParaRPr lang="x-none" sz="8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98120" indent="0" algn="ctr">
              <a:buNone/>
            </a:pPr>
            <a:endParaRPr lang="x-none" sz="6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685800" indent="-685800" algn="just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x-none" sz="6600" cap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Construcția apeductului magistral de la Chișinău la Strășeni și Călărași, cu o lungime de aproximativ </a:t>
            </a:r>
            <a:r>
              <a:rPr lang="x-none" sz="6600" cap="none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53 </a:t>
            </a:r>
            <a:r>
              <a:rPr lang="x-none" sz="6600" cap="none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km</a:t>
            </a:r>
            <a:r>
              <a:rPr lang="ro-MO" sz="6600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6600" cap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x-none" sz="6600" cap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Construcția conductelor de apă secundare pentru conectarea conductei principale la sistemul de alimentare cu apă </a:t>
            </a:r>
            <a:r>
              <a:rPr lang="x-none" sz="6600" cap="none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din </a:t>
            </a:r>
            <a:r>
              <a:rPr lang="ro-MO" sz="6600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raioanel</a:t>
            </a:r>
            <a:r>
              <a:rPr lang="ro-MO" sz="6600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 </a:t>
            </a:r>
            <a:r>
              <a:rPr lang="x-none" sz="6600" cap="none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Strășeni </a:t>
            </a:r>
            <a:r>
              <a:rPr lang="x-none" sz="6600" cap="none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și </a:t>
            </a:r>
            <a:r>
              <a:rPr lang="x-none" sz="6600" cap="none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Călărași</a:t>
            </a:r>
            <a:r>
              <a:rPr lang="x-none" sz="6600" cap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6600" cap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x-none" sz="6600" cap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Reabilitarea și extinderea sistemelor de alimentare cu apă în orașele Strășeni și Călărași.</a:t>
            </a:r>
          </a:p>
          <a:p>
            <a:pPr marL="685800" indent="-685800" algn="just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x-none" sz="6600" cap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Extinderea rețelelor de aprovizionare cu apă în localitățile raioanelor Strășeni și Călărași.</a:t>
            </a:r>
          </a:p>
          <a:p>
            <a:pPr>
              <a:spcBef>
                <a:spcPts val="12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Google Shape;506;p52"/>
          <p:cNvSpPr/>
          <p:nvPr/>
        </p:nvSpPr>
        <p:spPr>
          <a:xfrm flipH="1">
            <a:off x="4420350" y="2476500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638" y="1861287"/>
            <a:ext cx="15546676" cy="464440"/>
          </a:xfrm>
        </p:spPr>
        <p:txBody>
          <a:bodyPr>
            <a:noAutofit/>
          </a:bodyPr>
          <a:lstStyle/>
          <a:p>
            <a:r>
              <a:rPr lang="x-none" sz="4000" b="1" i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Fazele </a:t>
            </a:r>
            <a:r>
              <a:rPr lang="x-none" sz="4000" b="1" i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proiectului </a:t>
            </a:r>
            <a:endParaRPr lang="ru-RU" sz="4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28600" y="2400300"/>
            <a:ext cx="5562600" cy="7141146"/>
          </a:xfrm>
          <a:prstGeom prst="rect">
            <a:avLst/>
          </a:prstGeom>
        </p:spPr>
        <p:txBody>
          <a:bodyPr lIns="182880" tIns="91440" rIns="182880" bIns="9144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x-none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Faza 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Buget alocat: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 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15 000 000 euro Grant /KfW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   1 650 000 contribuția FNDR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Servicii:  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Consultanță/proiectare/investiții în infrastructură.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Contract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semnat la 21 iulie 2020 cu o valoare de 1 928 190 euro cu compania germană  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x-none" sz="24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“</a:t>
            </a:r>
            <a:r>
              <a:rPr lang="x-none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Consulting engineers Salzgitter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”</a:t>
            </a:r>
            <a:endParaRPr lang="x-none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Data de inițiere a contractului –                     </a:t>
            </a:r>
            <a:r>
              <a:rPr lang="x-none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15 septembrie 2020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4294967295"/>
          </p:nvPr>
        </p:nvSpPr>
        <p:spPr>
          <a:xfrm>
            <a:off x="5867400" y="2400300"/>
            <a:ext cx="6629400" cy="7497138"/>
          </a:xfrm>
          <a:prstGeom prst="rect">
            <a:avLst/>
          </a:prstGeom>
        </p:spPr>
        <p:txBody>
          <a:bodyPr lIns="182880" tIns="91440" rIns="182880" bIns="9144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x-none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Faza 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II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Acord 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Financiar Adițional pentru 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8 500 000 euro 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 12 ianuarie 2021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Acord de Grant în valoare de </a:t>
            </a:r>
            <a:r>
              <a:rPr lang="x-none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1 500 000 euro 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- 12 ianuarie 2021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Acord Separat Adițional – 14 aprilie 2021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Acord Adițional de implementare – 05 iulie 2021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Buget alocat</a:t>
            </a:r>
            <a:r>
              <a:rPr lang="x-none" sz="2400" u="sng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lang="ro-MO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o-MO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ro-MO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</a:t>
            </a:r>
            <a:r>
              <a:rPr lang="x-none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10 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000 000 euro Grant/KfW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 </a:t>
            </a:r>
            <a:r>
              <a:rPr lang="x-none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 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000 000 contribuția FNDR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Servicii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de proiectare, consultanță și investiții în infrastructură.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Contract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semnat la 17.11.2021 cu </a:t>
            </a: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valoarea </a:t>
            </a:r>
            <a:r>
              <a:rPr lang="x-none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</a:t>
            </a:r>
            <a:endParaRPr lang="ro-MO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o-MO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ro-MO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</a:t>
            </a:r>
            <a:r>
              <a:rPr lang="x-none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1 500 000 euro.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Data de inițiere a contractului – </a:t>
            </a:r>
            <a:r>
              <a:rPr lang="x-none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01 decembrie  2022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x-none" sz="24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Объект 2"/>
          <p:cNvSpPr>
            <a:spLocks noGrp="1"/>
          </p:cNvSpPr>
          <p:nvPr>
            <p:ph sz="quarter" idx="4294967295"/>
          </p:nvPr>
        </p:nvSpPr>
        <p:spPr>
          <a:xfrm>
            <a:off x="12447577" y="2476500"/>
            <a:ext cx="5562600" cy="7293546"/>
          </a:xfrm>
          <a:prstGeom prst="rect">
            <a:avLst/>
          </a:prstGeom>
        </p:spPr>
        <p:txBody>
          <a:bodyPr lIns="182880" tIns="91440" rIns="182880" bIns="9144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x-none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Faza I</a:t>
            </a:r>
            <a:r>
              <a:rPr lang="ro-MO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II</a:t>
            </a:r>
            <a:r>
              <a:rPr lang="x-none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lang="x-none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Acord Financiar </a:t>
            </a:r>
            <a:r>
              <a:rPr lang="x-none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pentru </a:t>
            </a:r>
            <a:r>
              <a:rPr lang="ro-MO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13</a:t>
            </a:r>
            <a:r>
              <a:rPr lang="x-none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x-none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500 000 euro </a:t>
            </a: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 </a:t>
            </a:r>
            <a:r>
              <a:rPr lang="ro-MO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03</a:t>
            </a: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iulie 202</a:t>
            </a:r>
            <a:r>
              <a:rPr lang="ro-MO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4</a:t>
            </a:r>
            <a:endParaRPr lang="x-none" sz="24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Acord </a:t>
            </a:r>
            <a:r>
              <a:rPr lang="x-none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Adițional</a:t>
            </a:r>
            <a:r>
              <a:rPr lang="ro-MO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x-none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 </a:t>
            </a: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Grant în valoare de </a:t>
            </a:r>
            <a:r>
              <a:rPr lang="x-none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1 500 000 euro </a:t>
            </a: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</a:t>
            </a:r>
            <a:r>
              <a:rPr lang="ro-MO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03</a:t>
            </a: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iulie 202</a:t>
            </a:r>
            <a:r>
              <a:rPr lang="ro-MO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4</a:t>
            </a:r>
            <a:endParaRPr lang="x-none" sz="24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Acord Separat Adițional – </a:t>
            </a:r>
            <a:r>
              <a:rPr lang="ro-MO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03</a:t>
            </a: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iulie 202</a:t>
            </a:r>
            <a:r>
              <a:rPr lang="ro-MO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4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x-none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Acord </a:t>
            </a: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Adițional de implementare – </a:t>
            </a:r>
            <a:r>
              <a:rPr lang="ro-MO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03</a:t>
            </a:r>
            <a:r>
              <a:rPr lang="x-none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x-none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iulie </a:t>
            </a:r>
            <a:r>
              <a:rPr lang="x-none" sz="2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202</a:t>
            </a:r>
            <a:r>
              <a:rPr lang="ro-MO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4</a:t>
            </a:r>
            <a:endParaRPr lang="x-none" sz="24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Google Shape;506;p52"/>
          <p:cNvSpPr/>
          <p:nvPr/>
        </p:nvSpPr>
        <p:spPr>
          <a:xfrm flipH="1">
            <a:off x="6136696" y="1861287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02740"/>
            <a:ext cx="8116802" cy="639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266088"/>
            <a:ext cx="8720724" cy="562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4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9" y="419100"/>
            <a:ext cx="8324850" cy="598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4215574"/>
            <a:ext cx="9201150" cy="586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6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4076700"/>
            <a:ext cx="16849872" cy="4572000"/>
          </a:xfrm>
        </p:spPr>
        <p:txBody>
          <a:bodyPr>
            <a:noAutofit/>
          </a:bodyPr>
          <a:lstStyle/>
          <a:p>
            <a:pPr marL="541020" algn="ctr"/>
            <a:r>
              <a:rPr lang="x-none" sz="66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Buget</a:t>
            </a:r>
            <a:endParaRPr lang="x-none" sz="6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020" algn="ctr"/>
            <a:endParaRPr lang="x-none" sz="6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020" algn="ctr"/>
            <a:r>
              <a:rPr lang="ro-MO" sz="6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x-none" sz="66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6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000 000 Euro – Guvernul German</a:t>
            </a:r>
          </a:p>
          <a:p>
            <a:pPr marL="541020" algn="ctr"/>
            <a:r>
              <a:rPr lang="ro-MO" sz="6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x-none" sz="66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MO" sz="6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x-none" sz="66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x-none" sz="66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Euro</a:t>
            </a:r>
            <a:r>
              <a:rPr lang="x-none" sz="6600" b="1" i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6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FNDRL</a:t>
            </a:r>
            <a:endParaRPr lang="x-none" sz="6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sz="6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 descr="Imagine similarÄ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Google Shape;506;p52"/>
          <p:cNvSpPr/>
          <p:nvPr/>
        </p:nvSpPr>
        <p:spPr>
          <a:xfrm flipH="1">
            <a:off x="7315200" y="3086100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3"/>
          <p:cNvSpPr txBox="1">
            <a:spLocks noGrp="1"/>
          </p:cNvSpPr>
          <p:nvPr>
            <p:ph type="title"/>
          </p:nvPr>
        </p:nvSpPr>
        <p:spPr>
          <a:xfrm>
            <a:off x="1453495" y="1596709"/>
            <a:ext cx="153636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o-MO" sz="4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Gradul de valorificare a contractelor încheiate</a:t>
            </a:r>
            <a:endParaRPr sz="4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Google Shape;335;p43"/>
          <p:cNvSpPr txBox="1"/>
          <p:nvPr/>
        </p:nvSpPr>
        <p:spPr>
          <a:xfrm>
            <a:off x="10924150" y="2701800"/>
            <a:ext cx="5845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ro-MO" sz="2800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Raleway SemiBold"/>
                <a:cs typeface="Raleway SemiBold"/>
                <a:sym typeface="Raleway SemiBold"/>
              </a:rPr>
              <a:t>Gradul de valorificare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36" name="Google Shape;336;p43"/>
          <p:cNvSpPr txBox="1"/>
          <p:nvPr/>
        </p:nvSpPr>
        <p:spPr>
          <a:xfrm>
            <a:off x="10924149" y="3490896"/>
            <a:ext cx="4497802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0" bIns="182850" anchor="ctr" anchorCtr="0">
            <a:noAutofit/>
          </a:bodyPr>
          <a:lstStyle/>
          <a:p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Proiectare    </a:t>
            </a:r>
            <a:r>
              <a:rPr lang="ro-R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767 615  Euro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endParaRPr sz="28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337" name="Google Shape;337;p43"/>
          <p:cNvSpPr txBox="1"/>
          <p:nvPr/>
        </p:nvSpPr>
        <p:spPr>
          <a:xfrm>
            <a:off x="15597900" y="3490896"/>
            <a:ext cx="16233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/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39,81 </a:t>
            </a:r>
            <a:r>
              <a:rPr lang="en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%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cxnSp>
        <p:nvCxnSpPr>
          <p:cNvPr id="338" name="Google Shape;338;p43"/>
          <p:cNvCxnSpPr/>
          <p:nvPr/>
        </p:nvCxnSpPr>
        <p:spPr>
          <a:xfrm>
            <a:off x="11154650" y="4276882"/>
            <a:ext cx="5484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43"/>
          <p:cNvSpPr/>
          <p:nvPr/>
        </p:nvSpPr>
        <p:spPr>
          <a:xfrm>
            <a:off x="11154648" y="5200755"/>
            <a:ext cx="3475752" cy="27776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41" name="Google Shape;341;p43"/>
          <p:cNvSpPr txBox="1"/>
          <p:nvPr/>
        </p:nvSpPr>
        <p:spPr>
          <a:xfrm>
            <a:off x="10924150" y="4582326"/>
            <a:ext cx="44978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0" bIns="182850" anchor="ctr" anchorCtr="0">
            <a:noAutofit/>
          </a:bodyPr>
          <a:lstStyle/>
          <a:p>
            <a:pPr lvl="0"/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Consultanță  </a:t>
            </a:r>
            <a:r>
              <a:rPr lang="ro-R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823 230 Euro</a:t>
            </a:r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 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342" name="Google Shape;342;p43"/>
          <p:cNvSpPr txBox="1"/>
          <p:nvPr/>
        </p:nvSpPr>
        <p:spPr>
          <a:xfrm>
            <a:off x="15421951" y="4582326"/>
            <a:ext cx="179925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/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54,88 </a:t>
            </a:r>
            <a:r>
              <a:rPr lang="en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%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344" name="Google Shape;344;p43"/>
          <p:cNvSpPr/>
          <p:nvPr/>
        </p:nvSpPr>
        <p:spPr>
          <a:xfrm>
            <a:off x="11227405" y="6328384"/>
            <a:ext cx="3953998" cy="243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46" name="Google Shape;346;p43"/>
          <p:cNvSpPr txBox="1"/>
          <p:nvPr/>
        </p:nvSpPr>
        <p:spPr>
          <a:xfrm>
            <a:off x="10924149" y="5662160"/>
            <a:ext cx="4257254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0" bIns="182850" anchor="ctr" anchorCtr="0">
            <a:noAutofit/>
          </a:bodyPr>
          <a:lstStyle/>
          <a:p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IPOT – 1 485 168,5  Lei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347" name="Google Shape;347;p43"/>
          <p:cNvSpPr txBox="1"/>
          <p:nvPr/>
        </p:nvSpPr>
        <p:spPr>
          <a:xfrm>
            <a:off x="15421951" y="5662160"/>
            <a:ext cx="179925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r"/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76,70 </a:t>
            </a:r>
            <a:r>
              <a:rPr lang="en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%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cxnSp>
        <p:nvCxnSpPr>
          <p:cNvPr id="348" name="Google Shape;348;p43"/>
          <p:cNvCxnSpPr/>
          <p:nvPr/>
        </p:nvCxnSpPr>
        <p:spPr>
          <a:xfrm>
            <a:off x="11227404" y="6450184"/>
            <a:ext cx="5484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43"/>
          <p:cNvSpPr/>
          <p:nvPr/>
        </p:nvSpPr>
        <p:spPr>
          <a:xfrm>
            <a:off x="11154648" y="4137861"/>
            <a:ext cx="2018400" cy="260822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50" name="Google Shape;350;p43"/>
          <p:cNvSpPr txBox="1"/>
          <p:nvPr/>
        </p:nvSpPr>
        <p:spPr>
          <a:xfrm>
            <a:off x="12288750" y="5662160"/>
            <a:ext cx="31332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47" name="Google Shape;329;p43"/>
          <p:cNvSpPr txBox="1"/>
          <p:nvPr/>
        </p:nvSpPr>
        <p:spPr>
          <a:xfrm>
            <a:off x="4677263" y="2820350"/>
            <a:ext cx="6246886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lang="ro-MO" sz="2800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pPr algn="ctr"/>
            <a:endParaRPr lang="ro-MO" sz="28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r>
              <a:rPr lang="ro-MO" sz="28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S</a:t>
            </a:r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ervicii de proiectare</a:t>
            </a:r>
          </a:p>
          <a:p>
            <a:pPr lvl="0"/>
            <a:r>
              <a:rPr lang="ro-RO" sz="28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Consulting  Engineers  </a:t>
            </a:r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Salzgitter </a:t>
            </a:r>
            <a:r>
              <a:rPr lang="ro-RO" sz="28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GmbH</a:t>
            </a:r>
          </a:p>
          <a:p>
            <a:pPr lvl="0"/>
            <a:r>
              <a:rPr lang="ro-RO" sz="28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1 928 190 </a:t>
            </a:r>
            <a:r>
              <a:rPr lang="ro-RO" sz="28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Euro </a:t>
            </a:r>
            <a:endParaRPr lang="ro-RO" sz="28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  <a:p>
            <a:pPr lvl="0"/>
            <a:endParaRPr sz="28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54" name="Google Shape;334;p43"/>
          <p:cNvSpPr/>
          <p:nvPr/>
        </p:nvSpPr>
        <p:spPr>
          <a:xfrm>
            <a:off x="4341262" y="2939214"/>
            <a:ext cx="336000" cy="33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59" name="Google Shape;328;p43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3706972"/>
            <a:ext cx="4144479" cy="428388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369;p43"/>
          <p:cNvSpPr txBox="1"/>
          <p:nvPr/>
        </p:nvSpPr>
        <p:spPr>
          <a:xfrm>
            <a:off x="2381439" y="4323867"/>
            <a:ext cx="1638178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2</a:t>
            </a:r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,75</a:t>
            </a:r>
            <a:r>
              <a:rPr lang="en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%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61" name="Google Shape;370;p43"/>
          <p:cNvSpPr txBox="1"/>
          <p:nvPr/>
        </p:nvSpPr>
        <p:spPr>
          <a:xfrm>
            <a:off x="1474569" y="7150756"/>
            <a:ext cx="196614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54,70</a:t>
            </a:r>
            <a:r>
              <a:rPr lang="en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%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62" name="Google Shape;371;p43"/>
          <p:cNvSpPr txBox="1"/>
          <p:nvPr/>
        </p:nvSpPr>
        <p:spPr>
          <a:xfrm>
            <a:off x="547358" y="4514563"/>
            <a:ext cx="1551974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ro-M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42,55</a:t>
            </a:r>
            <a:r>
              <a:rPr lang="en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%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63" name="Google Shape;331;p43"/>
          <p:cNvSpPr txBox="1"/>
          <p:nvPr/>
        </p:nvSpPr>
        <p:spPr>
          <a:xfrm>
            <a:off x="4967656" y="7397077"/>
            <a:ext cx="613601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lang="ro-MO" sz="2800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endParaRPr lang="ro-MO" sz="28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endParaRPr lang="ro-MO" sz="2800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Servicii cadastrale și evaluare </a:t>
            </a:r>
          </a:p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IPOT - Institutul pentru organizarea teritoriului</a:t>
            </a:r>
          </a:p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1 936 292,00 Lei</a:t>
            </a:r>
          </a:p>
          <a:p>
            <a:endParaRPr lang="ro-MO" sz="28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 </a:t>
            </a:r>
          </a:p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 </a:t>
            </a:r>
          </a:p>
          <a:p>
            <a:endParaRPr sz="28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64" name="Google Shape;333;p43"/>
          <p:cNvSpPr/>
          <p:nvPr/>
        </p:nvSpPr>
        <p:spPr>
          <a:xfrm>
            <a:off x="4477638" y="8029177"/>
            <a:ext cx="336000" cy="33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65" name="Google Shape;332;p43"/>
          <p:cNvSpPr/>
          <p:nvPr/>
        </p:nvSpPr>
        <p:spPr>
          <a:xfrm>
            <a:off x="4412496" y="5607560"/>
            <a:ext cx="336000" cy="33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280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66" name="Google Shape;330;p43"/>
          <p:cNvSpPr txBox="1"/>
          <p:nvPr/>
        </p:nvSpPr>
        <p:spPr>
          <a:xfrm>
            <a:off x="4875890" y="5476661"/>
            <a:ext cx="6218986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Măsuri de consultanță și suport</a:t>
            </a:r>
          </a:p>
          <a:p>
            <a:r>
              <a:rPr lang="ro-MO" sz="28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1 500 000 Euro</a:t>
            </a:r>
          </a:p>
          <a:p>
            <a:endParaRPr sz="28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447" y="2660532"/>
            <a:ext cx="3259770" cy="1046440"/>
          </a:xfrm>
          <a:prstGeom prst="rect">
            <a:avLst/>
          </a:prstGeom>
        </p:spPr>
        <p:txBody>
          <a:bodyPr wrap="square" lIns="182880" tIns="91440" rIns="182880" bIns="91440">
            <a:spAutoFit/>
          </a:bodyPr>
          <a:lstStyle/>
          <a:p>
            <a:pPr lvl="0" algn="ctr"/>
            <a:r>
              <a:rPr lang="ro-R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Total contractat </a:t>
            </a:r>
          </a:p>
          <a:p>
            <a:pPr lvl="0" algn="ctr"/>
            <a:r>
              <a:rPr lang="ro-R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 3 525 004,60  euro</a:t>
            </a:r>
            <a:endParaRPr lang="ro-RO" sz="2800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  <a:ea typeface="Mukta"/>
              <a:cs typeface="Mukta"/>
            </a:endParaRPr>
          </a:p>
        </p:txBody>
      </p:sp>
      <p:cxnSp>
        <p:nvCxnSpPr>
          <p:cNvPr id="343" name="Google Shape;343;p43"/>
          <p:cNvCxnSpPr/>
          <p:nvPr/>
        </p:nvCxnSpPr>
        <p:spPr>
          <a:xfrm>
            <a:off x="11154650" y="5339634"/>
            <a:ext cx="5484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Rectangle 2"/>
          <p:cNvSpPr/>
          <p:nvPr/>
        </p:nvSpPr>
        <p:spPr>
          <a:xfrm>
            <a:off x="8601048" y="8039101"/>
            <a:ext cx="9144000" cy="1046440"/>
          </a:xfrm>
          <a:prstGeom prst="rect">
            <a:avLst/>
          </a:prstGeom>
        </p:spPr>
        <p:txBody>
          <a:bodyPr lIns="182880" tIns="91440" rIns="182880" bIns="91440">
            <a:spAutoFit/>
          </a:bodyPr>
          <a:lstStyle/>
          <a:p>
            <a:pPr algn="ctr"/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Total valorificat </a:t>
            </a:r>
          </a:p>
          <a:p>
            <a:pPr algn="ctr"/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1 </a:t>
            </a:r>
            <a:r>
              <a:rPr lang="ro-RO" sz="2800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665 103,40 </a:t>
            </a:r>
            <a:r>
              <a:rPr lang="ro-RO" sz="2800" b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Mukta"/>
                <a:cs typeface="Mukta"/>
              </a:rPr>
              <a:t>Euro</a:t>
            </a:r>
          </a:p>
        </p:txBody>
      </p:sp>
      <p:pic>
        <p:nvPicPr>
          <p:cNvPr id="35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8" descr="Imagine similarÄ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Google Shape;506;p52"/>
          <p:cNvSpPr/>
          <p:nvPr/>
        </p:nvSpPr>
        <p:spPr>
          <a:xfrm flipH="1">
            <a:off x="3273517" y="1861286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2"/>
          <p:cNvSpPr txBox="1">
            <a:spLocks noGrp="1"/>
          </p:cNvSpPr>
          <p:nvPr>
            <p:ph type="title"/>
          </p:nvPr>
        </p:nvSpPr>
        <p:spPr>
          <a:xfrm>
            <a:off x="1246176" y="2548312"/>
            <a:ext cx="15363600" cy="867214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/>
            <a:r>
              <a:rPr lang="ro-MO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Servicii de proiectare </a:t>
            </a:r>
            <a:r>
              <a:rPr lang="ro-MO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finalizate</a:t>
            </a:r>
            <a:r>
              <a:rPr lang="ro-MO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/>
            </a:r>
            <a:br>
              <a:rPr lang="ro-MO" dirty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</a:br>
            <a:endParaRPr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cxnSp>
        <p:nvCxnSpPr>
          <p:cNvPr id="480" name="Google Shape;480;p52"/>
          <p:cNvCxnSpPr/>
          <p:nvPr/>
        </p:nvCxnSpPr>
        <p:spPr>
          <a:xfrm>
            <a:off x="1453000" y="3539426"/>
            <a:ext cx="153966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2" name="Google Shape;482;p52"/>
          <p:cNvSpPr txBox="1"/>
          <p:nvPr/>
        </p:nvSpPr>
        <p:spPr>
          <a:xfrm>
            <a:off x="2016465" y="5738926"/>
            <a:ext cx="3420910" cy="178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ro-MO" sz="32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Proiectul tehnic  al apeductului magistral </a:t>
            </a:r>
          </a:p>
          <a:p>
            <a:r>
              <a:rPr lang="ro-MO" sz="32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Chișinău - Strășeni - Călărași</a:t>
            </a:r>
            <a:endParaRPr lang="ro-MO" sz="32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483" name="Google Shape;483;p52"/>
          <p:cNvSpPr txBox="1"/>
          <p:nvPr/>
        </p:nvSpPr>
        <p:spPr>
          <a:xfrm flipH="1">
            <a:off x="1461926" y="3823876"/>
            <a:ext cx="15642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8000" dirty="0">
                <a:solidFill>
                  <a:schemeClr val="accent1">
                    <a:lumMod val="50000"/>
                  </a:schemeClr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01</a:t>
            </a:r>
            <a:endParaRPr sz="8000" dirty="0">
              <a:solidFill>
                <a:schemeClr val="accent1">
                  <a:lumMod val="50000"/>
                </a:schemeClr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84" name="Google Shape;484;p52"/>
          <p:cNvSpPr/>
          <p:nvPr/>
        </p:nvSpPr>
        <p:spPr>
          <a:xfrm rot="-5400000">
            <a:off x="937050" y="5948126"/>
            <a:ext cx="1705800" cy="18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5" name="Google Shape;485;p52"/>
          <p:cNvSpPr/>
          <p:nvPr/>
        </p:nvSpPr>
        <p:spPr>
          <a:xfrm>
            <a:off x="2120000" y="3415526"/>
            <a:ext cx="247800" cy="24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6" name="Google Shape;486;p52"/>
          <p:cNvSpPr/>
          <p:nvPr/>
        </p:nvSpPr>
        <p:spPr>
          <a:xfrm rot="-5400000">
            <a:off x="4912250" y="6575446"/>
            <a:ext cx="1705800" cy="18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8" name="Google Shape;488;p52"/>
          <p:cNvSpPr txBox="1"/>
          <p:nvPr/>
        </p:nvSpPr>
        <p:spPr>
          <a:xfrm>
            <a:off x="5991665" y="6366246"/>
            <a:ext cx="342091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ro-MO" sz="32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Conceptele de reabilitare a infrastructurii de aprovizionare cu apă din Strășeni și Călărași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489" name="Google Shape;489;p52"/>
          <p:cNvSpPr txBox="1"/>
          <p:nvPr/>
        </p:nvSpPr>
        <p:spPr>
          <a:xfrm flipH="1">
            <a:off x="5437376" y="4451214"/>
            <a:ext cx="15642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8000" dirty="0">
                <a:solidFill>
                  <a:schemeClr val="accent1">
                    <a:lumMod val="50000"/>
                  </a:schemeClr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02</a:t>
            </a:r>
            <a:endParaRPr sz="8000" dirty="0">
              <a:solidFill>
                <a:schemeClr val="accent1">
                  <a:lumMod val="50000"/>
                </a:schemeClr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90" name="Google Shape;490;p52"/>
          <p:cNvSpPr/>
          <p:nvPr/>
        </p:nvSpPr>
        <p:spPr>
          <a:xfrm>
            <a:off x="6095450" y="3415526"/>
            <a:ext cx="247800" cy="24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2" name="Google Shape;492;p52"/>
          <p:cNvSpPr txBox="1"/>
          <p:nvPr/>
        </p:nvSpPr>
        <p:spPr>
          <a:xfrm>
            <a:off x="9966866" y="6100896"/>
            <a:ext cx="3654784" cy="206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lang="ro-MO" sz="3200" dirty="0" smtClean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endParaRPr lang="ro-MO" sz="32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r>
              <a:rPr lang="ro-MO" sz="32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4 proiecte tehnice preliminare:</a:t>
            </a:r>
          </a:p>
          <a:p>
            <a:r>
              <a:rPr lang="ro-MO" sz="32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- Sireți</a:t>
            </a:r>
            <a:endParaRPr lang="ro-MO" sz="3200" dirty="0" smtClean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r>
              <a:rPr lang="ro-MO" sz="32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- Făgureni</a:t>
            </a:r>
            <a:endParaRPr lang="ro-MO" sz="3200" dirty="0" smtClean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  <a:p>
            <a:r>
              <a:rPr lang="ro-MO" sz="32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- Seliștea </a:t>
            </a:r>
            <a:r>
              <a:rPr lang="ro-MO" sz="32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Nouă </a:t>
            </a:r>
          </a:p>
          <a:p>
            <a:r>
              <a:rPr lang="ro-MO" sz="32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- Tuzara</a:t>
            </a:r>
            <a:endParaRPr lang="ro-MO" sz="32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493" name="Google Shape;493;p52"/>
          <p:cNvSpPr txBox="1"/>
          <p:nvPr/>
        </p:nvSpPr>
        <p:spPr>
          <a:xfrm flipH="1">
            <a:off x="9412576" y="5046096"/>
            <a:ext cx="15642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8000">
                <a:solidFill>
                  <a:schemeClr val="accent1">
                    <a:lumMod val="50000"/>
                  </a:schemeClr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03</a:t>
            </a:r>
            <a:endParaRPr sz="8000">
              <a:solidFill>
                <a:schemeClr val="accent1">
                  <a:lumMod val="50000"/>
                </a:schemeClr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94" name="Google Shape;494;p52"/>
          <p:cNvSpPr/>
          <p:nvPr/>
        </p:nvSpPr>
        <p:spPr>
          <a:xfrm rot="-5400000">
            <a:off x="8887450" y="7170346"/>
            <a:ext cx="1705800" cy="18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5" name="Google Shape;495;p52"/>
          <p:cNvSpPr/>
          <p:nvPr/>
        </p:nvSpPr>
        <p:spPr>
          <a:xfrm>
            <a:off x="10070650" y="3415526"/>
            <a:ext cx="247800" cy="24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7" name="Google Shape;497;p52"/>
          <p:cNvSpPr txBox="1"/>
          <p:nvPr/>
        </p:nvSpPr>
        <p:spPr>
          <a:xfrm>
            <a:off x="13983836" y="7264246"/>
            <a:ext cx="3694564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ro-MO" sz="3200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  <a:ea typeface="Mukta"/>
                <a:cs typeface="Mukta"/>
                <a:sym typeface="Mukta"/>
              </a:rPr>
              <a:t>Proiect tehnic detailat pentru satele  Sireți și Seliștea Nouă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  <a:ea typeface="Mukta"/>
              <a:cs typeface="Mukta"/>
              <a:sym typeface="Mukta"/>
            </a:endParaRPr>
          </a:p>
        </p:txBody>
      </p:sp>
      <p:sp>
        <p:nvSpPr>
          <p:cNvPr id="498" name="Google Shape;498;p52"/>
          <p:cNvSpPr txBox="1"/>
          <p:nvPr/>
        </p:nvSpPr>
        <p:spPr>
          <a:xfrm flipH="1">
            <a:off x="13387650" y="5652220"/>
            <a:ext cx="15642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8000">
                <a:solidFill>
                  <a:schemeClr val="accent1">
                    <a:lumMod val="50000"/>
                  </a:schemeClr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04</a:t>
            </a:r>
            <a:endParaRPr sz="8000">
              <a:solidFill>
                <a:schemeClr val="accent1">
                  <a:lumMod val="50000"/>
                </a:schemeClr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99" name="Google Shape;499;p52"/>
          <p:cNvSpPr/>
          <p:nvPr/>
        </p:nvSpPr>
        <p:spPr>
          <a:xfrm rot="-5400000">
            <a:off x="12862650" y="7776454"/>
            <a:ext cx="1705800" cy="18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0" name="Google Shape;500;p52"/>
          <p:cNvSpPr/>
          <p:nvPr/>
        </p:nvSpPr>
        <p:spPr>
          <a:xfrm>
            <a:off x="14045850" y="3415526"/>
            <a:ext cx="247800" cy="24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01" name="Google Shape;501;p52"/>
          <p:cNvCxnSpPr>
            <a:stCxn id="485" idx="4"/>
            <a:endCxn id="483" idx="0"/>
          </p:cNvCxnSpPr>
          <p:nvPr/>
        </p:nvCxnSpPr>
        <p:spPr>
          <a:xfrm>
            <a:off x="2243900" y="3663326"/>
            <a:ext cx="0" cy="16080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" name="Google Shape;502;p52"/>
          <p:cNvCxnSpPr>
            <a:stCxn id="490" idx="4"/>
            <a:endCxn id="489" idx="0"/>
          </p:cNvCxnSpPr>
          <p:nvPr/>
        </p:nvCxnSpPr>
        <p:spPr>
          <a:xfrm>
            <a:off x="6219350" y="3663326"/>
            <a:ext cx="0" cy="78780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3" name="Google Shape;503;p52"/>
          <p:cNvCxnSpPr>
            <a:stCxn id="495" idx="4"/>
            <a:endCxn id="493" idx="0"/>
          </p:cNvCxnSpPr>
          <p:nvPr/>
        </p:nvCxnSpPr>
        <p:spPr>
          <a:xfrm>
            <a:off x="10194550" y="3663326"/>
            <a:ext cx="0" cy="138300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52"/>
          <p:cNvCxnSpPr>
            <a:stCxn id="500" idx="4"/>
            <a:endCxn id="498" idx="0"/>
          </p:cNvCxnSpPr>
          <p:nvPr/>
        </p:nvCxnSpPr>
        <p:spPr>
          <a:xfrm>
            <a:off x="14169750" y="3663326"/>
            <a:ext cx="0" cy="198900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0" name="Google Shape;506;p52"/>
          <p:cNvSpPr/>
          <p:nvPr/>
        </p:nvSpPr>
        <p:spPr>
          <a:xfrm flipH="1">
            <a:off x="1586324" y="2247900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851</Words>
  <Application>Microsoft Office PowerPoint</Application>
  <PresentationFormat>Custom</PresentationFormat>
  <Paragraphs>156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Times New Roman</vt:lpstr>
      <vt:lpstr>Raleway SemiBold</vt:lpstr>
      <vt:lpstr>Poppins Bold</vt:lpstr>
      <vt:lpstr>Symbol</vt:lpstr>
      <vt:lpstr>Mukta</vt:lpstr>
      <vt:lpstr>Raleway</vt:lpstr>
      <vt:lpstr>Calibri</vt:lpstr>
      <vt:lpstr>Wingdings</vt:lpstr>
      <vt:lpstr>Baskerville Old Face</vt:lpstr>
      <vt:lpstr>Office Theme</vt:lpstr>
      <vt:lpstr>PowerPoint Presentation</vt:lpstr>
      <vt:lpstr>Aspecte Cheie</vt:lpstr>
      <vt:lpstr>PowerPoint Presentation</vt:lpstr>
      <vt:lpstr>Fazele proiectului </vt:lpstr>
      <vt:lpstr>PowerPoint Presentation</vt:lpstr>
      <vt:lpstr>PowerPoint Presentation</vt:lpstr>
      <vt:lpstr>PowerPoint Presentation</vt:lpstr>
      <vt:lpstr>Gradul de valorificare a contractelor încheiate</vt:lpstr>
      <vt:lpstr>Servicii de proiectare finalizate </vt:lpstr>
      <vt:lpstr>PowerPoint Presentation</vt:lpstr>
      <vt:lpstr>Procedura de expropriere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a Rolul ADRC - CRD Centru</dc:title>
  <dc:creator>Пользователь</dc:creator>
  <cp:lastModifiedBy>Пользователь</cp:lastModifiedBy>
  <cp:revision>35</cp:revision>
  <dcterms:created xsi:type="dcterms:W3CDTF">2006-08-16T00:00:00Z</dcterms:created>
  <dcterms:modified xsi:type="dcterms:W3CDTF">2024-07-18T13:38:15Z</dcterms:modified>
  <dc:identifier>DAGJrZ7RXiE</dc:identifier>
</cp:coreProperties>
</file>