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9" r:id="rId4"/>
    <p:sldId id="286" r:id="rId5"/>
    <p:sldId id="282" r:id="rId6"/>
    <p:sldId id="288" r:id="rId7"/>
    <p:sldId id="283" r:id="rId8"/>
    <p:sldId id="287" r:id="rId9"/>
    <p:sldId id="285" r:id="rId10"/>
    <p:sldId id="281" r:id="rId11"/>
    <p:sldId id="275" r:id="rId12"/>
    <p:sldId id="274" r:id="rId13"/>
  </p:sldIdLst>
  <p:sldSz cx="18288000" cy="10287000"/>
  <p:notesSz cx="6797675" cy="9928225"/>
  <p:embeddedFontLst>
    <p:embeddedFont>
      <p:font typeface="Raleway SemiBold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Mukta" charset="0"/>
      <p:regular r:id="rId28"/>
      <p:bold r:id="rId29"/>
    </p:embeddedFont>
    <p:embeddedFont>
      <p:font typeface="Poppins Bold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6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1AFA-D444-4F67-BEE9-11DE067C299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8345-4B52-43A5-B70F-C02ACDC5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c900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c9006dbc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9fa071f3d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9fa071f3d_2_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 rot="-5400000" flipH="1">
            <a:off x="16515875" y="580003"/>
            <a:ext cx="2384050" cy="1192122"/>
            <a:chOff x="23" y="4603492"/>
            <a:chExt cx="1080026" cy="540008"/>
          </a:xfrm>
        </p:grpSpPr>
        <p:sp>
          <p:nvSpPr>
            <p:cNvPr id="88" name="Google Shape;88;p15"/>
            <p:cNvSpPr/>
            <p:nvPr/>
          </p:nvSpPr>
          <p:spPr>
            <a:xfrm rot="5400000" flipH="1">
              <a:off x="23" y="4603492"/>
              <a:ext cx="540002" cy="540002"/>
            </a:xfrm>
            <a:custGeom>
              <a:avLst/>
              <a:gdLst/>
              <a:ahLst/>
              <a:cxnLst/>
              <a:rect l="l" t="t" r="r" b="b"/>
              <a:pathLst>
                <a:path w="23923" h="23923" extrusionOk="0">
                  <a:moveTo>
                    <a:pt x="0" y="1"/>
                  </a:moveTo>
                  <a:lnTo>
                    <a:pt x="0" y="23923"/>
                  </a:lnTo>
                  <a:lnTo>
                    <a:pt x="23922" y="239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rot="5400000" flipH="1">
              <a:off x="540047" y="4603498"/>
              <a:ext cx="540002" cy="540002"/>
            </a:xfrm>
            <a:custGeom>
              <a:avLst/>
              <a:gdLst/>
              <a:ahLst/>
              <a:cxnLst/>
              <a:rect l="l" t="t" r="r" b="b"/>
              <a:pathLst>
                <a:path w="23923" h="23923" extrusionOk="0">
                  <a:moveTo>
                    <a:pt x="0" y="1"/>
                  </a:moveTo>
                  <a:lnTo>
                    <a:pt x="0" y="23923"/>
                  </a:lnTo>
                  <a:lnTo>
                    <a:pt x="23922" y="239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377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85276" y="31569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082626" y="374117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2082626" y="29237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685276" y="535707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2082626" y="5940050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12082626" y="5122650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685276" y="76193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12082626" y="817422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2082626" y="73566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17336051" y="-24"/>
            <a:ext cx="1466290" cy="2939548"/>
            <a:chOff x="3665875" y="1312850"/>
            <a:chExt cx="342000" cy="685625"/>
          </a:xfrm>
        </p:grpSpPr>
        <p:sp>
          <p:nvSpPr>
            <p:cNvPr id="80" name="Google Shape;80;p13"/>
            <p:cNvSpPr/>
            <p:nvPr/>
          </p:nvSpPr>
          <p:spPr>
            <a:xfrm>
              <a:off x="3665875" y="1312850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39" y="1"/>
                  </a:moveTo>
                  <a:cubicBezTo>
                    <a:pt x="5026" y="1"/>
                    <a:pt x="3287" y="720"/>
                    <a:pt x="2004" y="2004"/>
                  </a:cubicBezTo>
                  <a:cubicBezTo>
                    <a:pt x="720" y="3285"/>
                    <a:pt x="0" y="5025"/>
                    <a:pt x="0" y="6839"/>
                  </a:cubicBezTo>
                  <a:cubicBezTo>
                    <a:pt x="0" y="8654"/>
                    <a:pt x="720" y="10393"/>
                    <a:pt x="2004" y="11675"/>
                  </a:cubicBezTo>
                  <a:cubicBezTo>
                    <a:pt x="3287" y="12958"/>
                    <a:pt x="5026" y="13679"/>
                    <a:pt x="6839" y="13679"/>
                  </a:cubicBezTo>
                  <a:cubicBezTo>
                    <a:pt x="8654" y="13679"/>
                    <a:pt x="10393" y="12958"/>
                    <a:pt x="11676" y="11675"/>
                  </a:cubicBezTo>
                  <a:cubicBezTo>
                    <a:pt x="12958" y="10393"/>
                    <a:pt x="13679" y="8654"/>
                    <a:pt x="13679" y="6839"/>
                  </a:cubicBezTo>
                  <a:cubicBezTo>
                    <a:pt x="13679" y="5025"/>
                    <a:pt x="12958" y="3285"/>
                    <a:pt x="11676" y="2004"/>
                  </a:cubicBezTo>
                  <a:cubicBezTo>
                    <a:pt x="10393" y="720"/>
                    <a:pt x="8654" y="1"/>
                    <a:pt x="6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65875" y="1656475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40" y="0"/>
                  </a:moveTo>
                  <a:cubicBezTo>
                    <a:pt x="5026" y="0"/>
                    <a:pt x="3287" y="722"/>
                    <a:pt x="2004" y="2004"/>
                  </a:cubicBezTo>
                  <a:cubicBezTo>
                    <a:pt x="722" y="3287"/>
                    <a:pt x="0" y="5026"/>
                    <a:pt x="0" y="6840"/>
                  </a:cubicBezTo>
                  <a:cubicBezTo>
                    <a:pt x="0" y="8654"/>
                    <a:pt x="722" y="10394"/>
                    <a:pt x="2004" y="11676"/>
                  </a:cubicBezTo>
                  <a:cubicBezTo>
                    <a:pt x="3287" y="12959"/>
                    <a:pt x="5026" y="13679"/>
                    <a:pt x="6840" y="13679"/>
                  </a:cubicBezTo>
                  <a:cubicBezTo>
                    <a:pt x="8654" y="13679"/>
                    <a:pt x="10393" y="12959"/>
                    <a:pt x="11676" y="11676"/>
                  </a:cubicBezTo>
                  <a:cubicBezTo>
                    <a:pt x="12959" y="10394"/>
                    <a:pt x="13679" y="8654"/>
                    <a:pt x="13679" y="6840"/>
                  </a:cubicBezTo>
                  <a:cubicBezTo>
                    <a:pt x="13679" y="5026"/>
                    <a:pt x="12959" y="3287"/>
                    <a:pt x="11676" y="2004"/>
                  </a:cubicBezTo>
                  <a:cubicBezTo>
                    <a:pt x="10393" y="722"/>
                    <a:pt x="8654" y="0"/>
                    <a:pt x="6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78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54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4502" y="2933700"/>
            <a:ext cx="16352898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ro-MO" sz="8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Progresul proiectului </a:t>
            </a:r>
            <a:endParaRPr lang="ro-MO" sz="8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337"/>
              </a:lnSpc>
            </a:pPr>
            <a:r>
              <a:rPr lang="ro-MO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MO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MO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mbunătățirea </a:t>
            </a:r>
            <a:r>
              <a:rPr lang="ro-MO" sz="8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infrastructurii de apă în Moldova Centrală”</a:t>
            </a:r>
            <a:endParaRPr lang="en-US" sz="7314" b="1" spc="-256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0" y="8686899"/>
            <a:ext cx="483194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ro-MO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19 septembrie, </a:t>
            </a:r>
            <a:r>
              <a:rPr lang="en-US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2024</a:t>
            </a:r>
            <a:endParaRPr lang="en-US" sz="4566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13" y="989761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3"/>
          <p:cNvSpPr/>
          <p:nvPr/>
        </p:nvSpPr>
        <p:spPr>
          <a:xfrm>
            <a:off x="6107388" y="166797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2"/>
          <p:cNvSpPr/>
          <p:nvPr/>
        </p:nvSpPr>
        <p:spPr>
          <a:xfrm>
            <a:off x="12162692" y="236191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04561" y="1804501"/>
            <a:ext cx="14113568" cy="1107996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x-none" sz="6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lang="ro-MO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ă</a:t>
            </a:r>
            <a:r>
              <a:rPr lang="x-none" sz="6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suri </a:t>
            </a:r>
            <a:r>
              <a:rPr lang="x-none" sz="6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 </a:t>
            </a:r>
            <a:r>
              <a:rPr lang="x-none" sz="6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consultan</a:t>
            </a:r>
            <a:r>
              <a:rPr lang="ro-MO" sz="6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ță</a:t>
            </a:r>
            <a:r>
              <a:rPr lang="x-none" sz="6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x-none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și suport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3040" y="3053533"/>
            <a:ext cx="17569952" cy="868853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Mă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suri </a:t>
            </a:r>
            <a:r>
              <a:rPr lang="x-none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instruire </a:t>
            </a:r>
            <a:r>
              <a:rPr lang="x-none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destinate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unității de implementare a proiectului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odelu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financiar privind opțiunile de operare a sistemelor de aprovizionare cu apă.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Suport in stabilirea relatiilor contractuale dintre partile implicate </a:t>
            </a:r>
            <a:r>
              <a:rPr lang="x-none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proiect.</a:t>
            </a: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Mukta"/>
              </a:rPr>
              <a:t>Elaborarea planurilor de afaceri pentru operatorii din Strășeni și Călărași.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Acordarea </a:t>
            </a:r>
            <a:r>
              <a:rPr lang="x-none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suportului juridic in reorganizarea operatorilor </a:t>
            </a:r>
            <a:r>
              <a:rPr lang="x-none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x-none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trășeni </a:t>
            </a:r>
            <a:r>
              <a:rPr lang="x-none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și Călărași.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Mukta"/>
              </a:rPr>
              <a:t>Acordarea suportului necesar in vederea îmbunătățirii departamentului resurse umane a operatorilor din Strășeni și Călărași.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Mukta"/>
              </a:rPr>
              <a:t>Îmbunătățirea procesului de comunicare cu consumatorii finali.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Mukta"/>
              </a:rPr>
              <a:t>Elaborarea planului de actualizare a tarifului pentru serviciul de aprovizionare cu apă.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x-none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x-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x-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x-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Google Shape;484;p52"/>
          <p:cNvSpPr/>
          <p:nvPr/>
        </p:nvSpPr>
        <p:spPr>
          <a:xfrm rot="-5400000">
            <a:off x="16785392" y="4454700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484;p52"/>
          <p:cNvSpPr/>
          <p:nvPr/>
        </p:nvSpPr>
        <p:spPr>
          <a:xfrm rot="-5400000">
            <a:off x="16820792" y="76551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2"/>
          <p:cNvSpPr/>
          <p:nvPr/>
        </p:nvSpPr>
        <p:spPr>
          <a:xfrm>
            <a:off x="12485076" y="281717"/>
            <a:ext cx="5513377" cy="1369641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Google Shape;479;p52"/>
          <p:cNvSpPr txBox="1">
            <a:spLocks/>
          </p:cNvSpPr>
          <p:nvPr/>
        </p:nvSpPr>
        <p:spPr>
          <a:xfrm>
            <a:off x="1370254" y="1933076"/>
            <a:ext cx="15363600" cy="2004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MO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MO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Activități planificate</a:t>
            </a:r>
          </a:p>
          <a:p>
            <a:r>
              <a:rPr lang="ro-MO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MO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o-MO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377;p44"/>
          <p:cNvSpPr txBox="1">
            <a:spLocks/>
          </p:cNvSpPr>
          <p:nvPr/>
        </p:nvSpPr>
        <p:spPr>
          <a:xfrm>
            <a:off x="1530736" y="3238500"/>
            <a:ext cx="15208800" cy="6530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Lansarea lucrărilor de construcții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a apeductului magistral </a:t>
            </a:r>
            <a:r>
              <a:rPr lang="ro-MO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Chișinău-Strășeni-Călărași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;</a:t>
            </a: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Organizare </a:t>
            </a: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procedurii de achiziții privind serviciile de proiectare faza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2 și semnarea contractului de prestări servicii proiectare;</a:t>
            </a: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Asigurarea plăților privind despăgubirea pentru expropriere temporară a proprietarilor de terenuri afectați;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254000">
              <a:buSzPts val="1600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254000">
              <a:buSzPts val="1600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  <p:sp>
        <p:nvSpPr>
          <p:cNvPr id="9" name="Google Shape;484;p52"/>
          <p:cNvSpPr/>
          <p:nvPr/>
        </p:nvSpPr>
        <p:spPr>
          <a:xfrm rot="-5400000">
            <a:off x="79200" y="5556750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484;p52"/>
          <p:cNvSpPr/>
          <p:nvPr/>
        </p:nvSpPr>
        <p:spPr>
          <a:xfrm rot="-5400000">
            <a:off x="16656208" y="555675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676400" y="39912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896151" y="1660892"/>
            <a:ext cx="1606365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Aspecte cheie</a:t>
            </a:r>
            <a:endParaRPr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2"/>
          </p:nvPr>
        </p:nvSpPr>
        <p:spPr>
          <a:xfrm flipH="1">
            <a:off x="1524000" y="285750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1793944" y="6387996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3671392" y="2814059"/>
            <a:ext cx="5443376" cy="167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Achiziția lucrărilor de construcții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4"/>
          </p:nvPr>
        </p:nvSpPr>
        <p:spPr>
          <a:xfrm flipH="1">
            <a:off x="1676400" y="5306196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1793944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6"/>
          </p:nvPr>
        </p:nvSpPr>
        <p:spPr>
          <a:xfrm>
            <a:off x="3650015" y="5451584"/>
            <a:ext cx="5748175" cy="1068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Semnarea acordurilor suplimentare Faza 3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 idx="7"/>
          </p:nvPr>
        </p:nvSpPr>
        <p:spPr>
          <a:xfrm flipH="1">
            <a:off x="1572544" y="7853904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849866" y="2840436"/>
            <a:ext cx="6001394" cy="203192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Proiecte tehnice finalizate</a:t>
            </a:r>
            <a:endParaRPr lang="vi-VN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211;p34"/>
          <p:cNvSpPr txBox="1">
            <a:spLocks/>
          </p:cNvSpPr>
          <p:nvPr/>
        </p:nvSpPr>
        <p:spPr>
          <a:xfrm flipH="1">
            <a:off x="9989400" y="2901068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209;p34"/>
          <p:cNvSpPr/>
          <p:nvPr/>
        </p:nvSpPr>
        <p:spPr>
          <a:xfrm>
            <a:off x="10210800" y="40860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986523" y="5306196"/>
            <a:ext cx="5900576" cy="189160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Măsuri de consultanță și suport</a:t>
            </a:r>
            <a:endParaRPr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237;p36"/>
          <p:cNvSpPr/>
          <p:nvPr/>
        </p:nvSpPr>
        <p:spPr>
          <a:xfrm rot="5400000">
            <a:off x="340200" y="189273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oogle Shape;237;p36"/>
          <p:cNvSpPr/>
          <p:nvPr/>
        </p:nvSpPr>
        <p:spPr>
          <a:xfrm rot="5400000">
            <a:off x="340200" y="489939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211;p34"/>
          <p:cNvSpPr txBox="1">
            <a:spLocks/>
          </p:cNvSpPr>
          <p:nvPr/>
        </p:nvSpPr>
        <p:spPr>
          <a:xfrm flipH="1">
            <a:off x="10033006" y="5297796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209;p34"/>
          <p:cNvSpPr/>
          <p:nvPr/>
        </p:nvSpPr>
        <p:spPr>
          <a:xfrm>
            <a:off x="10254406" y="651769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11;p34"/>
          <p:cNvSpPr txBox="1">
            <a:spLocks/>
          </p:cNvSpPr>
          <p:nvPr/>
        </p:nvSpPr>
        <p:spPr>
          <a:xfrm flipH="1">
            <a:off x="10210800" y="8015700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MO" sz="1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" sz="10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2053824" y="7939056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Activități planificate</a:t>
            </a:r>
            <a:endParaRPr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3667599" y="8115300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RO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Documentația de achiziții Faza 2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209;p34"/>
          <p:cNvSpPr/>
          <p:nvPr/>
        </p:nvSpPr>
        <p:spPr>
          <a:xfrm>
            <a:off x="10315075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2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2105604" y="2319614"/>
            <a:ext cx="14076312" cy="1225372"/>
          </a:xfrm>
          <a:prstGeom prst="rect">
            <a:avLst/>
          </a:prstGeom>
        </p:spPr>
        <p:txBody>
          <a:bodyPr lIns="182880" tIns="91440" rIns="182880" bIns="9144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SzPts val="2800"/>
              <a:buNone/>
            </a:pPr>
            <a:r>
              <a:rPr lang="ro-MO" sz="84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o-MO" sz="240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Achiziția lucrărilor de construcție</a:t>
            </a:r>
          </a:p>
          <a:p>
            <a:pPr marL="198120" indent="0" algn="ctr" defTabSz="914400">
              <a:spcBef>
                <a:spcPts val="0"/>
              </a:spcBef>
              <a:buSzPts val="2800"/>
              <a:buNone/>
            </a:pPr>
            <a:endParaRPr lang="x-none" sz="10300" cap="none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Google Shape;377;p44"/>
          <p:cNvSpPr txBox="1">
            <a:spLocks/>
          </p:cNvSpPr>
          <p:nvPr/>
        </p:nvSpPr>
        <p:spPr>
          <a:xfrm>
            <a:off x="457201" y="3544986"/>
            <a:ext cx="17552976" cy="5715462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Recepționarea ofertelor depuse în cadrul procedurii de achiziții publice – 3 oferte depuse până la data de 19 februarie, 2024.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Oferirea clarificărilor necesare în proces de elaborare a ofertelor.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Organizarea ședinței de deschidere a ofertelor – 22 februarie, 2024.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Coordonarea solicitărilor de clarificare apărute în proces de evaluare.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Evaluarea ofertelor depuse de către membrii UIP până la 05 aprilie 2024.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Coordonarea Raportului de evaluare a ofertelor elaborat cu suportul consultantului în implementare  cu reprezentanții KfW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.</a:t>
            </a: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Obținerea lipsei de obiecții din partea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finanțatorului.</a:t>
            </a: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Informarea oficială a ofertanților cu privire la rezultatul evaluării – 11 septembrie </a:t>
            </a: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2024.</a:t>
            </a: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254000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1738602" y="1904254"/>
            <a:ext cx="14810316" cy="1225372"/>
          </a:xfrm>
          <a:prstGeom prst="rect">
            <a:avLst/>
          </a:prstGeom>
        </p:spPr>
        <p:txBody>
          <a:bodyPr lIns="182880" tIns="91440" rIns="182880" bIns="9144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MO" sz="8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o-MO" sz="77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Semnarea acordurilor suplimentare Faza 3</a:t>
            </a:r>
          </a:p>
          <a:p>
            <a:pPr marL="198120" indent="0" algn="ctr">
              <a:buNone/>
            </a:pPr>
            <a:endParaRPr lang="x-none" sz="6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Google Shape;377;p44"/>
          <p:cNvSpPr txBox="1">
            <a:spLocks/>
          </p:cNvSpPr>
          <p:nvPr/>
        </p:nvSpPr>
        <p:spPr>
          <a:xfrm>
            <a:off x="685799" y="2798315"/>
            <a:ext cx="17324377" cy="6462133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0" algn="ctr">
              <a:buClr>
                <a:schemeClr val="accent1"/>
              </a:buClr>
              <a:buSzPts val="1600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La data de 03 iulie 2024 au fost semnate:</a:t>
            </a:r>
          </a:p>
          <a:p>
            <a:pPr marL="254000" algn="ctr">
              <a:buClr>
                <a:schemeClr val="accent1"/>
              </a:buClr>
              <a:buSzPts val="1600"/>
            </a:pPr>
            <a:r>
              <a:rPr lang="ro-MO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 </a:t>
            </a:r>
          </a:p>
          <a:p>
            <a:pPr marL="254000" algn="ctr">
              <a:buClr>
                <a:schemeClr val="accent1"/>
              </a:buClr>
              <a:buSzPts val="1600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254000" algn="ctr">
              <a:buClr>
                <a:schemeClr val="accent1"/>
              </a:buClr>
              <a:buSzPts val="1600"/>
            </a:pP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254000" algn="ctr">
              <a:buClr>
                <a:schemeClr val="accent1"/>
              </a:buClr>
              <a:buSzPts val="1600"/>
            </a:pP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254000">
              <a:buClr>
                <a:schemeClr val="accent1"/>
              </a:buClr>
              <a:buSzPts val="1600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254000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6611"/>
              </p:ext>
            </p:extLst>
          </p:nvPr>
        </p:nvGraphicFramePr>
        <p:xfrm>
          <a:off x="1080287" y="3695700"/>
          <a:ext cx="16535400" cy="640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1713"/>
                <a:gridCol w="9233687"/>
              </a:tblGrid>
              <a:tr h="874856">
                <a:tc>
                  <a:txBody>
                    <a:bodyPr/>
                    <a:lstStyle/>
                    <a:p>
                      <a:pPr algn="ctr"/>
                      <a:r>
                        <a:rPr lang="ro-MO" sz="2800" b="1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Titlul acordului</a:t>
                      </a:r>
                      <a:endParaRPr lang="en-US" sz="2800" b="1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o-MO" sz="2800" b="1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Părți semnatare</a:t>
                      </a:r>
                      <a:endParaRPr lang="en-US" sz="2800" b="1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  <a:tr h="1106344">
                <a:tc>
                  <a:txBody>
                    <a:bodyPr/>
                    <a:lstStyle/>
                    <a:p>
                      <a:pPr algn="ctr"/>
                      <a:endParaRPr lang="ro-MO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Acord adițional de implementare a grantului</a:t>
                      </a:r>
                      <a:endParaRPr lang="en-US" sz="2800" b="0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Ministerul Infrastructurii și Dezvoltării Regionale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Agenția de Dezvoltare Regională Centru</a:t>
                      </a:r>
                      <a:endParaRPr lang="en-US" sz="2800" b="0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  <a:tr h="1539240">
                <a:tc>
                  <a:txBody>
                    <a:bodyPr/>
                    <a:lstStyle/>
                    <a:p>
                      <a:pPr algn="ctr"/>
                      <a:endParaRPr lang="ro-MO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Acord financiar suplimentar</a:t>
                      </a:r>
                    </a:p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13 500 000 Euro</a:t>
                      </a:r>
                      <a:endParaRPr lang="en-US" sz="2800" b="0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Ministerul Infrastructurii și Dezvoltării Regionale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Banca KfW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Agenția de Dezvoltare Regională </a:t>
                      </a: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Centru</a:t>
                      </a:r>
                      <a:endParaRPr lang="en-US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  <a:tr h="1514936">
                <a:tc>
                  <a:txBody>
                    <a:bodyPr/>
                    <a:lstStyle/>
                    <a:p>
                      <a:pPr algn="ctr"/>
                      <a:endParaRPr lang="ro-MO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Acord suplimentar de grant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1 500 000 Euro</a:t>
                      </a:r>
                      <a:endParaRPr lang="en-US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Ministerul Infrastructurii și Dezvoltării Regionale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Banca KfW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Agenția de Dezvoltare Regională </a:t>
                      </a: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Centru</a:t>
                      </a:r>
                      <a:endParaRPr lang="en-US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  <a:tr h="1363980">
                <a:tc>
                  <a:txBody>
                    <a:bodyPr/>
                    <a:lstStyle/>
                    <a:p>
                      <a:pPr algn="ctr"/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Acord separat de implementare a proiectului ajustat și completat</a:t>
                      </a:r>
                      <a:endParaRPr lang="en-US" sz="2800" b="0" i="0" u="none" strike="noStrike" kern="120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Ministerul Infrastructurii și Dezvoltării Regionale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Banca KfW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Agenția de Dezvoltare Regională </a:t>
                      </a:r>
                      <a:r>
                        <a:rPr lang="ro-MO" sz="2800" b="0" i="0" u="none" strike="noStrike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Centru</a:t>
                      </a:r>
                      <a:endParaRPr lang="en-US" sz="2800" b="0" i="0" u="none" strike="noStrike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076700"/>
            <a:ext cx="16849872" cy="4572000"/>
          </a:xfrm>
        </p:spPr>
        <p:txBody>
          <a:bodyPr>
            <a:noAutofit/>
          </a:bodyPr>
          <a:lstStyle/>
          <a:p>
            <a:pPr marL="541020" algn="ctr"/>
            <a:r>
              <a:rPr lang="x-none" sz="6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Buget</a:t>
            </a:r>
            <a:r>
              <a:rPr lang="ro-MO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ul actual al proiectului</a:t>
            </a:r>
            <a:endParaRPr lang="x-none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41020" algn="ctr"/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020" algn="ctr"/>
            <a:r>
              <a:rPr lang="ro-MO" sz="6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x-none" sz="6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000 000 Euro – Guvernul German</a:t>
            </a:r>
          </a:p>
          <a:p>
            <a:pPr marL="541020" algn="ctr"/>
            <a:r>
              <a:rPr lang="ro-MO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x-none" sz="6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O" sz="6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x-none" sz="6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x-none" sz="6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Euro</a:t>
            </a:r>
            <a:r>
              <a:rPr lang="x-none" sz="6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FNDRL</a:t>
            </a:r>
            <a:endParaRPr lang="x-none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06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1738602" y="2329237"/>
            <a:ext cx="14810316" cy="1225372"/>
          </a:xfrm>
          <a:prstGeom prst="rect">
            <a:avLst/>
          </a:prstGeom>
        </p:spPr>
        <p:txBody>
          <a:bodyPr lIns="182880" tIns="91440" rIns="182880" bIns="9144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60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Documentația de achiziții Faza 2</a:t>
            </a:r>
            <a:endParaRPr lang="ro-MO" sz="6000" b="1" cap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8120" indent="0" algn="ctr">
              <a:buNone/>
            </a:pPr>
            <a:endParaRPr lang="x-none" sz="6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Google Shape;377;p44"/>
          <p:cNvSpPr txBox="1">
            <a:spLocks/>
          </p:cNvSpPr>
          <p:nvPr/>
        </p:nvSpPr>
        <p:spPr>
          <a:xfrm>
            <a:off x="685799" y="3544986"/>
            <a:ext cx="17324377" cy="5715462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0" indent="-571500" algn="ctr">
              <a:buClr>
                <a:schemeClr val="accent1"/>
              </a:buClr>
              <a:buSzPts val="1600"/>
              <a:buFontTx/>
              <a:buChar char="-"/>
            </a:pPr>
            <a:endParaRPr lang="ro-MO" sz="6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825500" indent="-571500" algn="ctr">
              <a:buClr>
                <a:schemeClr val="accent1"/>
              </a:buClr>
              <a:buSzPts val="1600"/>
              <a:buFontTx/>
              <a:buChar char="-"/>
            </a:pPr>
            <a:r>
              <a:rPr lang="ro-MO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Stabilirea localităților beneficiare;</a:t>
            </a:r>
          </a:p>
          <a:p>
            <a:pPr marL="825500" indent="-571500" algn="ctr">
              <a:buClr>
                <a:schemeClr val="accent1"/>
              </a:buClr>
              <a:buSzPts val="1600"/>
              <a:buFontTx/>
              <a:buChar char="-"/>
            </a:pPr>
            <a:r>
              <a:rPr lang="ro-MO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Ajustarea termenilor de referință;</a:t>
            </a:r>
          </a:p>
          <a:p>
            <a:pPr marL="825500" indent="-571500" algn="ctr">
              <a:buClr>
                <a:schemeClr val="accent1"/>
              </a:buClr>
              <a:buSzPts val="1600"/>
              <a:buFontTx/>
              <a:buChar char="-"/>
            </a:pPr>
            <a:r>
              <a:rPr lang="ro-MO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Definitivarea modelului de </a:t>
            </a:r>
            <a:r>
              <a:rPr lang="ro-MO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ukta"/>
              </a:rPr>
              <a:t>contract.</a:t>
            </a:r>
            <a:endParaRPr lang="ro-MO" sz="6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254000">
              <a:buClr>
                <a:schemeClr val="accent1"/>
              </a:buClr>
              <a:buSzPts val="1600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  <a:sym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254000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Mukta"/>
              <a:ea typeface="Mukta"/>
              <a:cs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32749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64567"/>
              </p:ext>
            </p:extLst>
          </p:nvPr>
        </p:nvGraphicFramePr>
        <p:xfrm>
          <a:off x="4953000" y="1835675"/>
          <a:ext cx="12806363" cy="8210711"/>
        </p:xfrm>
        <a:graphic>
          <a:graphicData uri="http://schemas.openxmlformats.org/drawingml/2006/table">
            <a:tbl>
              <a:tblPr/>
              <a:tblGrid>
                <a:gridCol w="5041136"/>
                <a:gridCol w="3350320"/>
                <a:gridCol w="4414907"/>
              </a:tblGrid>
              <a:tr h="149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Localitatea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Număr</a:t>
                      </a:r>
                      <a:r>
                        <a:rPr lang="ro-MO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vi-VN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locuitori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Costul estimativ al </a:t>
                      </a:r>
                      <a:r>
                        <a:rPr lang="en-US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investiției</a:t>
                      </a:r>
                      <a:r>
                        <a:rPr lang="ro-MO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o-MO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(euro)</a:t>
                      </a:r>
                      <a:endParaRPr lang="en-US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E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Sireți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2.088.000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Seliștea Nouă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1.089.000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Tuzara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Făgureni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44.900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674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Orașul Strășeni (etapa1)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674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Orașul Călărași (etapa1)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1.108.200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674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Sipoteni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2.980.000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Rasvet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706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Bucovăț</a:t>
                      </a: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1.370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1.200.000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89B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943">
                <a:tc>
                  <a:txBody>
                    <a:bodyPr/>
                    <a:lstStyle/>
                    <a:p>
                      <a:pPr algn="ctr" rtl="0" fontAlgn="b"/>
                      <a:r>
                        <a:rPr lang="ro-MO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50.335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10.730.100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0" y="3924300"/>
            <a:ext cx="4953000" cy="4033463"/>
          </a:xfrm>
          <a:prstGeom prst="rect">
            <a:avLst/>
          </a:prstGeom>
        </p:spPr>
        <p:txBody>
          <a:bodyPr lIns="182880" tIns="91440" rIns="182880" bIns="9144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6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Localități beneficiare </a:t>
            </a:r>
          </a:p>
          <a:p>
            <a:pPr marL="0" indent="0" algn="ctr">
              <a:buNone/>
            </a:pPr>
            <a:r>
              <a:rPr lang="ro-RO" sz="6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Faza </a:t>
            </a:r>
            <a:r>
              <a:rPr lang="ro-RO" sz="6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ro-MO" sz="6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8120" indent="0" algn="ctr">
              <a:buNone/>
            </a:pPr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754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1738602" y="1904254"/>
            <a:ext cx="14810316" cy="1225372"/>
          </a:xfrm>
          <a:prstGeom prst="rect">
            <a:avLst/>
          </a:prstGeom>
        </p:spPr>
        <p:txBody>
          <a:bodyPr lIns="182880" tIns="91440" rIns="182880" bIns="9144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MO" sz="6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Proiecte tehnice finalizate</a:t>
            </a:r>
            <a:endParaRPr lang="vi-VN" sz="6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8120" indent="0" algn="ctr">
              <a:buNone/>
            </a:pPr>
            <a:endParaRPr lang="x-none" sz="6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Google Shape;377;p44"/>
          <p:cNvSpPr txBox="1">
            <a:spLocks/>
          </p:cNvSpPr>
          <p:nvPr/>
        </p:nvSpPr>
        <p:spPr>
          <a:xfrm>
            <a:off x="685799" y="3244492"/>
            <a:ext cx="7848601" cy="601595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0" algn="ctr">
              <a:buSzPts val="1600"/>
            </a:pPr>
            <a:r>
              <a:rPr lang="ro-MO" sz="3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Localitatea Sireți</a:t>
            </a:r>
            <a:r>
              <a:rPr lang="ro-MO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254000" algn="ctr">
              <a:buSzPts val="1600"/>
            </a:pPr>
            <a:endParaRPr lang="ro-MO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 estimativ 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 lucrărilor – 2 116 847 Euro</a:t>
            </a:r>
          </a:p>
          <a:p>
            <a:pPr marL="254000">
              <a:buSzPts val="1600"/>
            </a:pP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Beneficiari finali:  5900</a:t>
            </a:r>
            <a:endParaRPr lang="ro-MO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Indicatori 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planificați:</a:t>
            </a: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32, 9 km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rețele de aprovizionare cu apă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construite</a:t>
            </a:r>
          </a:p>
          <a:p>
            <a:pPr marL="254000">
              <a:buSzPts val="1600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rezervoare renovate </a:t>
            </a: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3,2 km aducțiune secundară construită</a:t>
            </a: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turnuri de apă construite/renovate</a:t>
            </a: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turnuri de apă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renovate 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stație de pompare construită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 algn="ctr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  <p:sp>
        <p:nvSpPr>
          <p:cNvPr id="14" name="Google Shape;377;p44"/>
          <p:cNvSpPr txBox="1">
            <a:spLocks/>
          </p:cNvSpPr>
          <p:nvPr/>
        </p:nvSpPr>
        <p:spPr>
          <a:xfrm>
            <a:off x="10161576" y="3244492"/>
            <a:ext cx="7848601" cy="616835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0" algn="ctr">
              <a:buSzPts val="1600"/>
            </a:pPr>
            <a:r>
              <a:rPr lang="ro-MO" sz="3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Localitatea Seliștea Nouă</a:t>
            </a:r>
            <a:r>
              <a:rPr lang="ro-MO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254000" algn="ctr">
              <a:buSzPts val="1600"/>
            </a:pPr>
            <a:endParaRPr lang="ro-MO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 estimativ al lucrărilor – 1 255 907 euro</a:t>
            </a:r>
          </a:p>
          <a:p>
            <a:pPr marL="254000">
              <a:buSzPts val="1600"/>
            </a:pPr>
            <a:r>
              <a:rPr lang="ro-MO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Beneficiari finali: 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1400</a:t>
            </a:r>
            <a:endParaRPr lang="ro-MO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Indicatori planificați:</a:t>
            </a: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14,3 km rețele de aprovizionare cu apă construite</a:t>
            </a:r>
          </a:p>
          <a:p>
            <a:pPr marL="254000">
              <a:buSzPts val="1600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turnuri de apă renovate </a:t>
            </a:r>
            <a:endParaRPr lang="ro-MO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rezervoare construite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0">
              <a:buSzPts val="1600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2,4 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aducțiune secundară construită</a:t>
            </a:r>
          </a:p>
          <a:p>
            <a:pPr marL="254000">
              <a:buSzPts val="1600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469446" y="1596709"/>
            <a:ext cx="17275601" cy="1063823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o-MO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Gradul de valorificare a contractelor </a:t>
            </a:r>
            <a:r>
              <a:rPr lang="ro-MO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semnate</a:t>
            </a:r>
            <a:endParaRPr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10924150" y="2701800"/>
            <a:ext cx="5845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Raleway SemiBold"/>
                <a:cs typeface="Times New Roman" pitchFamily="18" charset="0"/>
                <a:sym typeface="Raleway SemiBold"/>
              </a:rPr>
              <a:t>Gradul de valorificare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Raleway SemiBold"/>
              <a:cs typeface="Times New Roman" pitchFamily="18" charset="0"/>
              <a:sym typeface="Raleway SemiBold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10924149" y="3490896"/>
            <a:ext cx="4497802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Proiectare    </a:t>
            </a:r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767 615  Euro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16174848" y="3604528"/>
            <a:ext cx="16233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34,12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cxnSp>
        <p:nvCxnSpPr>
          <p:cNvPr id="338" name="Google Shape;338;p43"/>
          <p:cNvCxnSpPr/>
          <p:nvPr/>
        </p:nvCxnSpPr>
        <p:spPr>
          <a:xfrm>
            <a:off x="11154650" y="4276882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3"/>
          <p:cNvSpPr/>
          <p:nvPr/>
        </p:nvSpPr>
        <p:spPr>
          <a:xfrm>
            <a:off x="11154648" y="5200755"/>
            <a:ext cx="3946440" cy="2777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10924150" y="4582326"/>
            <a:ext cx="484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pPr lvl="0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Consultanță  </a:t>
            </a:r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957 930, 46 Euro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 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15998898" y="4605267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 63,86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11227404" y="6328384"/>
            <a:ext cx="5484599" cy="24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10924149" y="5662160"/>
            <a:ext cx="425725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IPOT – 1 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657 825,50  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Lei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16086873" y="5662160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92,30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cxnSp>
        <p:nvCxnSpPr>
          <p:cNvPr id="348" name="Google Shape;348;p43"/>
          <p:cNvCxnSpPr/>
          <p:nvPr/>
        </p:nvCxnSpPr>
        <p:spPr>
          <a:xfrm>
            <a:off x="11227404" y="6450184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43"/>
          <p:cNvSpPr/>
          <p:nvPr/>
        </p:nvSpPr>
        <p:spPr>
          <a:xfrm>
            <a:off x="11154648" y="4137861"/>
            <a:ext cx="2018400" cy="26082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Google Shape;329;p43"/>
          <p:cNvSpPr txBox="1"/>
          <p:nvPr/>
        </p:nvSpPr>
        <p:spPr>
          <a:xfrm>
            <a:off x="4677263" y="2820350"/>
            <a:ext cx="6246886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lang="ro-MO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pPr algn="ctr"/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S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ervicii de proiectare</a:t>
            </a:r>
          </a:p>
          <a:p>
            <a:pPr lvl="0"/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Consulting  Engineers 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Salzgitter </a:t>
            </a: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GmbH</a:t>
            </a:r>
          </a:p>
          <a:p>
            <a:pPr lvl="0"/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2 249 863,00 Euro </a:t>
            </a:r>
            <a:endParaRPr lang="ro-R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lvl="0"/>
            <a:endParaRPr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54" name="Google Shape;334;p43"/>
          <p:cNvSpPr/>
          <p:nvPr/>
        </p:nvSpPr>
        <p:spPr>
          <a:xfrm>
            <a:off x="4341262" y="2939214"/>
            <a:ext cx="336000" cy="33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Google Shape;369;p43"/>
          <p:cNvSpPr txBox="1"/>
          <p:nvPr/>
        </p:nvSpPr>
        <p:spPr>
          <a:xfrm>
            <a:off x="2381439" y="4323867"/>
            <a:ext cx="1638178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62" name="Google Shape;371;p43"/>
          <p:cNvSpPr txBox="1"/>
          <p:nvPr/>
        </p:nvSpPr>
        <p:spPr>
          <a:xfrm>
            <a:off x="547358" y="4514563"/>
            <a:ext cx="155197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63" name="Google Shape;331;p43"/>
          <p:cNvSpPr txBox="1"/>
          <p:nvPr/>
        </p:nvSpPr>
        <p:spPr>
          <a:xfrm>
            <a:off x="4967656" y="7397077"/>
            <a:ext cx="613601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ro-MO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endParaRPr lang="ro-MO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Servicii cadastrale și evaluare 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IPOT - Institutul pentru organizarea teritoriului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1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796 212,00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Lei</a:t>
            </a:r>
          </a:p>
          <a:p>
            <a:endParaRPr lang="ro-MO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 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 </a:t>
            </a:r>
          </a:p>
          <a:p>
            <a:endParaRPr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64" name="Google Shape;333;p43"/>
          <p:cNvSpPr/>
          <p:nvPr/>
        </p:nvSpPr>
        <p:spPr>
          <a:xfrm>
            <a:off x="4477638" y="8029177"/>
            <a:ext cx="336000" cy="33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Google Shape;332;p43"/>
          <p:cNvSpPr/>
          <p:nvPr/>
        </p:nvSpPr>
        <p:spPr>
          <a:xfrm>
            <a:off x="4412496" y="5607560"/>
            <a:ext cx="336000" cy="3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Google Shape;330;p43"/>
          <p:cNvSpPr txBox="1"/>
          <p:nvPr/>
        </p:nvSpPr>
        <p:spPr>
          <a:xfrm>
            <a:off x="4875890" y="5476661"/>
            <a:ext cx="6218986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Măsuri de consultanță și suport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1 500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000, 00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  <a:sym typeface="Mukta"/>
              </a:rPr>
              <a:t>Euro</a:t>
            </a:r>
          </a:p>
          <a:p>
            <a:endParaRPr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  <a:sym typeface="Mukt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18" y="4137574"/>
            <a:ext cx="3607995" cy="3570208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lvl="0" algn="ctr"/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Total </a:t>
            </a:r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contractat:</a:t>
            </a:r>
          </a:p>
          <a:p>
            <a:pPr lvl="0" algn="ctr"/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 </a:t>
            </a:r>
            <a:endParaRPr lang="ro-RO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  <a:p>
            <a:pPr lvl="0" algn="ctr"/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 3 525 004,60  </a:t>
            </a:r>
            <a:r>
              <a:rPr lang="ro-RO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Euro</a:t>
            </a:r>
            <a:endParaRPr lang="ro-RO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  <p:cxnSp>
        <p:nvCxnSpPr>
          <p:cNvPr id="343" name="Google Shape;343;p43"/>
          <p:cNvCxnSpPr/>
          <p:nvPr/>
        </p:nvCxnSpPr>
        <p:spPr>
          <a:xfrm>
            <a:off x="11154650" y="5339634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/>
          <p:cNvSpPr/>
          <p:nvPr/>
        </p:nvSpPr>
        <p:spPr>
          <a:xfrm>
            <a:off x="8601048" y="8039101"/>
            <a:ext cx="9144000" cy="1046440"/>
          </a:xfrm>
          <a:prstGeom prst="rect">
            <a:avLst/>
          </a:prstGeom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Total valorificat </a:t>
            </a:r>
          </a:p>
          <a:p>
            <a:pPr algn="ctr"/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ukta"/>
                <a:cs typeface="Times New Roman" pitchFamily="18" charset="0"/>
              </a:rPr>
              <a:t>1 808 436,73 Euro</a:t>
            </a:r>
            <a:endParaRPr lang="ro-RO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ukta"/>
              <a:cs typeface="Times New Roman" pitchFamily="18" charset="0"/>
            </a:endParaRPr>
          </a:p>
        </p:txBody>
      </p:sp>
      <p:pic>
        <p:nvPicPr>
          <p:cNvPr id="3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8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96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spcFirstLastPara="1" wrap="square" lIns="182850" tIns="182850" rIns="182850" bIns="182850" anchor="ctr" anchorCtr="0">
        <a:noAutofit/>
      </a:bodyPr>
      <a:lstStyle>
        <a:defPPr>
          <a:defRPr sz="28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698</Words>
  <Application>Microsoft Office PowerPoint</Application>
  <PresentationFormat>Custom</PresentationFormat>
  <Paragraphs>214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Raleway SemiBold</vt:lpstr>
      <vt:lpstr>Calibri</vt:lpstr>
      <vt:lpstr>Raleway</vt:lpstr>
      <vt:lpstr>Mukta</vt:lpstr>
      <vt:lpstr>Wingdings</vt:lpstr>
      <vt:lpstr>Times New Roman</vt:lpstr>
      <vt:lpstr>Poppins Bold</vt:lpstr>
      <vt:lpstr>Office Theme</vt:lpstr>
      <vt:lpstr>PowerPoint Presentation</vt:lpstr>
      <vt:lpstr>Aspecte cheie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Gradul de valorificare a contractelor semnate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Пользователь</dc:creator>
  <cp:lastModifiedBy>Пользователь</cp:lastModifiedBy>
  <cp:revision>50</cp:revision>
  <dcterms:created xsi:type="dcterms:W3CDTF">2006-08-16T00:00:00Z</dcterms:created>
  <dcterms:modified xsi:type="dcterms:W3CDTF">2024-09-16T06:56:28Z</dcterms:modified>
  <dc:identifier>DAGJrZ7RXiE</dc:identifier>
</cp:coreProperties>
</file>