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7" r:id="rId3"/>
    <p:sldId id="279" r:id="rId4"/>
    <p:sldId id="280" r:id="rId5"/>
    <p:sldId id="288" r:id="rId6"/>
    <p:sldId id="282" r:id="rId7"/>
    <p:sldId id="274" r:id="rId8"/>
  </p:sldIdLst>
  <p:sldSz cx="18288000" cy="10287000"/>
  <p:notesSz cx="6797675" cy="9928225"/>
  <p:embeddedFontLst>
    <p:embeddedFont>
      <p:font typeface="Baskerville Old Face" pitchFamily="18" charset="0"/>
      <p:regular r:id="rId11"/>
    </p:embeddedFont>
    <p:embeddedFont>
      <p:font typeface="Raleway" charset="0"/>
      <p:regular r:id="rId12"/>
      <p:bold r:id="rId13"/>
      <p:italic r:id="rId14"/>
      <p:boldItalic r:id="rId15"/>
    </p:embeddedFont>
    <p:embeddedFont>
      <p:font typeface="Raleway SemiBold" charset="0"/>
      <p:regular r:id="rId16"/>
      <p:bold r:id="rId17"/>
      <p:italic r:id="rId18"/>
      <p:boldItalic r:id="rId19"/>
    </p:embeddedFont>
    <p:embeddedFont>
      <p:font typeface="Poppins Bold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7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9D31-639A-4C1B-B058-39BC7821061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8D1D-CFBC-4125-87E1-242C8AE09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1AFA-D444-4F67-BEE9-11DE067C299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8345-4B52-43A5-B70F-C02ACDC5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9c9006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9c9006dbc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462050" y="1080050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85276" y="31569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2082626" y="374117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3"/>
          </p:nvPr>
        </p:nvSpPr>
        <p:spPr>
          <a:xfrm>
            <a:off x="12082626" y="29237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685276" y="535707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2082626" y="5940050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6"/>
          </p:nvPr>
        </p:nvSpPr>
        <p:spPr>
          <a:xfrm>
            <a:off x="12082626" y="5122650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9685276" y="76193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12082626" y="817422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12082626" y="73566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17336051" y="-24"/>
            <a:ext cx="1466290" cy="2939548"/>
            <a:chOff x="3665875" y="1312850"/>
            <a:chExt cx="342000" cy="685625"/>
          </a:xfrm>
        </p:grpSpPr>
        <p:sp>
          <p:nvSpPr>
            <p:cNvPr id="80" name="Google Shape;80;p13"/>
            <p:cNvSpPr/>
            <p:nvPr/>
          </p:nvSpPr>
          <p:spPr>
            <a:xfrm>
              <a:off x="3665875" y="1312850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39" y="1"/>
                  </a:moveTo>
                  <a:cubicBezTo>
                    <a:pt x="5026" y="1"/>
                    <a:pt x="3287" y="720"/>
                    <a:pt x="2004" y="2004"/>
                  </a:cubicBezTo>
                  <a:cubicBezTo>
                    <a:pt x="720" y="3285"/>
                    <a:pt x="0" y="5025"/>
                    <a:pt x="0" y="6839"/>
                  </a:cubicBezTo>
                  <a:cubicBezTo>
                    <a:pt x="0" y="8654"/>
                    <a:pt x="720" y="10393"/>
                    <a:pt x="2004" y="11675"/>
                  </a:cubicBezTo>
                  <a:cubicBezTo>
                    <a:pt x="3287" y="12958"/>
                    <a:pt x="5026" y="13679"/>
                    <a:pt x="6839" y="13679"/>
                  </a:cubicBezTo>
                  <a:cubicBezTo>
                    <a:pt x="8654" y="13679"/>
                    <a:pt x="10393" y="12958"/>
                    <a:pt x="11676" y="11675"/>
                  </a:cubicBezTo>
                  <a:cubicBezTo>
                    <a:pt x="12958" y="10393"/>
                    <a:pt x="13679" y="8654"/>
                    <a:pt x="13679" y="6839"/>
                  </a:cubicBezTo>
                  <a:cubicBezTo>
                    <a:pt x="13679" y="5025"/>
                    <a:pt x="12958" y="3285"/>
                    <a:pt x="11676" y="2004"/>
                  </a:cubicBezTo>
                  <a:cubicBezTo>
                    <a:pt x="10393" y="720"/>
                    <a:pt x="8654" y="1"/>
                    <a:pt x="6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65875" y="1656475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40" y="0"/>
                  </a:moveTo>
                  <a:cubicBezTo>
                    <a:pt x="5026" y="0"/>
                    <a:pt x="3287" y="722"/>
                    <a:pt x="2004" y="2004"/>
                  </a:cubicBezTo>
                  <a:cubicBezTo>
                    <a:pt x="722" y="3287"/>
                    <a:pt x="0" y="5026"/>
                    <a:pt x="0" y="6840"/>
                  </a:cubicBezTo>
                  <a:cubicBezTo>
                    <a:pt x="0" y="8654"/>
                    <a:pt x="722" y="10394"/>
                    <a:pt x="2004" y="11676"/>
                  </a:cubicBezTo>
                  <a:cubicBezTo>
                    <a:pt x="3287" y="12959"/>
                    <a:pt x="5026" y="13679"/>
                    <a:pt x="6840" y="13679"/>
                  </a:cubicBezTo>
                  <a:cubicBezTo>
                    <a:pt x="8654" y="13679"/>
                    <a:pt x="10393" y="12959"/>
                    <a:pt x="11676" y="11676"/>
                  </a:cubicBezTo>
                  <a:cubicBezTo>
                    <a:pt x="12959" y="10394"/>
                    <a:pt x="13679" y="8654"/>
                    <a:pt x="13679" y="6840"/>
                  </a:cubicBezTo>
                  <a:cubicBezTo>
                    <a:pt x="13679" y="5026"/>
                    <a:pt x="12959" y="3287"/>
                    <a:pt x="11676" y="2004"/>
                  </a:cubicBezTo>
                  <a:cubicBezTo>
                    <a:pt x="10393" y="722"/>
                    <a:pt x="8654" y="0"/>
                    <a:pt x="6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78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54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44502" y="2933700"/>
            <a:ext cx="16352898" cy="579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ro-MO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Măsuri și instrumente de comunicare și vizibilitate</a:t>
            </a:r>
          </a:p>
          <a:p>
            <a:pPr algn="ctr">
              <a:lnSpc>
                <a:spcPts val="11337"/>
              </a:lnSpc>
            </a:pPr>
            <a:r>
              <a:rPr lang="ro-MO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MO" sz="6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Îmbunătățirea infrastructurii de apă </a:t>
            </a:r>
            <a:r>
              <a:rPr lang="ro-MO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</a:p>
          <a:p>
            <a:pPr algn="ctr">
              <a:lnSpc>
                <a:spcPts val="11337"/>
              </a:lnSpc>
            </a:pPr>
            <a:r>
              <a:rPr lang="ro-MO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6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Moldova Centrală”</a:t>
            </a:r>
            <a:endParaRPr lang="en-US" sz="6600" spc="-256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36366" y="8921813"/>
            <a:ext cx="432570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ro-MO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19 septembrie, </a:t>
            </a:r>
            <a:r>
              <a:rPr lang="en-US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2024</a:t>
            </a:r>
            <a:endParaRPr lang="en-US" sz="4566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61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13" y="989761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3"/>
          <p:cNvSpPr/>
          <p:nvPr/>
        </p:nvSpPr>
        <p:spPr>
          <a:xfrm>
            <a:off x="6107388" y="166797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2"/>
          <p:cNvSpPr/>
          <p:nvPr/>
        </p:nvSpPr>
        <p:spPr>
          <a:xfrm>
            <a:off x="12162692" y="236191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1676400" y="46269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 idx="2"/>
          </p:nvPr>
        </p:nvSpPr>
        <p:spPr>
          <a:xfrm flipH="1">
            <a:off x="1524000" y="349320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01</a:t>
            </a:r>
            <a:endParaRPr dirty="0"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1793944" y="7023696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3"/>
          </p:nvPr>
        </p:nvSpPr>
        <p:spPr>
          <a:xfrm>
            <a:off x="3671392" y="3449759"/>
            <a:ext cx="4405808" cy="167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Scopul măsurilor de comunicare</a:t>
            </a:r>
            <a:endParaRPr lang="ro-MO" sz="3600" dirty="0"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title" idx="4"/>
          </p:nvPr>
        </p:nvSpPr>
        <p:spPr>
          <a:xfrm flipH="1">
            <a:off x="1676400" y="5941896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02</a:t>
            </a:r>
            <a:endParaRPr dirty="0"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subTitle" idx="6"/>
          </p:nvPr>
        </p:nvSpPr>
        <p:spPr>
          <a:xfrm>
            <a:off x="3650015" y="6087284"/>
            <a:ext cx="4731985" cy="10689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Instrumente de vizibilitate și comunicare</a:t>
            </a:r>
            <a:endParaRPr lang="ro-MO" sz="3600" dirty="0"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849866" y="3476136"/>
            <a:ext cx="6001394" cy="203192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Rolul CMIS</a:t>
            </a:r>
            <a:endParaRPr lang="vi-VN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Poppins Bold" charset="0"/>
            </a:endParaRPr>
          </a:p>
        </p:txBody>
      </p:sp>
      <p:sp>
        <p:nvSpPr>
          <p:cNvPr id="13" name="Google Shape;211;p34"/>
          <p:cNvSpPr txBox="1">
            <a:spLocks/>
          </p:cNvSpPr>
          <p:nvPr/>
        </p:nvSpPr>
        <p:spPr>
          <a:xfrm flipH="1">
            <a:off x="9989400" y="3536768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 smtClean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0</a:t>
            </a:r>
            <a:r>
              <a:rPr lang="ro-MO" sz="10000" dirty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3</a:t>
            </a:r>
            <a:endParaRPr lang="en" sz="10000" dirty="0"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14" name="Google Shape;209;p34"/>
          <p:cNvSpPr/>
          <p:nvPr/>
        </p:nvSpPr>
        <p:spPr>
          <a:xfrm>
            <a:off x="10210800" y="47217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15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986523" y="5941896"/>
            <a:ext cx="5900576" cy="189160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vi-VN" sz="3600" dirty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Măsuri de PR planificate</a:t>
            </a:r>
          </a:p>
        </p:txBody>
      </p:sp>
      <p:sp>
        <p:nvSpPr>
          <p:cNvPr id="16" name="Google Shape;237;p36"/>
          <p:cNvSpPr/>
          <p:nvPr/>
        </p:nvSpPr>
        <p:spPr>
          <a:xfrm rot="5400000">
            <a:off x="340200" y="252843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22" name="Google Shape;237;p36"/>
          <p:cNvSpPr/>
          <p:nvPr/>
        </p:nvSpPr>
        <p:spPr>
          <a:xfrm rot="5400000">
            <a:off x="340200" y="553509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17" name="Google Shape;211;p34"/>
          <p:cNvSpPr txBox="1">
            <a:spLocks/>
          </p:cNvSpPr>
          <p:nvPr/>
        </p:nvSpPr>
        <p:spPr>
          <a:xfrm flipH="1">
            <a:off x="9753600" y="5933496"/>
            <a:ext cx="2297206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 smtClean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0</a:t>
            </a:r>
            <a:r>
              <a:rPr lang="ro-MO" sz="10000" dirty="0">
                <a:solidFill>
                  <a:schemeClr val="accent1">
                    <a:lumMod val="50000"/>
                  </a:schemeClr>
                </a:solidFill>
                <a:latin typeface="Poppins Bold" charset="0"/>
                <a:cs typeface="Poppins Bold" charset="0"/>
              </a:rPr>
              <a:t>4</a:t>
            </a:r>
            <a:endParaRPr lang="en" sz="10000" dirty="0"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18" name="Google Shape;209;p34"/>
          <p:cNvSpPr/>
          <p:nvPr/>
        </p:nvSpPr>
        <p:spPr>
          <a:xfrm>
            <a:off x="10254406" y="715339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  <a:latin typeface="Poppins Bold" charset="0"/>
              <a:cs typeface="Poppins Bold" charset="0"/>
            </a:endParaRPr>
          </a:p>
        </p:txBody>
      </p:sp>
      <p:pic>
        <p:nvPicPr>
          <p:cNvPr id="2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891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1" y="985998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Freeform 3"/>
          <p:cNvSpPr/>
          <p:nvPr/>
        </p:nvSpPr>
        <p:spPr>
          <a:xfrm>
            <a:off x="6136695" y="78559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1" name="Freeform 2"/>
          <p:cNvSpPr/>
          <p:nvPr/>
        </p:nvSpPr>
        <p:spPr>
          <a:xfrm>
            <a:off x="12191999" y="78559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2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503039" y="3771898"/>
            <a:ext cx="16849872" cy="6330773"/>
          </a:xfrm>
          <a:prstGeom prst="rect">
            <a:avLst/>
          </a:prstGeom>
        </p:spPr>
        <p:txBody>
          <a:bodyPr lIns="182880" tIns="91440" rIns="182880" bIns="9144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o-MO" sz="4000" cap="none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Asigurarea vizibilității proiectului la nivel național și local.</a:t>
            </a:r>
          </a:p>
          <a:p>
            <a:pPr>
              <a:spcBef>
                <a:spcPts val="1200"/>
              </a:spcBef>
            </a:pPr>
            <a:r>
              <a:rPr lang="ro-MO" sz="4000" cap="none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Informarea corespunzătoare a persoanelor afectate de lucrările de construcție a apeductului magistral.</a:t>
            </a:r>
          </a:p>
          <a:p>
            <a:pPr>
              <a:spcBef>
                <a:spcPts val="1200"/>
              </a:spcBef>
            </a:pPr>
            <a:r>
              <a:rPr lang="ro-MO" sz="4000" cap="none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Importanța calității apei și accesului la o nouă sursă de apă potabilă.</a:t>
            </a:r>
          </a:p>
          <a:p>
            <a:pPr>
              <a:spcBef>
                <a:spcPts val="1200"/>
              </a:spcBef>
            </a:pPr>
            <a:r>
              <a:rPr lang="ro-MO" sz="4000" cap="none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Distribuirea datelor cu privire la progresul proiectului.</a:t>
            </a:r>
          </a:p>
          <a:p>
            <a:pPr>
              <a:spcBef>
                <a:spcPts val="1200"/>
              </a:spcBef>
            </a:pPr>
            <a:endParaRPr lang="ro-MO" sz="4000" cap="none" dirty="0" smtClean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>
              <a:spcBef>
                <a:spcPts val="1200"/>
              </a:spcBef>
            </a:pPr>
            <a:endParaRPr lang="ro-MO" sz="4000" cap="none" dirty="0" smtClean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>
              <a:spcBef>
                <a:spcPts val="1200"/>
              </a:spcBef>
            </a:pPr>
            <a:endParaRPr lang="ro-MO" sz="4000" dirty="0" smtClean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>
              <a:spcBef>
                <a:spcPts val="1200"/>
              </a:spcBef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1" y="-117012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cs typeface="Poppins Bold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891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1" y="985998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3"/>
          <p:cNvSpPr/>
          <p:nvPr/>
        </p:nvSpPr>
        <p:spPr>
          <a:xfrm>
            <a:off x="6136695" y="78559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12191999" y="78559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1105508" y="2095500"/>
            <a:ext cx="16288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72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Scopul măsurilor de comunicare</a:t>
            </a:r>
          </a:p>
        </p:txBody>
      </p:sp>
    </p:spTree>
    <p:extLst>
      <p:ext uri="{BB962C8B-B14F-4D97-AF65-F5344CB8AC3E}">
        <p14:creationId xmlns:p14="http://schemas.microsoft.com/office/powerpoint/2010/main" val="33625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638" y="1861287"/>
            <a:ext cx="15546676" cy="1148614"/>
          </a:xfrm>
        </p:spPr>
        <p:txBody>
          <a:bodyPr>
            <a:noAutofit/>
          </a:bodyPr>
          <a:lstStyle/>
          <a:p>
            <a:pPr marL="0" indent="0"/>
            <a:r>
              <a:rPr lang="ro-MO" sz="7200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+mn-ea"/>
                <a:cs typeface="Poppins Bold" charset="0"/>
              </a:rPr>
              <a:t>Instituții implicate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457200" y="3158341"/>
            <a:ext cx="10134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O" sz="2800" dirty="0" smtClean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endParaRPr lang="ro-MO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Ambasada Germaniei la Chișinău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Banca KfW</a:t>
            </a:r>
          </a:p>
          <a:p>
            <a:pPr marL="457200" indent="-457200">
              <a:buFont typeface="Wingdings" pitchFamily="2" charset="2"/>
              <a:buChar char="Ø"/>
            </a:pPr>
            <a:endParaRPr lang="ro-MO" sz="2800" dirty="0" smtClean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Ministerul </a:t>
            </a: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Infrastructurii și Dezvoltării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Regionale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Agenția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de </a:t>
            </a:r>
            <a:r>
              <a:rPr lang="ro-MO" sz="2800" dirty="0" err="1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D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ezvoltare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Regională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Centru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endParaRPr lang="ro-MO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Agenția Proprietății Publice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S.A. Apă Canal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endParaRPr lang="ro-MO" dirty="0" smtClean="0"/>
          </a:p>
          <a:p>
            <a:endParaRPr lang="ro-MO" dirty="0"/>
          </a:p>
          <a:p>
            <a:endParaRPr lang="ro-MO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591800" y="3284364"/>
            <a:ext cx="7022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Consiliul </a:t>
            </a:r>
            <a:r>
              <a:rPr lang="ro-MO" sz="2800" dirty="0" err="1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aional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Strășeni</a:t>
            </a:r>
            <a:endParaRPr lang="ro-MO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Primăria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Municipiului </a:t>
            </a: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Strășeni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S.A. Apă Canal  Strășeni</a:t>
            </a:r>
          </a:p>
          <a:p>
            <a:pPr marL="457200" indent="-457200">
              <a:buFont typeface="Wingdings" pitchFamily="2" charset="2"/>
              <a:buChar char="Ø"/>
            </a:pPr>
            <a:endParaRPr lang="ro-MO" sz="2800" dirty="0" smtClean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ro-MO" sz="2800" dirty="0" smtClean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Consiliul </a:t>
            </a:r>
            <a:r>
              <a:rPr lang="ro-MO" sz="2800" dirty="0" err="1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aional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Călărași</a:t>
            </a:r>
            <a:endParaRPr lang="ro-MO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Primăria Orașului Călărași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S.A</a:t>
            </a:r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. Apă Canal 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Călărași</a:t>
            </a:r>
          </a:p>
          <a:p>
            <a:pPr marL="457200" indent="-457200">
              <a:buFont typeface="Wingdings" pitchFamily="2" charset="2"/>
              <a:buChar char="Ø"/>
            </a:pPr>
            <a:endParaRPr lang="ro-MO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Primăria Sireți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Primăria Seliștea Nouă</a:t>
            </a:r>
            <a:endParaRPr lang="ro-MO" sz="2800" dirty="0">
              <a:solidFill>
                <a:schemeClr val="tx2">
                  <a:lumMod val="75000"/>
                </a:schemeClr>
              </a:solidFill>
              <a:latin typeface="Poppins Bold" charset="0"/>
              <a:cs typeface="Poppins Bold" charset="0"/>
            </a:endParaRPr>
          </a:p>
          <a:p>
            <a:endParaRPr lang="ro-MO" sz="1600" dirty="0" smtClean="0"/>
          </a:p>
          <a:p>
            <a:endParaRPr lang="ro-MO" sz="1600" dirty="0"/>
          </a:p>
          <a:p>
            <a:endParaRPr lang="ro-MO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638" y="1861286"/>
            <a:ext cx="15546676" cy="1148614"/>
          </a:xfrm>
        </p:spPr>
        <p:txBody>
          <a:bodyPr>
            <a:noAutofit/>
          </a:bodyPr>
          <a:lstStyle/>
          <a:p>
            <a:pPr marL="0" indent="0"/>
            <a:r>
              <a:rPr lang="ro-MO" sz="7200" dirty="0">
                <a:solidFill>
                  <a:schemeClr val="tx2">
                    <a:lumMod val="75000"/>
                  </a:schemeClr>
                </a:solidFill>
                <a:latin typeface="Poppins Bold" charset="0"/>
                <a:cs typeface="Poppins Bold" charset="0"/>
              </a:rPr>
              <a:t>Rolul CMIS</a:t>
            </a:r>
            <a:endParaRPr lang="vi-VN" sz="72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cs typeface="Poppins Bold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990600" y="3162300"/>
            <a:ext cx="16230600" cy="6735138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cs typeface="Poppins Bold" charset="0"/>
              </a:rPr>
              <a:t> 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cs typeface="Poppins Bold" charset="0"/>
              </a:rPr>
              <a:t>  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CMIS este creat și activează ca un grup de inițiativă local</a:t>
            </a:r>
            <a:r>
              <a:rPr lang="ro-MO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având ca membri persoane din localitățile beneficiare ale proiectului, cu scopul de a asigura participarea comunității la toate etapele proiectulu</a:t>
            </a:r>
            <a:r>
              <a:rPr lang="ro-MO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i având următoarele responsabilități: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Recepționează totalitatea reclamațiilor depuse de către persoanele afectate de lucrările de construcție.</a:t>
            </a:r>
          </a:p>
          <a:p>
            <a:pPr marL="0" fontAlgn="base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Recepționează Cererile cu privire la plata despăgubirilor  și le transmite regulat către ADR Centru;</a:t>
            </a:r>
          </a:p>
          <a:p>
            <a:pPr marL="0" fontAlgn="base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Promovează sensibilizarea populației la nivel local asupra  problemelor ecologice;</a:t>
            </a:r>
          </a:p>
          <a:p>
            <a:pPr marL="0" fontAlgn="base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Difuzează informaţii relevante despre Proiect în 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comunitățilelor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;</a:t>
            </a:r>
          </a:p>
          <a:p>
            <a:pPr marL="0" fontAlgn="base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Consolidează încrederea între participanți, părţile interesate și persoanele afectate;</a:t>
            </a:r>
          </a:p>
          <a:p>
            <a:pPr marL="0" fontAlgn="base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Informează permanent despre procedura de soluționare a </a:t>
            </a:r>
            <a:r>
              <a:rPr lang="ro-MO" sz="24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reclamațiilor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și canalele de comunicare cu publicul;</a:t>
            </a:r>
          </a:p>
          <a:p>
            <a:pPr marL="0" fontAlgn="base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Colectează, documentează și prezintă UIP plângeri</a:t>
            </a:r>
            <a:r>
              <a:rPr lang="ro-MO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le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colective sau individuale</a:t>
            </a:r>
          </a:p>
          <a:p>
            <a:pPr marL="0" fontAlgn="base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Informează comunitatea/persoanele fizice despre rezultatele plângerilor/sugestiilor lor.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x-none" sz="2400" dirty="0">
              <a:solidFill>
                <a:schemeClr val="tx2">
                  <a:lumMod val="75000"/>
                </a:schemeClr>
              </a:solidFill>
              <a:latin typeface="Poppins Bold" charset="0"/>
              <a:ea typeface="Arial"/>
              <a:cs typeface="Poppins Bold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  <a:cs typeface="Poppins Bold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276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2324100"/>
            <a:ext cx="16849872" cy="6324600"/>
          </a:xfrm>
        </p:spPr>
        <p:txBody>
          <a:bodyPr>
            <a:noAutofit/>
          </a:bodyPr>
          <a:lstStyle/>
          <a:p>
            <a:pPr marL="541020" algn="ctr"/>
            <a:r>
              <a:rPr lang="ro-MO" sz="6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x-none" sz="6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3452442" y="2258035"/>
            <a:ext cx="12016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7200" dirty="0">
                <a:solidFill>
                  <a:schemeClr val="tx2">
                    <a:lumMod val="75000"/>
                  </a:schemeClr>
                </a:solidFill>
                <a:latin typeface="Poppins Bold" charset="0"/>
                <a:ea typeface="+mj-ea"/>
                <a:cs typeface="Poppins Bold" charset="0"/>
              </a:rPr>
              <a:t>Măsuri de PR planificate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219200" y="3458364"/>
            <a:ext cx="16002000" cy="6439074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x-none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90600" y="3458364"/>
            <a:ext cx="16764000" cy="6439074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  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Elaborarea unei broșuri informative (pliant)</a:t>
            </a: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ce va fi distribuit în orașele Strășeni și Călărași.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   </a:t>
            </a:r>
            <a:r>
              <a:rPr lang="ro-MO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Înființarea </a:t>
            </a: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unui  pagini de Facebook al Proiectului  KfW care va fi operată de UIP.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   Publicarea interviurilor cu primarii localităților beneficiare.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    Elaborarea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unui logo al proiectului</a:t>
            </a: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</a:rPr>
              <a:t>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  <a:sym typeface="Arial"/>
              </a:rPr>
              <a:t>    Elaborarea și distribuirea comunicatelor de presă.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  <a:sym typeface="Arial"/>
              </a:rPr>
              <a:t>    Organizarea evenimentului de lansare a lucrărilor.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  <a:sym typeface="Arial"/>
              </a:rPr>
              <a:t>    </a:t>
            </a:r>
            <a:r>
              <a:rPr lang="ro-MO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  <a:sym typeface="Arial"/>
              </a:rPr>
              <a:t>Îmbunătățirea </a:t>
            </a:r>
            <a:r>
              <a:rPr lang="ro-MO" b="1" dirty="0">
                <a:solidFill>
                  <a:schemeClr val="tx2">
                    <a:lumMod val="75000"/>
                  </a:schemeClr>
                </a:solidFill>
                <a:ea typeface="+mj-ea"/>
                <a:cs typeface="Poppins Bold" charset="0"/>
                <a:sym typeface="Arial"/>
              </a:rPr>
              <a:t>paginilor web a operatorilor din Strășeni și Călărași</a:t>
            </a:r>
            <a:endParaRPr lang="x-none" b="1" dirty="0">
              <a:solidFill>
                <a:schemeClr val="tx2">
                  <a:lumMod val="75000"/>
                </a:schemeClr>
              </a:solidFill>
              <a:ea typeface="+mj-ea"/>
              <a:cs typeface="Poppins Bold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3588" y="393588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93588" y="5143500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3588" y="637359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3588" y="7571685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448286"/>
            <a:ext cx="8644330" cy="2358109"/>
          </a:xfrm>
          <a:custGeom>
            <a:avLst/>
            <a:gdLst/>
            <a:ahLst/>
            <a:cxnLst/>
            <a:rect l="l" t="t" r="r" b="b"/>
            <a:pathLst>
              <a:path w="8644330" h="2358109">
                <a:moveTo>
                  <a:pt x="0" y="0"/>
                </a:moveTo>
                <a:lnTo>
                  <a:pt x="8644330" y="0"/>
                </a:lnTo>
                <a:lnTo>
                  <a:pt x="8644330" y="2358109"/>
                </a:lnTo>
                <a:lnTo>
                  <a:pt x="0" y="2358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or. Ialoveni, str. Alexandru cel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0" y="5143500"/>
            <a:ext cx="46977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8800" y="6369391"/>
            <a:ext cx="72885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8800" y="7658100"/>
            <a:ext cx="60693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facebook.com/</a:t>
            </a:r>
            <a:r>
              <a:rPr lang="en-US" sz="3500" dirty="0" err="1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</a:t>
            </a:r>
            <a:endParaRPr lang="en-US" sz="3500" dirty="0">
              <a:solidFill>
                <a:srgbClr val="1F4F7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2242" r="-224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303</Words>
  <Application>Microsoft Office PowerPoint</Application>
  <PresentationFormat>Custom</PresentationFormat>
  <Paragraphs>68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Wingdings</vt:lpstr>
      <vt:lpstr>Baskerville Old Face</vt:lpstr>
      <vt:lpstr>Times New Roman</vt:lpstr>
      <vt:lpstr>Raleway</vt:lpstr>
      <vt:lpstr>Raleway SemiBold</vt:lpstr>
      <vt:lpstr>Poppins Bold</vt:lpstr>
      <vt:lpstr>Calibri</vt:lpstr>
      <vt:lpstr>Office Theme</vt:lpstr>
      <vt:lpstr>PowerPoint Presentation</vt:lpstr>
      <vt:lpstr>01</vt:lpstr>
      <vt:lpstr>PowerPoint Presentation</vt:lpstr>
      <vt:lpstr>Instituții implicate</vt:lpstr>
      <vt:lpstr>Rolul CMIS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Пользователь</dc:creator>
  <cp:lastModifiedBy>Пользователь</cp:lastModifiedBy>
  <cp:revision>48</cp:revision>
  <cp:lastPrinted>2024-09-19T05:02:48Z</cp:lastPrinted>
  <dcterms:created xsi:type="dcterms:W3CDTF">2006-08-16T00:00:00Z</dcterms:created>
  <dcterms:modified xsi:type="dcterms:W3CDTF">2024-09-19T05:03:55Z</dcterms:modified>
  <dc:identifier>DAGJrZ7RXiE</dc:identifier>
</cp:coreProperties>
</file>