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Poppi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1" d="100"/>
          <a:sy n="31" d="100"/>
        </p:scale>
        <p:origin x="173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svg"/><Relationship Id="rId10" Type="http://schemas.openxmlformats.org/officeDocument/2006/relationships/image" Target="../media/image17.jpe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sv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1.png"/><Relationship Id="rId5" Type="http://schemas.openxmlformats.org/officeDocument/2006/relationships/image" Target="../media/image23.svg"/><Relationship Id="rId10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.png"/><Relationship Id="rId5" Type="http://schemas.openxmlformats.org/officeDocument/2006/relationships/image" Target="../media/image33.svg"/><Relationship Id="rId10" Type="http://schemas.openxmlformats.org/officeDocument/2006/relationships/image" Target="../media/image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63421" y="464957"/>
            <a:ext cx="5818177" cy="1587155"/>
          </a:xfrm>
          <a:custGeom>
            <a:avLst/>
            <a:gdLst/>
            <a:ahLst/>
            <a:cxnLst/>
            <a:rect l="l" t="t" r="r" b="b"/>
            <a:pathLst>
              <a:path w="5818177" h="1587155">
                <a:moveTo>
                  <a:pt x="0" y="0"/>
                </a:moveTo>
                <a:lnTo>
                  <a:pt x="5818177" y="0"/>
                </a:lnTo>
                <a:lnTo>
                  <a:pt x="5818177" y="1587155"/>
                </a:lnTo>
                <a:lnTo>
                  <a:pt x="0" y="1587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77082" y="326170"/>
            <a:ext cx="5582560" cy="1725941"/>
          </a:xfrm>
          <a:custGeom>
            <a:avLst/>
            <a:gdLst/>
            <a:ahLst/>
            <a:cxnLst/>
            <a:rect l="l" t="t" r="r" b="b"/>
            <a:pathLst>
              <a:path w="5582560" h="1725941">
                <a:moveTo>
                  <a:pt x="0" y="0"/>
                </a:moveTo>
                <a:lnTo>
                  <a:pt x="5582560" y="0"/>
                </a:lnTo>
                <a:lnTo>
                  <a:pt x="5582560" y="1725942"/>
                </a:lnTo>
                <a:lnTo>
                  <a:pt x="0" y="1725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50768" y="2661452"/>
            <a:ext cx="9005622" cy="686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43"/>
              </a:lnSpc>
            </a:pPr>
            <a:r>
              <a:rPr lang="en-US" sz="8166" dirty="0" err="1">
                <a:solidFill>
                  <a:srgbClr val="003F67"/>
                </a:solidFill>
                <a:latin typeface="Poppins Bold"/>
              </a:rPr>
              <a:t>Planul</a:t>
            </a:r>
            <a:r>
              <a:rPr lang="en-US" sz="8166" dirty="0">
                <a:solidFill>
                  <a:srgbClr val="003F67"/>
                </a:solidFill>
                <a:latin typeface="Poppins Bold"/>
              </a:rPr>
              <a:t> de </a:t>
            </a:r>
            <a:r>
              <a:rPr lang="en-US" sz="8166" dirty="0" err="1">
                <a:solidFill>
                  <a:srgbClr val="003F67"/>
                </a:solidFill>
                <a:latin typeface="Poppins Bold"/>
              </a:rPr>
              <a:t>implementare</a:t>
            </a:r>
            <a:r>
              <a:rPr lang="en-US" sz="8166" dirty="0">
                <a:solidFill>
                  <a:srgbClr val="003F67"/>
                </a:solidFill>
                <a:latin typeface="Poppins Bold"/>
              </a:rPr>
              <a:t> al POR </a:t>
            </a:r>
            <a:r>
              <a:rPr lang="en-US" sz="8166" dirty="0" err="1">
                <a:solidFill>
                  <a:srgbClr val="003F67"/>
                </a:solidFill>
                <a:latin typeface="Poppins Bold"/>
              </a:rPr>
              <a:t>Centru</a:t>
            </a:r>
            <a:endParaRPr lang="en-US" sz="8166" dirty="0">
              <a:solidFill>
                <a:srgbClr val="003F67"/>
              </a:solidFill>
              <a:latin typeface="Poppins Bold"/>
            </a:endParaRPr>
          </a:p>
          <a:p>
            <a:pPr>
              <a:lnSpc>
                <a:spcPts val="10943"/>
              </a:lnSpc>
            </a:pPr>
            <a:r>
              <a:rPr lang="en-US" sz="8166" dirty="0" err="1">
                <a:solidFill>
                  <a:srgbClr val="003F67"/>
                </a:solidFill>
                <a:latin typeface="Poppins Bold"/>
              </a:rPr>
              <a:t>pentru</a:t>
            </a:r>
            <a:r>
              <a:rPr lang="en-US" sz="8166" dirty="0">
                <a:solidFill>
                  <a:srgbClr val="003F67"/>
                </a:solidFill>
                <a:latin typeface="Poppins Bold"/>
              </a:rPr>
              <a:t> </a:t>
            </a:r>
            <a:r>
              <a:rPr lang="en-US" sz="8166" dirty="0" err="1">
                <a:solidFill>
                  <a:srgbClr val="003F67"/>
                </a:solidFill>
                <a:latin typeface="Poppins Bold"/>
              </a:rPr>
              <a:t>anul</a:t>
            </a:r>
            <a:r>
              <a:rPr lang="en-US" sz="8166" dirty="0">
                <a:solidFill>
                  <a:srgbClr val="003F67"/>
                </a:solidFill>
                <a:latin typeface="Poppins Bold"/>
              </a:rPr>
              <a:t> 2024</a:t>
            </a:r>
          </a:p>
        </p:txBody>
      </p:sp>
      <p:sp>
        <p:nvSpPr>
          <p:cNvPr id="5" name="Freeform 5"/>
          <p:cNvSpPr/>
          <p:nvPr/>
        </p:nvSpPr>
        <p:spPr>
          <a:xfrm>
            <a:off x="10356390" y="2436000"/>
            <a:ext cx="7025208" cy="7722714"/>
          </a:xfrm>
          <a:custGeom>
            <a:avLst/>
            <a:gdLst/>
            <a:ahLst/>
            <a:cxnLst/>
            <a:rect l="l" t="t" r="r" b="b"/>
            <a:pathLst>
              <a:path w="7025208" h="7722714">
                <a:moveTo>
                  <a:pt x="0" y="0"/>
                </a:moveTo>
                <a:lnTo>
                  <a:pt x="7025208" y="0"/>
                </a:lnTo>
                <a:lnTo>
                  <a:pt x="7025208" y="7722714"/>
                </a:lnTo>
                <a:lnTo>
                  <a:pt x="0" y="77227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242" r="-2242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04138" y="5521101"/>
            <a:ext cx="2101059" cy="1780647"/>
          </a:xfrm>
          <a:custGeom>
            <a:avLst/>
            <a:gdLst/>
            <a:ahLst/>
            <a:cxnLst/>
            <a:rect l="l" t="t" r="r" b="b"/>
            <a:pathLst>
              <a:path w="2101059" h="1780647">
                <a:moveTo>
                  <a:pt x="0" y="0"/>
                </a:moveTo>
                <a:lnTo>
                  <a:pt x="2101059" y="0"/>
                </a:lnTo>
                <a:lnTo>
                  <a:pt x="2101059" y="1780647"/>
                </a:lnTo>
                <a:lnTo>
                  <a:pt x="0" y="17806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50613" y="5750725"/>
            <a:ext cx="1544307" cy="1780647"/>
          </a:xfrm>
          <a:custGeom>
            <a:avLst/>
            <a:gdLst/>
            <a:ahLst/>
            <a:cxnLst/>
            <a:rect l="l" t="t" r="r" b="b"/>
            <a:pathLst>
              <a:path w="1544307" h="1780647">
                <a:moveTo>
                  <a:pt x="0" y="0"/>
                </a:moveTo>
                <a:lnTo>
                  <a:pt x="1544307" y="0"/>
                </a:lnTo>
                <a:lnTo>
                  <a:pt x="1544307" y="1780647"/>
                </a:lnTo>
                <a:lnTo>
                  <a:pt x="0" y="1780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716950" y="5521101"/>
            <a:ext cx="1878573" cy="2158248"/>
          </a:xfrm>
          <a:custGeom>
            <a:avLst/>
            <a:gdLst/>
            <a:ahLst/>
            <a:cxnLst/>
            <a:rect l="l" t="t" r="r" b="b"/>
            <a:pathLst>
              <a:path w="1878573" h="2158248">
                <a:moveTo>
                  <a:pt x="0" y="0"/>
                </a:moveTo>
                <a:lnTo>
                  <a:pt x="1878573" y="0"/>
                </a:lnTo>
                <a:lnTo>
                  <a:pt x="1878573" y="2158248"/>
                </a:lnTo>
                <a:lnTo>
                  <a:pt x="0" y="21582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86710" y="4110215"/>
            <a:ext cx="4891236" cy="9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9"/>
              </a:lnSpc>
            </a:pPr>
            <a:r>
              <a:rPr lang="en-US" sz="6999" spc="-104">
                <a:solidFill>
                  <a:srgbClr val="1F497D"/>
                </a:solidFill>
                <a:latin typeface="Poppins Bold"/>
              </a:rPr>
              <a:t>21 proiecte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19547" y="4180205"/>
            <a:ext cx="7309098" cy="963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9"/>
              </a:lnSpc>
            </a:pPr>
            <a:r>
              <a:rPr lang="en-US" sz="6999" spc="-104">
                <a:solidFill>
                  <a:srgbClr val="1F497D"/>
                </a:solidFill>
                <a:latin typeface="Poppins Bold"/>
              </a:rPr>
              <a:t>587 milioane lei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32114" y="1925263"/>
            <a:ext cx="6994207" cy="1642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7500" spc="-277">
                <a:solidFill>
                  <a:srgbClr val="B6242A"/>
                </a:solidFill>
                <a:latin typeface="Poppins Bold"/>
              </a:rPr>
              <a:t>DUP 2022-2024</a:t>
            </a:r>
          </a:p>
          <a:p>
            <a:pPr algn="ctr">
              <a:lnSpc>
                <a:spcPts val="4815"/>
              </a:lnSpc>
            </a:pPr>
            <a:r>
              <a:rPr lang="en-US" sz="4500" spc="-166">
                <a:solidFill>
                  <a:srgbClr val="B6242A"/>
                </a:solidFill>
                <a:latin typeface="Poppins Bold"/>
              </a:rPr>
              <a:t>(Regiunea Centru)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7726974"/>
            <a:ext cx="6053411" cy="210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0"/>
              </a:lnSpc>
            </a:pPr>
            <a:r>
              <a:rPr lang="en-US" sz="4000" spc="-60">
                <a:solidFill>
                  <a:srgbClr val="1F4F74"/>
                </a:solidFill>
                <a:latin typeface="Poppins Bold"/>
              </a:rPr>
              <a:t>11 proiecte </a:t>
            </a:r>
          </a:p>
          <a:p>
            <a:pPr algn="ctr">
              <a:lnSpc>
                <a:spcPts val="4280"/>
              </a:lnSpc>
            </a:pPr>
            <a:r>
              <a:rPr lang="en-US" sz="4000" spc="-60">
                <a:solidFill>
                  <a:srgbClr val="1F4F74"/>
                </a:solidFill>
                <a:latin typeface="Poppins Bold"/>
              </a:rPr>
              <a:t>dezvoltare/revitalizare urbană</a:t>
            </a:r>
          </a:p>
          <a:p>
            <a:pPr algn="ctr">
              <a:lnSpc>
                <a:spcPts val="3745"/>
              </a:lnSpc>
            </a:pPr>
            <a:endParaRPr lang="en-US" sz="4000" spc="-60">
              <a:solidFill>
                <a:srgbClr val="1F4F74"/>
              </a:solidFill>
              <a:latin typeface="Poppi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514558" y="7946771"/>
            <a:ext cx="5616416" cy="2109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0"/>
              </a:lnSpc>
            </a:pPr>
            <a:r>
              <a:rPr lang="en-US" sz="4000" spc="-60">
                <a:solidFill>
                  <a:srgbClr val="1F4F74"/>
                </a:solidFill>
                <a:latin typeface="Poppins Bold"/>
              </a:rPr>
              <a:t>7 proiecte</a:t>
            </a:r>
          </a:p>
          <a:p>
            <a:pPr algn="ctr">
              <a:lnSpc>
                <a:spcPts val="4280"/>
              </a:lnSpc>
            </a:pPr>
            <a:r>
              <a:rPr lang="en-US" sz="4000" spc="-60">
                <a:solidFill>
                  <a:srgbClr val="1F4F74"/>
                </a:solidFill>
                <a:latin typeface="Poppins Bold"/>
              </a:rPr>
              <a:t>aprovizionare cu apă</a:t>
            </a:r>
          </a:p>
          <a:p>
            <a:pPr algn="ctr">
              <a:lnSpc>
                <a:spcPts val="4280"/>
              </a:lnSpc>
            </a:pPr>
            <a:r>
              <a:rPr lang="en-US" sz="4000" spc="-60">
                <a:solidFill>
                  <a:srgbClr val="1F4F74"/>
                </a:solidFill>
                <a:latin typeface="Poppins Bold"/>
              </a:rPr>
              <a:t> și sanitație</a:t>
            </a:r>
          </a:p>
          <a:p>
            <a:pPr algn="ctr">
              <a:lnSpc>
                <a:spcPts val="3745"/>
              </a:lnSpc>
            </a:pPr>
            <a:endParaRPr lang="en-US" sz="4000" spc="-60">
              <a:solidFill>
                <a:srgbClr val="1F4F74"/>
              </a:solidFill>
              <a:latin typeface="Poppi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860879" y="7946771"/>
            <a:ext cx="5769934" cy="2058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0"/>
              </a:lnSpc>
            </a:pPr>
            <a:r>
              <a:rPr lang="en-US" sz="4000" spc="-60">
                <a:solidFill>
                  <a:srgbClr val="1F4F74"/>
                </a:solidFill>
                <a:latin typeface="Poppins Bold"/>
              </a:rPr>
              <a:t>3 proiecte</a:t>
            </a:r>
          </a:p>
          <a:p>
            <a:pPr algn="ctr">
              <a:lnSpc>
                <a:spcPts val="4280"/>
              </a:lnSpc>
            </a:pPr>
            <a:r>
              <a:rPr lang="en-US" sz="4000" spc="-60">
                <a:solidFill>
                  <a:srgbClr val="1F4F74"/>
                </a:solidFill>
                <a:latin typeface="Poppins Bold"/>
              </a:rPr>
              <a:t>atractivitate</a:t>
            </a:r>
          </a:p>
          <a:p>
            <a:pPr algn="ctr">
              <a:lnSpc>
                <a:spcPts val="4280"/>
              </a:lnSpc>
            </a:pPr>
            <a:r>
              <a:rPr lang="en-US" sz="4000" spc="-60">
                <a:solidFill>
                  <a:srgbClr val="1F4F74"/>
                </a:solidFill>
                <a:latin typeface="Poppins Bold"/>
              </a:rPr>
              <a:t> turistică</a:t>
            </a:r>
          </a:p>
          <a:p>
            <a:pPr algn="ctr">
              <a:lnSpc>
                <a:spcPts val="3317"/>
              </a:lnSpc>
            </a:pPr>
            <a:endParaRPr lang="en-US" sz="4000" spc="-60">
              <a:solidFill>
                <a:srgbClr val="1F4F74"/>
              </a:solidFill>
              <a:latin typeface="Poppins Bold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77082" y="326170"/>
            <a:ext cx="4205300" cy="1300139"/>
          </a:xfrm>
          <a:custGeom>
            <a:avLst/>
            <a:gdLst/>
            <a:ahLst/>
            <a:cxnLst/>
            <a:rect l="l" t="t" r="r" b="b"/>
            <a:pathLst>
              <a:path w="4205300" h="1300139">
                <a:moveTo>
                  <a:pt x="0" y="0"/>
                </a:moveTo>
                <a:lnTo>
                  <a:pt x="4205301" y="0"/>
                </a:lnTo>
                <a:lnTo>
                  <a:pt x="4205301" y="1300139"/>
                </a:lnTo>
                <a:lnTo>
                  <a:pt x="0" y="13001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02433" y="3501933"/>
            <a:ext cx="3283135" cy="3283135"/>
          </a:xfrm>
          <a:custGeom>
            <a:avLst/>
            <a:gdLst/>
            <a:ahLst/>
            <a:cxnLst/>
            <a:rect l="l" t="t" r="r" b="b"/>
            <a:pathLst>
              <a:path w="3283135" h="3283135">
                <a:moveTo>
                  <a:pt x="0" y="0"/>
                </a:moveTo>
                <a:lnTo>
                  <a:pt x="3283134" y="0"/>
                </a:lnTo>
                <a:lnTo>
                  <a:pt x="3283134" y="3283134"/>
                </a:lnTo>
                <a:lnTo>
                  <a:pt x="0" y="3283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025303" y="1725238"/>
            <a:ext cx="4237395" cy="110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B6242A"/>
                </a:solidFill>
                <a:latin typeface="Poppins Bold"/>
              </a:rPr>
              <a:t>PAF-2024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38030" y="7337956"/>
            <a:ext cx="4745421" cy="1643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0"/>
              </a:lnSpc>
            </a:pPr>
            <a:r>
              <a:rPr lang="en-US" sz="5675">
                <a:solidFill>
                  <a:srgbClr val="B6242A"/>
                </a:solidFill>
                <a:latin typeface="Poppins Bold"/>
              </a:rPr>
              <a:t>123,7</a:t>
            </a:r>
          </a:p>
          <a:p>
            <a:pPr algn="ctr">
              <a:lnSpc>
                <a:spcPts val="6470"/>
              </a:lnSpc>
            </a:pPr>
            <a:r>
              <a:rPr lang="en-US" sz="5675">
                <a:solidFill>
                  <a:srgbClr val="B6242A"/>
                </a:solidFill>
                <a:latin typeface="Poppins Bold"/>
              </a:rPr>
              <a:t>milioane lei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2048" y="6074509"/>
            <a:ext cx="5612293" cy="95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06"/>
              </a:lnSpc>
            </a:pPr>
            <a:r>
              <a:rPr lang="en-US" sz="5575">
                <a:solidFill>
                  <a:srgbClr val="B6242A"/>
                </a:solidFill>
                <a:latin typeface="Poppins Bold"/>
              </a:rPr>
              <a:t>113,37 milioane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208497" y="6074509"/>
            <a:ext cx="4901710" cy="87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6"/>
              </a:lnSpc>
            </a:pPr>
            <a:r>
              <a:rPr lang="en-US" sz="5075">
                <a:solidFill>
                  <a:srgbClr val="B6242A"/>
                </a:solidFill>
                <a:latin typeface="Poppins Bold"/>
              </a:rPr>
              <a:t>10,38 milioane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8358" y="3954945"/>
            <a:ext cx="6039671" cy="1604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6"/>
              </a:lnSpc>
            </a:pPr>
            <a:r>
              <a:rPr lang="en-US" sz="5575">
                <a:solidFill>
                  <a:srgbClr val="1F4F74"/>
                </a:solidFill>
                <a:latin typeface="Poppins Bold"/>
              </a:rPr>
              <a:t>implementarea proiectelor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59403" y="4134617"/>
            <a:ext cx="5199897" cy="1611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5575">
                <a:solidFill>
                  <a:srgbClr val="1F4F74"/>
                </a:solidFill>
                <a:latin typeface="Poppins Bold"/>
              </a:rPr>
              <a:t>cheltuieli operaționale</a:t>
            </a:r>
          </a:p>
        </p:txBody>
      </p:sp>
      <p:sp>
        <p:nvSpPr>
          <p:cNvPr id="9" name="Freeform 9"/>
          <p:cNvSpPr/>
          <p:nvPr/>
        </p:nvSpPr>
        <p:spPr>
          <a:xfrm>
            <a:off x="598358" y="181316"/>
            <a:ext cx="4819496" cy="1490027"/>
          </a:xfrm>
          <a:custGeom>
            <a:avLst/>
            <a:gdLst/>
            <a:ahLst/>
            <a:cxnLst/>
            <a:rect l="l" t="t" r="r" b="b"/>
            <a:pathLst>
              <a:path w="4819496" h="1490027">
                <a:moveTo>
                  <a:pt x="0" y="0"/>
                </a:moveTo>
                <a:lnTo>
                  <a:pt x="4819496" y="0"/>
                </a:lnTo>
                <a:lnTo>
                  <a:pt x="4819496" y="1490027"/>
                </a:lnTo>
                <a:lnTo>
                  <a:pt x="0" y="14900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629" y="6240816"/>
            <a:ext cx="1614303" cy="1626129"/>
          </a:xfrm>
          <a:custGeom>
            <a:avLst/>
            <a:gdLst/>
            <a:ahLst/>
            <a:cxnLst/>
            <a:rect l="l" t="t" r="r" b="b"/>
            <a:pathLst>
              <a:path w="1614303" h="1626129">
                <a:moveTo>
                  <a:pt x="0" y="0"/>
                </a:moveTo>
                <a:lnTo>
                  <a:pt x="1614303" y="0"/>
                </a:lnTo>
                <a:lnTo>
                  <a:pt x="1614303" y="1626129"/>
                </a:lnTo>
                <a:lnTo>
                  <a:pt x="0" y="1626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7688" y="8200149"/>
            <a:ext cx="1415232" cy="1415232"/>
          </a:xfrm>
          <a:custGeom>
            <a:avLst/>
            <a:gdLst/>
            <a:ahLst/>
            <a:cxnLst/>
            <a:rect l="l" t="t" r="r" b="b"/>
            <a:pathLst>
              <a:path w="1415232" h="1415232">
                <a:moveTo>
                  <a:pt x="0" y="0"/>
                </a:moveTo>
                <a:lnTo>
                  <a:pt x="1415231" y="0"/>
                </a:lnTo>
                <a:lnTo>
                  <a:pt x="1415231" y="1415231"/>
                </a:lnTo>
                <a:lnTo>
                  <a:pt x="0" y="1415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8358" y="181316"/>
            <a:ext cx="4819496" cy="1490027"/>
          </a:xfrm>
          <a:custGeom>
            <a:avLst/>
            <a:gdLst/>
            <a:ahLst/>
            <a:cxnLst/>
            <a:rect l="l" t="t" r="r" b="b"/>
            <a:pathLst>
              <a:path w="4819496" h="1490027">
                <a:moveTo>
                  <a:pt x="0" y="0"/>
                </a:moveTo>
                <a:lnTo>
                  <a:pt x="4819496" y="0"/>
                </a:lnTo>
                <a:lnTo>
                  <a:pt x="4819496" y="1490027"/>
                </a:lnTo>
                <a:lnTo>
                  <a:pt x="0" y="14900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98358" y="3991152"/>
            <a:ext cx="1256941" cy="1162671"/>
          </a:xfrm>
          <a:custGeom>
            <a:avLst/>
            <a:gdLst/>
            <a:ahLst/>
            <a:cxnLst/>
            <a:rect l="l" t="t" r="r" b="b"/>
            <a:pathLst>
              <a:path w="1256941" h="1162671">
                <a:moveTo>
                  <a:pt x="0" y="0"/>
                </a:moveTo>
                <a:lnTo>
                  <a:pt x="1256942" y="0"/>
                </a:lnTo>
                <a:lnTo>
                  <a:pt x="1256942" y="1162671"/>
                </a:lnTo>
                <a:lnTo>
                  <a:pt x="0" y="1162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32122" y="2427130"/>
            <a:ext cx="6992335" cy="7627373"/>
          </a:xfrm>
          <a:custGeom>
            <a:avLst/>
            <a:gdLst/>
            <a:ahLst/>
            <a:cxnLst/>
            <a:rect l="l" t="t" r="r" b="b"/>
            <a:pathLst>
              <a:path w="6992335" h="7627373">
                <a:moveTo>
                  <a:pt x="0" y="0"/>
                </a:moveTo>
                <a:lnTo>
                  <a:pt x="6992336" y="0"/>
                </a:lnTo>
                <a:lnTo>
                  <a:pt x="6992336" y="7627372"/>
                </a:lnTo>
                <a:lnTo>
                  <a:pt x="0" y="76273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8318" r="-3534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677233" y="1407954"/>
            <a:ext cx="8933533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B6242A"/>
                </a:solidFill>
                <a:latin typeface="Poppins Bold"/>
              </a:rPr>
              <a:t>Plan POR Centru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7688" y="4123980"/>
            <a:ext cx="9803422" cy="154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2"/>
              </a:lnSpc>
            </a:pPr>
            <a:r>
              <a:rPr lang="en-US" sz="4800">
                <a:solidFill>
                  <a:srgbClr val="1F4F74"/>
                </a:solidFill>
                <a:latin typeface="Poppins Bold"/>
              </a:rPr>
              <a:t>7 proiecte în curs</a:t>
            </a:r>
          </a:p>
          <a:p>
            <a:pPr algn="ctr">
              <a:lnSpc>
                <a:spcPts val="6192"/>
              </a:lnSpc>
            </a:pPr>
            <a:r>
              <a:rPr lang="en-US" sz="4800">
                <a:solidFill>
                  <a:srgbClr val="1F4F74"/>
                </a:solidFill>
                <a:latin typeface="Poppins Bold"/>
              </a:rPr>
              <a:t> de implementare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80600" y="6613508"/>
            <a:ext cx="5194697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1F4F74"/>
                </a:solidFill>
                <a:latin typeface="Poppins Bold"/>
              </a:rPr>
              <a:t>92,5 milioane lei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23910" y="8235779"/>
            <a:ext cx="8108077" cy="13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7"/>
              </a:lnSpc>
            </a:pPr>
            <a:r>
              <a:rPr lang="en-US" sz="4300">
                <a:solidFill>
                  <a:srgbClr val="1F4F74"/>
                </a:solidFill>
                <a:latin typeface="Poppins Bold"/>
              </a:rPr>
              <a:t>Nisporeni, Ungheni, Călărași, Strășeni, Hâncești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8358" y="2773223"/>
            <a:ext cx="8933533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1F497D"/>
                </a:solidFill>
                <a:latin typeface="Poppins Bold"/>
              </a:rPr>
              <a:t>aprovizionare cu apă și sanitație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7478" y="6045734"/>
            <a:ext cx="1614303" cy="1626129"/>
          </a:xfrm>
          <a:custGeom>
            <a:avLst/>
            <a:gdLst/>
            <a:ahLst/>
            <a:cxnLst/>
            <a:rect l="l" t="t" r="r" b="b"/>
            <a:pathLst>
              <a:path w="1614303" h="1626129">
                <a:moveTo>
                  <a:pt x="0" y="0"/>
                </a:moveTo>
                <a:lnTo>
                  <a:pt x="1614303" y="0"/>
                </a:lnTo>
                <a:lnTo>
                  <a:pt x="1614303" y="1626129"/>
                </a:lnTo>
                <a:lnTo>
                  <a:pt x="0" y="1626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21084" y="8163283"/>
            <a:ext cx="1415232" cy="1415232"/>
          </a:xfrm>
          <a:custGeom>
            <a:avLst/>
            <a:gdLst/>
            <a:ahLst/>
            <a:cxnLst/>
            <a:rect l="l" t="t" r="r" b="b"/>
            <a:pathLst>
              <a:path w="1415232" h="1415232">
                <a:moveTo>
                  <a:pt x="0" y="0"/>
                </a:moveTo>
                <a:lnTo>
                  <a:pt x="1415232" y="0"/>
                </a:lnTo>
                <a:lnTo>
                  <a:pt x="1415232" y="1415232"/>
                </a:lnTo>
                <a:lnTo>
                  <a:pt x="0" y="1415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8358" y="181316"/>
            <a:ext cx="4819496" cy="1490027"/>
          </a:xfrm>
          <a:custGeom>
            <a:avLst/>
            <a:gdLst/>
            <a:ahLst/>
            <a:cxnLst/>
            <a:rect l="l" t="t" r="r" b="b"/>
            <a:pathLst>
              <a:path w="4819496" h="1490027">
                <a:moveTo>
                  <a:pt x="0" y="0"/>
                </a:moveTo>
                <a:lnTo>
                  <a:pt x="4819496" y="0"/>
                </a:lnTo>
                <a:lnTo>
                  <a:pt x="4819496" y="1490027"/>
                </a:lnTo>
                <a:lnTo>
                  <a:pt x="0" y="14900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9007" y="4118991"/>
            <a:ext cx="1256941" cy="1162671"/>
          </a:xfrm>
          <a:custGeom>
            <a:avLst/>
            <a:gdLst/>
            <a:ahLst/>
            <a:cxnLst/>
            <a:rect l="l" t="t" r="r" b="b"/>
            <a:pathLst>
              <a:path w="1256941" h="1162671">
                <a:moveTo>
                  <a:pt x="0" y="0"/>
                </a:moveTo>
                <a:lnTo>
                  <a:pt x="1256942" y="0"/>
                </a:lnTo>
                <a:lnTo>
                  <a:pt x="1256942" y="1162670"/>
                </a:lnTo>
                <a:lnTo>
                  <a:pt x="0" y="1162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501055" y="2833168"/>
            <a:ext cx="9357119" cy="6863305"/>
          </a:xfrm>
          <a:custGeom>
            <a:avLst/>
            <a:gdLst/>
            <a:ahLst/>
            <a:cxnLst/>
            <a:rect l="l" t="t" r="r" b="b"/>
            <a:pathLst>
              <a:path w="9357119" h="6863305">
                <a:moveTo>
                  <a:pt x="0" y="0"/>
                </a:moveTo>
                <a:lnTo>
                  <a:pt x="9357120" y="0"/>
                </a:lnTo>
                <a:lnTo>
                  <a:pt x="9357120" y="6863305"/>
                </a:lnTo>
                <a:lnTo>
                  <a:pt x="0" y="68633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339" r="-9860" b="-286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605201" y="1478143"/>
            <a:ext cx="8933533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B6242A"/>
                </a:solidFill>
                <a:latin typeface="Poppins Bold"/>
              </a:rPr>
              <a:t>Plan POR Centru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96510" y="4080891"/>
            <a:ext cx="9803422" cy="1545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2"/>
              </a:lnSpc>
            </a:pPr>
            <a:r>
              <a:rPr lang="en-US" sz="4800">
                <a:solidFill>
                  <a:srgbClr val="1F4F74"/>
                </a:solidFill>
                <a:latin typeface="Poppins Bold"/>
              </a:rPr>
              <a:t>3 proiecte în curs</a:t>
            </a:r>
          </a:p>
          <a:p>
            <a:pPr algn="ctr">
              <a:lnSpc>
                <a:spcPts val="6192"/>
              </a:lnSpc>
            </a:pPr>
            <a:r>
              <a:rPr lang="en-US" sz="4800">
                <a:solidFill>
                  <a:srgbClr val="1F4F74"/>
                </a:solidFill>
                <a:latin typeface="Poppins Bold"/>
              </a:rPr>
              <a:t> de implementare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90680" y="6487171"/>
            <a:ext cx="5471636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80"/>
              </a:lnSpc>
            </a:pPr>
            <a:r>
              <a:rPr lang="en-US" sz="4700">
                <a:solidFill>
                  <a:srgbClr val="1F4F74"/>
                </a:solidFill>
                <a:latin typeface="Poppins Bold"/>
              </a:rPr>
              <a:t>18,38 milioane lei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95322" y="8198914"/>
            <a:ext cx="7062354" cy="1379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47"/>
              </a:lnSpc>
            </a:pPr>
            <a:r>
              <a:rPr lang="en-US" sz="4300">
                <a:solidFill>
                  <a:srgbClr val="1F4F74"/>
                </a:solidFill>
                <a:latin typeface="Poppins Bold"/>
              </a:rPr>
              <a:t>Orheiul Vechi, Anenii Noi și mun. Chișinău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8358" y="2773223"/>
            <a:ext cx="8933533" cy="646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>
                <a:solidFill>
                  <a:srgbClr val="B6242A"/>
                </a:solidFill>
                <a:latin typeface="Poppins Bold"/>
              </a:rPr>
              <a:t>atractivitate turistică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239302"/>
            <a:ext cx="1211819" cy="1220696"/>
          </a:xfrm>
          <a:custGeom>
            <a:avLst/>
            <a:gdLst/>
            <a:ahLst/>
            <a:cxnLst/>
            <a:rect l="l" t="t" r="r" b="b"/>
            <a:pathLst>
              <a:path w="1211819" h="1220696">
                <a:moveTo>
                  <a:pt x="0" y="0"/>
                </a:moveTo>
                <a:lnTo>
                  <a:pt x="1211819" y="0"/>
                </a:lnTo>
                <a:lnTo>
                  <a:pt x="1211819" y="1220696"/>
                </a:lnTo>
                <a:lnTo>
                  <a:pt x="0" y="12206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8543" y="7529398"/>
            <a:ext cx="1216160" cy="1216160"/>
          </a:xfrm>
          <a:custGeom>
            <a:avLst/>
            <a:gdLst/>
            <a:ahLst/>
            <a:cxnLst/>
            <a:rect l="l" t="t" r="r" b="b"/>
            <a:pathLst>
              <a:path w="1216160" h="1216160">
                <a:moveTo>
                  <a:pt x="0" y="0"/>
                </a:moveTo>
                <a:lnTo>
                  <a:pt x="1216160" y="0"/>
                </a:lnTo>
                <a:lnTo>
                  <a:pt x="1216160" y="1216161"/>
                </a:lnTo>
                <a:lnTo>
                  <a:pt x="0" y="12161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98358" y="181316"/>
            <a:ext cx="4819496" cy="1490027"/>
          </a:xfrm>
          <a:custGeom>
            <a:avLst/>
            <a:gdLst/>
            <a:ahLst/>
            <a:cxnLst/>
            <a:rect l="l" t="t" r="r" b="b"/>
            <a:pathLst>
              <a:path w="4819496" h="1490027">
                <a:moveTo>
                  <a:pt x="0" y="0"/>
                </a:moveTo>
                <a:lnTo>
                  <a:pt x="4819496" y="0"/>
                </a:lnTo>
                <a:lnTo>
                  <a:pt x="4819496" y="1490027"/>
                </a:lnTo>
                <a:lnTo>
                  <a:pt x="0" y="14900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477" y="2796469"/>
            <a:ext cx="1256941" cy="1162671"/>
          </a:xfrm>
          <a:custGeom>
            <a:avLst/>
            <a:gdLst/>
            <a:ahLst/>
            <a:cxnLst/>
            <a:rect l="l" t="t" r="r" b="b"/>
            <a:pathLst>
              <a:path w="1256941" h="1162671">
                <a:moveTo>
                  <a:pt x="0" y="0"/>
                </a:moveTo>
                <a:lnTo>
                  <a:pt x="1256941" y="0"/>
                </a:lnTo>
                <a:lnTo>
                  <a:pt x="1256941" y="1162671"/>
                </a:lnTo>
                <a:lnTo>
                  <a:pt x="0" y="1162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651147" y="3959140"/>
            <a:ext cx="7443333" cy="4563352"/>
          </a:xfrm>
          <a:custGeom>
            <a:avLst/>
            <a:gdLst/>
            <a:ahLst/>
            <a:cxnLst/>
            <a:rect l="l" t="t" r="r" b="b"/>
            <a:pathLst>
              <a:path w="7443333" h="4563352">
                <a:moveTo>
                  <a:pt x="0" y="0"/>
                </a:moveTo>
                <a:lnTo>
                  <a:pt x="7443334" y="0"/>
                </a:lnTo>
                <a:lnTo>
                  <a:pt x="7443334" y="4563352"/>
                </a:lnTo>
                <a:lnTo>
                  <a:pt x="0" y="4563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677233" y="1478143"/>
            <a:ext cx="8933533" cy="1019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B6242A"/>
                </a:solidFill>
                <a:latin typeface="Poppins Bold"/>
              </a:rPr>
              <a:t>Plan POR Centru 2024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24703" y="2714230"/>
            <a:ext cx="9126444" cy="1935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60"/>
              </a:lnSpc>
            </a:pPr>
            <a:r>
              <a:rPr lang="en-US" sz="4000">
                <a:solidFill>
                  <a:srgbClr val="1F4F74"/>
                </a:solidFill>
                <a:latin typeface="Poppins Bold"/>
              </a:rPr>
              <a:t>1 proiect în curs de implementare </a:t>
            </a:r>
          </a:p>
          <a:p>
            <a:pPr algn="ctr">
              <a:lnSpc>
                <a:spcPts val="5160"/>
              </a:lnSpc>
            </a:pPr>
            <a:r>
              <a:rPr lang="en-US" sz="4000">
                <a:solidFill>
                  <a:srgbClr val="1F4F74"/>
                </a:solidFill>
                <a:latin typeface="Poppins Bold"/>
              </a:rPr>
              <a:t>10 contracte de finanțare semnate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67340" y="5445796"/>
            <a:ext cx="4830604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1F4F74"/>
                </a:solidFill>
                <a:latin typeface="Poppins Bold"/>
              </a:rPr>
              <a:t>2,4 milioane lei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62358" y="7011490"/>
            <a:ext cx="7840566" cy="2770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47"/>
              </a:lnSpc>
            </a:pPr>
            <a:r>
              <a:rPr lang="en-US" sz="4300">
                <a:solidFill>
                  <a:srgbClr val="1F4F74"/>
                </a:solidFill>
                <a:latin typeface="Poppins Bold"/>
              </a:rPr>
              <a:t>Ungheni (2), Călărași, Telenești, Șoldănești, Rezina, Criuleni, Anenii Noi, Ialoveni (2), Hâncești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77878" y="2259419"/>
            <a:ext cx="15659090" cy="788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98"/>
              </a:lnSpc>
            </a:pPr>
            <a:r>
              <a:rPr lang="en-US" sz="4600">
                <a:solidFill>
                  <a:srgbClr val="1F4F74"/>
                </a:solidFill>
                <a:latin typeface="Poppins Bold"/>
              </a:rPr>
              <a:t>cartografierea proiectelor implementate cu suportul partenerilor de dezvoltare</a:t>
            </a:r>
          </a:p>
          <a:p>
            <a:pPr>
              <a:lnSpc>
                <a:spcPts val="5198"/>
              </a:lnSpc>
            </a:pPr>
            <a:endParaRPr lang="en-US" sz="4600">
              <a:solidFill>
                <a:srgbClr val="1F4F74"/>
              </a:solidFill>
              <a:latin typeface="Poppins Bold"/>
            </a:endParaRPr>
          </a:p>
          <a:p>
            <a:pPr>
              <a:lnSpc>
                <a:spcPts val="5198"/>
              </a:lnSpc>
            </a:pPr>
            <a:r>
              <a:rPr lang="en-US" sz="4600">
                <a:solidFill>
                  <a:srgbClr val="1F4F74"/>
                </a:solidFill>
                <a:latin typeface="Poppins Bold"/>
              </a:rPr>
              <a:t>elaborarea unei baze de date statistice la nivelul RD Centru</a:t>
            </a:r>
          </a:p>
          <a:p>
            <a:pPr>
              <a:lnSpc>
                <a:spcPts val="5198"/>
              </a:lnSpc>
            </a:pPr>
            <a:endParaRPr lang="en-US" sz="4600">
              <a:solidFill>
                <a:srgbClr val="1F4F74"/>
              </a:solidFill>
              <a:latin typeface="Poppins Bold"/>
            </a:endParaRPr>
          </a:p>
          <a:p>
            <a:pPr>
              <a:lnSpc>
                <a:spcPts val="5198"/>
              </a:lnSpc>
            </a:pPr>
            <a:r>
              <a:rPr lang="en-US" sz="4600">
                <a:solidFill>
                  <a:srgbClr val="1F4F74"/>
                </a:solidFill>
                <a:latin typeface="Poppins Bold"/>
              </a:rPr>
              <a:t>participarea la apeluri de propuneri de proiecte transfrontaliere și alte surse externe</a:t>
            </a:r>
          </a:p>
          <a:p>
            <a:pPr>
              <a:lnSpc>
                <a:spcPts val="5198"/>
              </a:lnSpc>
            </a:pPr>
            <a:endParaRPr lang="en-US" sz="4600">
              <a:solidFill>
                <a:srgbClr val="1F4F74"/>
              </a:solidFill>
              <a:latin typeface="Poppins Bold"/>
            </a:endParaRPr>
          </a:p>
          <a:p>
            <a:pPr>
              <a:lnSpc>
                <a:spcPts val="5198"/>
              </a:lnSpc>
            </a:pPr>
            <a:r>
              <a:rPr lang="en-US" sz="4600">
                <a:solidFill>
                  <a:srgbClr val="1F4F74"/>
                </a:solidFill>
                <a:latin typeface="Poppins Bold"/>
              </a:rPr>
              <a:t>facilitarea inițiativelor de specializare inteligentă</a:t>
            </a:r>
          </a:p>
          <a:p>
            <a:pPr>
              <a:lnSpc>
                <a:spcPts val="5198"/>
              </a:lnSpc>
            </a:pPr>
            <a:endParaRPr lang="en-US" sz="4600">
              <a:solidFill>
                <a:srgbClr val="1F4F74"/>
              </a:solidFill>
              <a:latin typeface="Poppins Bold"/>
            </a:endParaRPr>
          </a:p>
          <a:p>
            <a:pPr>
              <a:lnSpc>
                <a:spcPts val="5198"/>
              </a:lnSpc>
            </a:pPr>
            <a:r>
              <a:rPr lang="en-US" sz="4600">
                <a:solidFill>
                  <a:srgbClr val="1F4F74"/>
                </a:solidFill>
                <a:latin typeface="Poppins Bold"/>
              </a:rPr>
              <a:t>acordarea suportului consultativ APL din regiune</a:t>
            </a:r>
          </a:p>
        </p:txBody>
      </p:sp>
      <p:sp>
        <p:nvSpPr>
          <p:cNvPr id="3" name="Freeform 3"/>
          <p:cNvSpPr/>
          <p:nvPr/>
        </p:nvSpPr>
        <p:spPr>
          <a:xfrm>
            <a:off x="785825" y="2163725"/>
            <a:ext cx="1016405" cy="1016405"/>
          </a:xfrm>
          <a:custGeom>
            <a:avLst/>
            <a:gdLst/>
            <a:ahLst/>
            <a:cxnLst/>
            <a:rect l="l" t="t" r="r" b="b"/>
            <a:pathLst>
              <a:path w="1016405" h="1016405">
                <a:moveTo>
                  <a:pt x="0" y="0"/>
                </a:moveTo>
                <a:lnTo>
                  <a:pt x="1016405" y="0"/>
                </a:lnTo>
                <a:lnTo>
                  <a:pt x="1016405" y="1016405"/>
                </a:lnTo>
                <a:lnTo>
                  <a:pt x="0" y="1016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85825" y="4096906"/>
            <a:ext cx="996192" cy="996192"/>
          </a:xfrm>
          <a:custGeom>
            <a:avLst/>
            <a:gdLst/>
            <a:ahLst/>
            <a:cxnLst/>
            <a:rect l="l" t="t" r="r" b="b"/>
            <a:pathLst>
              <a:path w="996192" h="996192">
                <a:moveTo>
                  <a:pt x="0" y="0"/>
                </a:moveTo>
                <a:lnTo>
                  <a:pt x="996192" y="0"/>
                </a:lnTo>
                <a:lnTo>
                  <a:pt x="996192" y="996192"/>
                </a:lnTo>
                <a:lnTo>
                  <a:pt x="0" y="9961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5825" y="6007498"/>
            <a:ext cx="975979" cy="975979"/>
          </a:xfrm>
          <a:custGeom>
            <a:avLst/>
            <a:gdLst/>
            <a:ahLst/>
            <a:cxnLst/>
            <a:rect l="l" t="t" r="r" b="b"/>
            <a:pathLst>
              <a:path w="975979" h="975979">
                <a:moveTo>
                  <a:pt x="0" y="0"/>
                </a:moveTo>
                <a:lnTo>
                  <a:pt x="975979" y="0"/>
                </a:lnTo>
                <a:lnTo>
                  <a:pt x="975979" y="975979"/>
                </a:lnTo>
                <a:lnTo>
                  <a:pt x="0" y="975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85825" y="7621605"/>
            <a:ext cx="1031787" cy="1031787"/>
          </a:xfrm>
          <a:custGeom>
            <a:avLst/>
            <a:gdLst/>
            <a:ahLst/>
            <a:cxnLst/>
            <a:rect l="l" t="t" r="r" b="b"/>
            <a:pathLst>
              <a:path w="1031787" h="1031787">
                <a:moveTo>
                  <a:pt x="0" y="0"/>
                </a:moveTo>
                <a:lnTo>
                  <a:pt x="1031787" y="0"/>
                </a:lnTo>
                <a:lnTo>
                  <a:pt x="1031787" y="1031786"/>
                </a:lnTo>
                <a:lnTo>
                  <a:pt x="0" y="10317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222220" y="812030"/>
            <a:ext cx="7412824" cy="1052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</a:pPr>
            <a:r>
              <a:rPr lang="en-US" sz="6199">
                <a:solidFill>
                  <a:srgbClr val="B6242A"/>
                </a:solidFill>
                <a:latin typeface="Poppins Bold"/>
              </a:rPr>
              <a:t>Acțiuni SOFT</a:t>
            </a:r>
          </a:p>
        </p:txBody>
      </p:sp>
      <p:sp>
        <p:nvSpPr>
          <p:cNvPr id="8" name="Freeform 8"/>
          <p:cNvSpPr/>
          <p:nvPr/>
        </p:nvSpPr>
        <p:spPr>
          <a:xfrm>
            <a:off x="598358" y="181316"/>
            <a:ext cx="4819496" cy="1490027"/>
          </a:xfrm>
          <a:custGeom>
            <a:avLst/>
            <a:gdLst/>
            <a:ahLst/>
            <a:cxnLst/>
            <a:rect l="l" t="t" r="r" b="b"/>
            <a:pathLst>
              <a:path w="4819496" h="1490027">
                <a:moveTo>
                  <a:pt x="0" y="0"/>
                </a:moveTo>
                <a:lnTo>
                  <a:pt x="4819496" y="0"/>
                </a:lnTo>
                <a:lnTo>
                  <a:pt x="4819496" y="1490027"/>
                </a:lnTo>
                <a:lnTo>
                  <a:pt x="0" y="149002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3248469" y="464957"/>
            <a:ext cx="4133130" cy="1127487"/>
          </a:xfrm>
          <a:custGeom>
            <a:avLst/>
            <a:gdLst/>
            <a:ahLst/>
            <a:cxnLst/>
            <a:rect l="l" t="t" r="r" b="b"/>
            <a:pathLst>
              <a:path w="4133130" h="1127487">
                <a:moveTo>
                  <a:pt x="0" y="0"/>
                </a:moveTo>
                <a:lnTo>
                  <a:pt x="4133129" y="0"/>
                </a:lnTo>
                <a:lnTo>
                  <a:pt x="4133129" y="1127486"/>
                </a:lnTo>
                <a:lnTo>
                  <a:pt x="0" y="11274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21042" y="9148691"/>
            <a:ext cx="960975" cy="960975"/>
          </a:xfrm>
          <a:custGeom>
            <a:avLst/>
            <a:gdLst/>
            <a:ahLst/>
            <a:cxnLst/>
            <a:rect l="l" t="t" r="r" b="b"/>
            <a:pathLst>
              <a:path w="960975" h="960975">
                <a:moveTo>
                  <a:pt x="0" y="0"/>
                </a:moveTo>
                <a:lnTo>
                  <a:pt x="960975" y="0"/>
                </a:lnTo>
                <a:lnTo>
                  <a:pt x="960975" y="960976"/>
                </a:lnTo>
                <a:lnTo>
                  <a:pt x="0" y="9609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634069" y="3910353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34069" y="5115328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634069" y="6364073"/>
            <a:ext cx="750412" cy="750412"/>
          </a:xfrm>
          <a:custGeom>
            <a:avLst/>
            <a:gdLst/>
            <a:ahLst/>
            <a:cxnLst/>
            <a:rect l="l" t="t" r="r" b="b"/>
            <a:pathLst>
              <a:path w="750412" h="750412">
                <a:moveTo>
                  <a:pt x="0" y="0"/>
                </a:moveTo>
                <a:lnTo>
                  <a:pt x="750412" y="0"/>
                </a:lnTo>
                <a:lnTo>
                  <a:pt x="750412" y="750412"/>
                </a:lnTo>
                <a:lnTo>
                  <a:pt x="0" y="7504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634069" y="7505452"/>
            <a:ext cx="750412" cy="747683"/>
          </a:xfrm>
          <a:custGeom>
            <a:avLst/>
            <a:gdLst/>
            <a:ahLst/>
            <a:cxnLst/>
            <a:rect l="l" t="t" r="r" b="b"/>
            <a:pathLst>
              <a:path w="750412" h="747683">
                <a:moveTo>
                  <a:pt x="0" y="0"/>
                </a:moveTo>
                <a:lnTo>
                  <a:pt x="750412" y="0"/>
                </a:lnTo>
                <a:lnTo>
                  <a:pt x="750412" y="747684"/>
                </a:lnTo>
                <a:lnTo>
                  <a:pt x="0" y="7476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270056" y="448286"/>
            <a:ext cx="9518274" cy="2596514"/>
          </a:xfrm>
          <a:custGeom>
            <a:avLst/>
            <a:gdLst/>
            <a:ahLst/>
            <a:cxnLst/>
            <a:rect l="l" t="t" r="r" b="b"/>
            <a:pathLst>
              <a:path w="9518274" h="2596514">
                <a:moveTo>
                  <a:pt x="0" y="0"/>
                </a:moveTo>
                <a:lnTo>
                  <a:pt x="9518274" y="0"/>
                </a:lnTo>
                <a:lnTo>
                  <a:pt x="9518274" y="2596514"/>
                </a:lnTo>
                <a:lnTo>
                  <a:pt x="0" y="25965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384481" y="3915672"/>
            <a:ext cx="8882523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1F4F74"/>
                </a:solidFill>
                <a:latin typeface="Poppins Bold"/>
              </a:rPr>
              <a:t>or. </a:t>
            </a:r>
            <a:r>
              <a:rPr lang="en-US" sz="3500" dirty="0" err="1">
                <a:solidFill>
                  <a:srgbClr val="1F4F74"/>
                </a:solidFill>
                <a:latin typeface="Poppins Bold"/>
              </a:rPr>
              <a:t>Ialoveni</a:t>
            </a:r>
            <a:r>
              <a:rPr lang="en-US" sz="3500" dirty="0">
                <a:solidFill>
                  <a:srgbClr val="1F4F74"/>
                </a:solidFill>
                <a:latin typeface="Poppins Bold"/>
              </a:rPr>
              <a:t>, str. Alexandru </a:t>
            </a:r>
            <a:r>
              <a:rPr lang="en-US" sz="3500" dirty="0" err="1">
                <a:solidFill>
                  <a:srgbClr val="1F4F74"/>
                </a:solidFill>
                <a:latin typeface="Poppins Bold"/>
              </a:rPr>
              <a:t>cel</a:t>
            </a:r>
            <a:r>
              <a:rPr lang="en-US" sz="3500" dirty="0">
                <a:solidFill>
                  <a:srgbClr val="1F4F74"/>
                </a:solidFill>
                <a:latin typeface="Poppins Bold"/>
              </a:rPr>
              <a:t> Bun, 33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80278" y="5124793"/>
            <a:ext cx="3574256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F74"/>
                </a:solidFill>
                <a:latin typeface="Poppins Bold"/>
              </a:rPr>
              <a:t>+373 268 2 26 92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80278" y="6369392"/>
            <a:ext cx="6979206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F74"/>
                </a:solidFill>
                <a:latin typeface="Poppins Bold"/>
              </a:rPr>
              <a:t>adrcentru@adrcentru.gov.md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80278" y="7618137"/>
            <a:ext cx="5803106" cy="634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1F4F74"/>
                </a:solidFill>
                <a:latin typeface="Poppins Bold"/>
              </a:rPr>
              <a:t>facebook.com/adrcentru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699499"/>
            <a:ext cx="8085249" cy="8888002"/>
          </a:xfrm>
          <a:custGeom>
            <a:avLst/>
            <a:gdLst/>
            <a:ahLst/>
            <a:cxnLst/>
            <a:rect l="l" t="t" r="r" b="b"/>
            <a:pathLst>
              <a:path w="8085249" h="8888002">
                <a:moveTo>
                  <a:pt x="0" y="0"/>
                </a:moveTo>
                <a:lnTo>
                  <a:pt x="8085249" y="0"/>
                </a:lnTo>
                <a:lnTo>
                  <a:pt x="8085249" y="8888002"/>
                </a:lnTo>
                <a:lnTo>
                  <a:pt x="0" y="88880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3000"/>
            </a:blip>
            <a:stretch>
              <a:fillRect l="-2242" r="-224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Custom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Poppins 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Copie a Rolul ADRC - CRD Centru</dc:title>
  <dc:creator>Ion Pînzari</dc:creator>
  <cp:lastModifiedBy>Ion Pînzari</cp:lastModifiedBy>
  <cp:revision>1</cp:revision>
  <dcterms:created xsi:type="dcterms:W3CDTF">2006-08-16T00:00:00Z</dcterms:created>
  <dcterms:modified xsi:type="dcterms:W3CDTF">2024-04-24T20:05:50Z</dcterms:modified>
  <dc:identifier>DAGDWsOnmKs</dc:identifier>
</cp:coreProperties>
</file>