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Poppins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173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13.png"/><Relationship Id="rId5" Type="http://schemas.openxmlformats.org/officeDocument/2006/relationships/image" Target="../media/image55.svg"/><Relationship Id="rId10" Type="http://schemas.openxmlformats.org/officeDocument/2006/relationships/image" Target="../media/image1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63421" y="464957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7082" y="32617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06402" y="2901008"/>
            <a:ext cx="16352898" cy="423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7"/>
              </a:lnSpc>
            </a:pPr>
            <a:r>
              <a:rPr lang="en-US" sz="7314">
                <a:solidFill>
                  <a:srgbClr val="003F67"/>
                </a:solidFill>
                <a:latin typeface="Poppins Bold"/>
              </a:rPr>
              <a:t>Rolul și atribuțiile CRD Centru</a:t>
            </a:r>
          </a:p>
          <a:p>
            <a:pPr algn="ctr">
              <a:lnSpc>
                <a:spcPts val="11337"/>
              </a:lnSpc>
            </a:pPr>
            <a:r>
              <a:rPr lang="en-US" sz="7314">
                <a:solidFill>
                  <a:srgbClr val="003F67"/>
                </a:solidFill>
                <a:latin typeface="Poppins Bold"/>
              </a:rPr>
              <a:t> în realizarea obiectivelor</a:t>
            </a:r>
          </a:p>
          <a:p>
            <a:pPr algn="ctr">
              <a:lnSpc>
                <a:spcPts val="11337"/>
              </a:lnSpc>
            </a:pPr>
            <a:r>
              <a:rPr lang="en-US" sz="7314">
                <a:solidFill>
                  <a:srgbClr val="003F67"/>
                </a:solidFill>
                <a:latin typeface="Poppins Bold"/>
              </a:rPr>
              <a:t> politicii de dezvoltare regională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81150" y="8961437"/>
            <a:ext cx="4325700" cy="612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0"/>
              </a:lnSpc>
            </a:pPr>
            <a:r>
              <a:rPr lang="en-US" sz="4166">
                <a:solidFill>
                  <a:srgbClr val="B6242A"/>
                </a:solidFill>
                <a:latin typeface="Poppins Bold"/>
              </a:rPr>
              <a:t>26 aprilie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7082" y="326170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1" y="0"/>
                </a:lnTo>
                <a:lnTo>
                  <a:pt x="4205301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635867" y="406149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973204" y="1230544"/>
            <a:ext cx="7566660" cy="116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B6242A"/>
                </a:solidFill>
                <a:latin typeface="Poppins Bold"/>
              </a:rPr>
              <a:t>guvernanța CRD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2779858"/>
            <a:ext cx="12826566" cy="7172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647" lvl="1" indent="-485824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1F497D"/>
                </a:solidFill>
                <a:latin typeface="Poppins Bold"/>
              </a:rPr>
              <a:t>Proiectele de decizii se propun de către Președintele CRD</a:t>
            </a:r>
          </a:p>
          <a:p>
            <a:pPr marL="971647" lvl="1" indent="-485824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1F497D"/>
                </a:solidFill>
                <a:latin typeface="Poppins Bold"/>
              </a:rPr>
              <a:t>deciziile se aprobă prin </a:t>
            </a:r>
            <a:r>
              <a:rPr lang="en-US" sz="4500">
                <a:solidFill>
                  <a:srgbClr val="B6242A"/>
                </a:solidFill>
                <a:latin typeface="Poppins Bold"/>
              </a:rPr>
              <a:t>consens</a:t>
            </a:r>
            <a:r>
              <a:rPr lang="en-US" sz="4500">
                <a:solidFill>
                  <a:srgbClr val="1F497D"/>
                </a:solidFill>
                <a:latin typeface="Poppins Bold"/>
              </a:rPr>
              <a:t> sau cu </a:t>
            </a:r>
            <a:r>
              <a:rPr lang="en-US" sz="4500">
                <a:solidFill>
                  <a:srgbClr val="B6242A"/>
                </a:solidFill>
                <a:latin typeface="Poppins Bold"/>
              </a:rPr>
              <a:t>majoritatea voturilor</a:t>
            </a:r>
            <a:r>
              <a:rPr lang="en-US" sz="4500">
                <a:solidFill>
                  <a:srgbClr val="1F497D"/>
                </a:solidFill>
                <a:latin typeface="Poppins Bold"/>
              </a:rPr>
              <a:t> celor prezenți (50+1)</a:t>
            </a:r>
          </a:p>
          <a:p>
            <a:pPr marL="971647" lvl="1" indent="-485824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1F497D"/>
                </a:solidFill>
                <a:latin typeface="Poppins Bold"/>
              </a:rPr>
              <a:t>membrii CRD pot vota prin </a:t>
            </a:r>
            <a:r>
              <a:rPr lang="en-US" sz="4500">
                <a:solidFill>
                  <a:srgbClr val="B6242A"/>
                </a:solidFill>
                <a:latin typeface="Poppins Bold"/>
              </a:rPr>
              <a:t>vot deschis</a:t>
            </a:r>
            <a:r>
              <a:rPr lang="en-US" sz="4500">
                <a:solidFill>
                  <a:srgbClr val="1F497D"/>
                </a:solidFill>
                <a:latin typeface="Poppins Bold"/>
              </a:rPr>
              <a:t> sau </a:t>
            </a:r>
            <a:r>
              <a:rPr lang="en-US" sz="4500">
                <a:solidFill>
                  <a:srgbClr val="B6242A"/>
                </a:solidFill>
                <a:latin typeface="Poppins Bold"/>
              </a:rPr>
              <a:t>închis</a:t>
            </a:r>
          </a:p>
          <a:p>
            <a:pPr marL="971647" lvl="1" indent="-485824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1F497D"/>
                </a:solidFill>
                <a:latin typeface="Poppins Bold"/>
              </a:rPr>
              <a:t>Deciziile CRD se semnează în termen de </a:t>
            </a:r>
            <a:r>
              <a:rPr lang="en-US" sz="4500">
                <a:solidFill>
                  <a:srgbClr val="B6242A"/>
                </a:solidFill>
                <a:latin typeface="Poppins Bold"/>
              </a:rPr>
              <a:t>3 zile</a:t>
            </a:r>
            <a:r>
              <a:rPr lang="en-US" sz="4500">
                <a:solidFill>
                  <a:srgbClr val="1F497D"/>
                </a:solidFill>
                <a:latin typeface="Poppins Bold"/>
              </a:rPr>
              <a:t> de la data ședinței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7082" y="326170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1" y="0"/>
                </a:lnTo>
                <a:lnTo>
                  <a:pt x="4205301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87095" y="2395040"/>
            <a:ext cx="13027939" cy="116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B6242A"/>
                </a:solidFill>
                <a:latin typeface="Poppins Bold"/>
              </a:rPr>
              <a:t>atribuțiile președintelui CRD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3899100"/>
            <a:ext cx="17835352" cy="4772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647" lvl="1" indent="-485824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1F497D"/>
                </a:solidFill>
                <a:latin typeface="Poppins Bold"/>
              </a:rPr>
              <a:t>convoacă și conduce ședințele CRD</a:t>
            </a:r>
          </a:p>
          <a:p>
            <a:pPr marL="971647" lvl="1" indent="-485824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1F497D"/>
                </a:solidFill>
                <a:latin typeface="Poppins Bold"/>
              </a:rPr>
              <a:t>aprobă proiectul ordinei de zi și materialele aferente</a:t>
            </a:r>
          </a:p>
          <a:p>
            <a:pPr marL="971647" lvl="1" indent="-485824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1F497D"/>
                </a:solidFill>
                <a:latin typeface="Poppins Bold"/>
              </a:rPr>
              <a:t>supune votului proiectele de decizii</a:t>
            </a:r>
          </a:p>
          <a:p>
            <a:pPr marL="971647" lvl="1" indent="-485824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1F497D"/>
                </a:solidFill>
                <a:latin typeface="Poppins Bold"/>
              </a:rPr>
              <a:t>semnează Deciziile și Procesele verbale</a:t>
            </a:r>
          </a:p>
          <a:p>
            <a:pPr marL="971647" lvl="1" indent="-485824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1F497D"/>
                </a:solidFill>
                <a:latin typeface="Poppins Bold"/>
              </a:rPr>
              <a:t>reprezintă Regiunea pe plan intern și extern</a:t>
            </a:r>
          </a:p>
          <a:p>
            <a:pPr marL="971647" lvl="1" indent="-485824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1F497D"/>
                </a:solidFill>
                <a:latin typeface="Poppins Bold"/>
              </a:rPr>
              <a:t>membru al Consiliului Național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226324" y="9201150"/>
            <a:ext cx="18288000" cy="521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B6242A"/>
                </a:solidFill>
                <a:latin typeface="Poppins Bold"/>
              </a:rPr>
              <a:t>în lipsa președintelui, atribuțiile acestuia sunt luate de către vicepreședintele CRD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7082" y="326170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1" y="0"/>
                </a:lnTo>
                <a:lnTo>
                  <a:pt x="4205301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47542" y="3329260"/>
            <a:ext cx="1664381" cy="1298217"/>
          </a:xfrm>
          <a:custGeom>
            <a:avLst/>
            <a:gdLst/>
            <a:ahLst/>
            <a:cxnLst/>
            <a:rect l="l" t="t" r="r" b="b"/>
            <a:pathLst>
              <a:path w="1664381" h="1298217">
                <a:moveTo>
                  <a:pt x="0" y="0"/>
                </a:moveTo>
                <a:lnTo>
                  <a:pt x="1664381" y="0"/>
                </a:lnTo>
                <a:lnTo>
                  <a:pt x="1664381" y="1298217"/>
                </a:lnTo>
                <a:lnTo>
                  <a:pt x="0" y="1298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989762" y="6616460"/>
            <a:ext cx="1708181" cy="1298217"/>
          </a:xfrm>
          <a:custGeom>
            <a:avLst/>
            <a:gdLst/>
            <a:ahLst/>
            <a:cxnLst/>
            <a:rect l="l" t="t" r="r" b="b"/>
            <a:pathLst>
              <a:path w="1708181" h="1298217">
                <a:moveTo>
                  <a:pt x="0" y="0"/>
                </a:moveTo>
                <a:lnTo>
                  <a:pt x="1708181" y="0"/>
                </a:lnTo>
                <a:lnTo>
                  <a:pt x="1708181" y="1298217"/>
                </a:lnTo>
                <a:lnTo>
                  <a:pt x="0" y="12982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67986" y="2168490"/>
            <a:ext cx="9552027" cy="116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B6242A"/>
                </a:solidFill>
                <a:latin typeface="Poppins Bold"/>
              </a:rPr>
              <a:t>eficiența CRD Centru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1686589" y="4137214"/>
            <a:ext cx="19974589" cy="3520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0"/>
              </a:lnSpc>
              <a:spcBef>
                <a:spcPct val="0"/>
              </a:spcBef>
            </a:pPr>
            <a:r>
              <a:rPr lang="en-US" sz="5014">
                <a:solidFill>
                  <a:srgbClr val="1F4F74"/>
                </a:solidFill>
                <a:latin typeface="Poppins Bold"/>
              </a:rPr>
              <a:t>Poate fi asigurată doar prin</a:t>
            </a:r>
          </a:p>
          <a:p>
            <a:pPr algn="ctr">
              <a:lnSpc>
                <a:spcPts val="7020"/>
              </a:lnSpc>
              <a:spcBef>
                <a:spcPct val="0"/>
              </a:spcBef>
            </a:pPr>
            <a:r>
              <a:rPr lang="en-US" sz="5014">
                <a:solidFill>
                  <a:srgbClr val="1F4F74"/>
                </a:solidFill>
                <a:latin typeface="Poppins Bold"/>
              </a:rPr>
              <a:t>participarea activă a </a:t>
            </a:r>
            <a:r>
              <a:rPr lang="en-US" sz="5014" u="sng">
                <a:solidFill>
                  <a:srgbClr val="B6242A"/>
                </a:solidFill>
                <a:latin typeface="Poppins Bold"/>
              </a:rPr>
              <a:t>tuturor membrilor</a:t>
            </a:r>
            <a:r>
              <a:rPr lang="en-US" sz="5014">
                <a:solidFill>
                  <a:srgbClr val="1F4F74"/>
                </a:solidFill>
                <a:latin typeface="Poppins Bold"/>
              </a:rPr>
              <a:t> </a:t>
            </a:r>
          </a:p>
          <a:p>
            <a:pPr algn="ctr">
              <a:lnSpc>
                <a:spcPts val="7020"/>
              </a:lnSpc>
              <a:spcBef>
                <a:spcPct val="0"/>
              </a:spcBef>
            </a:pPr>
            <a:r>
              <a:rPr lang="en-US" sz="5014">
                <a:solidFill>
                  <a:srgbClr val="1F4F74"/>
                </a:solidFill>
                <a:latin typeface="Poppins Bold"/>
              </a:rPr>
              <a:t>în procesul de dezvoltare regională, </a:t>
            </a:r>
          </a:p>
          <a:p>
            <a:pPr algn="ctr">
              <a:lnSpc>
                <a:spcPts val="7020"/>
              </a:lnSpc>
              <a:spcBef>
                <a:spcPct val="0"/>
              </a:spcBef>
            </a:pPr>
            <a:r>
              <a:rPr lang="en-US" sz="5014">
                <a:solidFill>
                  <a:srgbClr val="1F4F74"/>
                </a:solidFill>
                <a:latin typeface="Poppins Bold"/>
              </a:rPr>
              <a:t>în special în perioadele dintre ședințele CRD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8791898"/>
            <a:ext cx="18053613" cy="837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  <a:spcBef>
                <a:spcPct val="0"/>
              </a:spcBef>
            </a:pPr>
            <a:r>
              <a:rPr lang="en-US" sz="4900">
                <a:solidFill>
                  <a:srgbClr val="1F4F74"/>
                </a:solidFill>
                <a:latin typeface="Poppins Bold"/>
              </a:rPr>
              <a:t>Implicare și Cooperare pentru dezvoltare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4069" y="3910353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34069" y="5115328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34069" y="6364073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34069" y="7505452"/>
            <a:ext cx="750412" cy="747683"/>
          </a:xfrm>
          <a:custGeom>
            <a:avLst/>
            <a:gdLst/>
            <a:ahLst/>
            <a:cxnLst/>
            <a:rect l="l" t="t" r="r" b="b"/>
            <a:pathLst>
              <a:path w="750412" h="747683">
                <a:moveTo>
                  <a:pt x="0" y="0"/>
                </a:moveTo>
                <a:lnTo>
                  <a:pt x="750412" y="0"/>
                </a:lnTo>
                <a:lnTo>
                  <a:pt x="750412" y="747684"/>
                </a:lnTo>
                <a:lnTo>
                  <a:pt x="0" y="7476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70056" y="448286"/>
            <a:ext cx="9518274" cy="2596514"/>
          </a:xfrm>
          <a:custGeom>
            <a:avLst/>
            <a:gdLst/>
            <a:ahLst/>
            <a:cxnLst/>
            <a:rect l="l" t="t" r="r" b="b"/>
            <a:pathLst>
              <a:path w="9518274" h="2596514">
                <a:moveTo>
                  <a:pt x="0" y="0"/>
                </a:moveTo>
                <a:lnTo>
                  <a:pt x="9518274" y="0"/>
                </a:lnTo>
                <a:lnTo>
                  <a:pt x="9518274" y="2596514"/>
                </a:lnTo>
                <a:lnTo>
                  <a:pt x="0" y="25965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384481" y="3915672"/>
            <a:ext cx="8882523" cy="63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F4F74"/>
                </a:solidFill>
                <a:latin typeface="Poppins Bold"/>
              </a:rPr>
              <a:t>or. Ialoveni, str. Alexandru cel Bun, 33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80278" y="5124793"/>
            <a:ext cx="3574256" cy="63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F4F74"/>
                </a:solidFill>
                <a:latin typeface="Poppins Bold"/>
              </a:rPr>
              <a:t>+373 268 2 26 92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80278" y="6369392"/>
            <a:ext cx="6979206" cy="63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F4F74"/>
                </a:solidFill>
                <a:latin typeface="Poppins Bold"/>
              </a:rPr>
              <a:t>adrcentru@adrcentru.gov.md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80278" y="7618137"/>
            <a:ext cx="5803106" cy="63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F4F74"/>
                </a:solidFill>
                <a:latin typeface="Poppins Bold"/>
              </a:rPr>
              <a:t>facebook.com/adrcentru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699499"/>
            <a:ext cx="8085249" cy="8888002"/>
          </a:xfrm>
          <a:custGeom>
            <a:avLst/>
            <a:gdLst/>
            <a:ahLst/>
            <a:cxnLst/>
            <a:rect l="l" t="t" r="r" b="b"/>
            <a:pathLst>
              <a:path w="8085249" h="8888002">
                <a:moveTo>
                  <a:pt x="0" y="0"/>
                </a:moveTo>
                <a:lnTo>
                  <a:pt x="8085249" y="0"/>
                </a:lnTo>
                <a:lnTo>
                  <a:pt x="8085249" y="8888002"/>
                </a:lnTo>
                <a:lnTo>
                  <a:pt x="0" y="8888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5000"/>
            </a:blip>
            <a:stretch>
              <a:fillRect l="-2242" r="-2242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9949" y="8392925"/>
            <a:ext cx="508427" cy="736850"/>
          </a:xfrm>
          <a:custGeom>
            <a:avLst/>
            <a:gdLst/>
            <a:ahLst/>
            <a:cxnLst/>
            <a:rect l="l" t="t" r="r" b="b"/>
            <a:pathLst>
              <a:path w="508427" h="736850">
                <a:moveTo>
                  <a:pt x="0" y="0"/>
                </a:moveTo>
                <a:lnTo>
                  <a:pt x="508427" y="0"/>
                </a:lnTo>
                <a:lnTo>
                  <a:pt x="508427" y="736850"/>
                </a:lnTo>
                <a:lnTo>
                  <a:pt x="0" y="736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6541" y="3311204"/>
            <a:ext cx="484796" cy="627384"/>
          </a:xfrm>
          <a:custGeom>
            <a:avLst/>
            <a:gdLst/>
            <a:ahLst/>
            <a:cxnLst/>
            <a:rect l="l" t="t" r="r" b="b"/>
            <a:pathLst>
              <a:path w="484796" h="627384">
                <a:moveTo>
                  <a:pt x="0" y="0"/>
                </a:moveTo>
                <a:lnTo>
                  <a:pt x="484796" y="0"/>
                </a:lnTo>
                <a:lnTo>
                  <a:pt x="484796" y="627384"/>
                </a:lnTo>
                <a:lnTo>
                  <a:pt x="0" y="627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90470" y="4414838"/>
            <a:ext cx="696939" cy="696939"/>
          </a:xfrm>
          <a:custGeom>
            <a:avLst/>
            <a:gdLst/>
            <a:ahLst/>
            <a:cxnLst/>
            <a:rect l="l" t="t" r="r" b="b"/>
            <a:pathLst>
              <a:path w="696939" h="696939">
                <a:moveTo>
                  <a:pt x="0" y="0"/>
                </a:moveTo>
                <a:lnTo>
                  <a:pt x="696938" y="0"/>
                </a:lnTo>
                <a:lnTo>
                  <a:pt x="696938" y="696938"/>
                </a:lnTo>
                <a:lnTo>
                  <a:pt x="0" y="6969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90470" y="5553946"/>
            <a:ext cx="849229" cy="999093"/>
          </a:xfrm>
          <a:custGeom>
            <a:avLst/>
            <a:gdLst/>
            <a:ahLst/>
            <a:cxnLst/>
            <a:rect l="l" t="t" r="r" b="b"/>
            <a:pathLst>
              <a:path w="849229" h="999093">
                <a:moveTo>
                  <a:pt x="0" y="0"/>
                </a:moveTo>
                <a:lnTo>
                  <a:pt x="849229" y="0"/>
                </a:lnTo>
                <a:lnTo>
                  <a:pt x="849229" y="999093"/>
                </a:lnTo>
                <a:lnTo>
                  <a:pt x="0" y="9990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90470" y="7029289"/>
            <a:ext cx="887386" cy="887386"/>
          </a:xfrm>
          <a:custGeom>
            <a:avLst/>
            <a:gdLst/>
            <a:ahLst/>
            <a:cxnLst/>
            <a:rect l="l" t="t" r="r" b="b"/>
            <a:pathLst>
              <a:path w="887386" h="887386">
                <a:moveTo>
                  <a:pt x="0" y="0"/>
                </a:moveTo>
                <a:lnTo>
                  <a:pt x="887386" y="0"/>
                </a:lnTo>
                <a:lnTo>
                  <a:pt x="887386" y="887386"/>
                </a:lnTo>
                <a:lnTo>
                  <a:pt x="0" y="8873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409405" y="1950159"/>
            <a:ext cx="9469189" cy="771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B6242A"/>
                </a:solidFill>
                <a:latin typeface="Poppins Bold"/>
              </a:rPr>
              <a:t>Regiunea de Dezvoltare Centru</a:t>
            </a:r>
          </a:p>
        </p:txBody>
      </p:sp>
      <p:sp>
        <p:nvSpPr>
          <p:cNvPr id="9" name="Freeform 9"/>
          <p:cNvSpPr/>
          <p:nvPr/>
        </p:nvSpPr>
        <p:spPr>
          <a:xfrm>
            <a:off x="10986650" y="2035884"/>
            <a:ext cx="7315420" cy="8041740"/>
          </a:xfrm>
          <a:custGeom>
            <a:avLst/>
            <a:gdLst/>
            <a:ahLst/>
            <a:cxnLst/>
            <a:rect l="l" t="t" r="r" b="b"/>
            <a:pathLst>
              <a:path w="7315420" h="8041740">
                <a:moveTo>
                  <a:pt x="0" y="0"/>
                </a:moveTo>
                <a:lnTo>
                  <a:pt x="7315420" y="0"/>
                </a:lnTo>
                <a:lnTo>
                  <a:pt x="7315420" y="8041740"/>
                </a:lnTo>
                <a:lnTo>
                  <a:pt x="0" y="80417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242" r="-2242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77082" y="326170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1" y="0"/>
                </a:lnTo>
                <a:lnTo>
                  <a:pt x="4205301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897412" y="8612292"/>
            <a:ext cx="9277342" cy="51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0"/>
              </a:lnSpc>
            </a:pPr>
            <a:r>
              <a:rPr lang="en-US" sz="3566">
                <a:solidFill>
                  <a:srgbClr val="003F67"/>
                </a:solidFill>
                <a:latin typeface="Poppins Bold"/>
              </a:rPr>
              <a:t>orașul Ialoveni - centrul administrativ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97412" y="3405822"/>
            <a:ext cx="8432879" cy="532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80"/>
              </a:lnSpc>
            </a:pPr>
            <a:r>
              <a:rPr lang="en-US" sz="3666">
                <a:solidFill>
                  <a:srgbClr val="003F67"/>
                </a:solidFill>
                <a:latin typeface="Poppins Bold"/>
              </a:rPr>
              <a:t>13 centre raionale și 598 localități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97412" y="4517117"/>
            <a:ext cx="9277342" cy="522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6"/>
              </a:lnSpc>
            </a:pPr>
            <a:r>
              <a:rPr lang="en-US" sz="3566">
                <a:solidFill>
                  <a:srgbClr val="003F67"/>
                </a:solidFill>
                <a:latin typeface="Poppins Bold"/>
              </a:rPr>
              <a:t>712 mii locuitori - populație rezidentă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97412" y="5617133"/>
            <a:ext cx="8670138" cy="9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2"/>
              </a:lnSpc>
            </a:pPr>
            <a:r>
              <a:rPr lang="en-US" sz="3466">
                <a:solidFill>
                  <a:srgbClr val="003F67"/>
                </a:solidFill>
                <a:latin typeface="Poppins Bold"/>
              </a:rPr>
              <a:t>31% din suprafața totală</a:t>
            </a:r>
          </a:p>
          <a:p>
            <a:pPr>
              <a:lnSpc>
                <a:spcPts val="3952"/>
              </a:lnSpc>
            </a:pPr>
            <a:r>
              <a:rPr lang="en-US" sz="3466">
                <a:solidFill>
                  <a:srgbClr val="003F67"/>
                </a:solidFill>
                <a:latin typeface="Poppins Bold"/>
              </a:rPr>
              <a:t> a Republicii Moldova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97412" y="7360335"/>
            <a:ext cx="6629478" cy="532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80"/>
              </a:lnSpc>
            </a:pPr>
            <a:r>
              <a:rPr lang="en-US" sz="3666">
                <a:solidFill>
                  <a:srgbClr val="003F67"/>
                </a:solidFill>
                <a:latin typeface="Poppins Bold"/>
              </a:rPr>
              <a:t>20% gradul de urbanizare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6492" y="4738135"/>
            <a:ext cx="17215016" cy="4855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5"/>
              </a:lnSpc>
            </a:pPr>
            <a:r>
              <a:rPr lang="en-US" sz="3461">
                <a:solidFill>
                  <a:srgbClr val="1F4F74"/>
                </a:solidFill>
                <a:latin typeface="Poppins Bold"/>
              </a:rPr>
              <a:t>instituție publică responsabilă de </a:t>
            </a:r>
            <a:r>
              <a:rPr lang="en-US" sz="3461">
                <a:solidFill>
                  <a:srgbClr val="B6242A"/>
                </a:solidFill>
                <a:latin typeface="Poppins Bold"/>
              </a:rPr>
              <a:t>promovarea dezvoltării socio-economice</a:t>
            </a:r>
            <a:r>
              <a:rPr lang="en-US" sz="3461">
                <a:solidFill>
                  <a:srgbClr val="1F497D"/>
                </a:solidFill>
                <a:latin typeface="Poppins Bold"/>
              </a:rPr>
              <a:t> în Regiunea de Dezvoltare Centru</a:t>
            </a:r>
            <a:r>
              <a:rPr lang="en-US" sz="3461">
                <a:solidFill>
                  <a:srgbClr val="1F4F74"/>
                </a:solidFill>
                <a:latin typeface="Poppins Bold"/>
              </a:rPr>
              <a:t> a țării</a:t>
            </a:r>
          </a:p>
          <a:p>
            <a:pPr algn="ctr">
              <a:lnSpc>
                <a:spcPts val="4845"/>
              </a:lnSpc>
            </a:pPr>
            <a:endParaRPr lang="en-US" sz="3461">
              <a:solidFill>
                <a:srgbClr val="1F4F74"/>
              </a:solidFill>
              <a:latin typeface="Poppins Bold"/>
            </a:endParaRPr>
          </a:p>
          <a:p>
            <a:pPr algn="ctr">
              <a:lnSpc>
                <a:spcPts val="4845"/>
              </a:lnSpc>
            </a:pPr>
            <a:r>
              <a:rPr lang="en-US" sz="3461">
                <a:solidFill>
                  <a:srgbClr val="1F4F74"/>
                </a:solidFill>
                <a:latin typeface="Poppins Bold"/>
              </a:rPr>
              <a:t>Rolul principal al ADR Centru este de a elabora și implementa strategii și programe pentru stimularea creșterii economice durabile în regiune, prin atragerea de resurse financiare și</a:t>
            </a:r>
            <a:r>
              <a:rPr lang="en-US" sz="3461">
                <a:solidFill>
                  <a:srgbClr val="B6242A"/>
                </a:solidFill>
                <a:latin typeface="Poppins Bold"/>
              </a:rPr>
              <a:t> implementarea proiectelor investiționale</a:t>
            </a:r>
            <a:r>
              <a:rPr lang="en-US" sz="3461">
                <a:solidFill>
                  <a:srgbClr val="1F4F74"/>
                </a:solidFill>
                <a:latin typeface="Poppins Bold"/>
              </a:rPr>
              <a:t> în diverse sectoare și domenii de activitate</a:t>
            </a:r>
          </a:p>
          <a:p>
            <a:pPr algn="ctr">
              <a:lnSpc>
                <a:spcPts val="4845"/>
              </a:lnSpc>
            </a:pPr>
            <a:endParaRPr lang="en-US" sz="3461">
              <a:solidFill>
                <a:srgbClr val="1F4F74"/>
              </a:solidFill>
              <a:latin typeface="Poppins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286770" y="9593694"/>
            <a:ext cx="9714461" cy="0"/>
          </a:xfrm>
          <a:prstGeom prst="line">
            <a:avLst/>
          </a:prstGeom>
          <a:ln w="38100" cap="flat">
            <a:solidFill>
              <a:srgbClr val="1F497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3434141" y="665789"/>
            <a:ext cx="12265816" cy="3346023"/>
          </a:xfrm>
          <a:custGeom>
            <a:avLst/>
            <a:gdLst/>
            <a:ahLst/>
            <a:cxnLst/>
            <a:rect l="l" t="t" r="r" b="b"/>
            <a:pathLst>
              <a:path w="12265816" h="3346023">
                <a:moveTo>
                  <a:pt x="0" y="0"/>
                </a:moveTo>
                <a:lnTo>
                  <a:pt x="12265816" y="0"/>
                </a:lnTo>
                <a:lnTo>
                  <a:pt x="12265816" y="3346023"/>
                </a:lnTo>
                <a:lnTo>
                  <a:pt x="0" y="3346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2205" y="2823197"/>
            <a:ext cx="2369166" cy="2369166"/>
          </a:xfrm>
          <a:custGeom>
            <a:avLst/>
            <a:gdLst/>
            <a:ahLst/>
            <a:cxnLst/>
            <a:rect l="l" t="t" r="r" b="b"/>
            <a:pathLst>
              <a:path w="2369166" h="2369166">
                <a:moveTo>
                  <a:pt x="0" y="0"/>
                </a:moveTo>
                <a:lnTo>
                  <a:pt x="2369166" y="0"/>
                </a:lnTo>
                <a:lnTo>
                  <a:pt x="2369166" y="2369166"/>
                </a:lnTo>
                <a:lnTo>
                  <a:pt x="0" y="2369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95635" y="2774334"/>
            <a:ext cx="2341777" cy="2341777"/>
          </a:xfrm>
          <a:custGeom>
            <a:avLst/>
            <a:gdLst/>
            <a:ahLst/>
            <a:cxnLst/>
            <a:rect l="l" t="t" r="r" b="b"/>
            <a:pathLst>
              <a:path w="2341777" h="2341777">
                <a:moveTo>
                  <a:pt x="0" y="0"/>
                </a:moveTo>
                <a:lnTo>
                  <a:pt x="2341777" y="0"/>
                </a:lnTo>
                <a:lnTo>
                  <a:pt x="2341777" y="2341776"/>
                </a:lnTo>
                <a:lnTo>
                  <a:pt x="0" y="234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670585" y="6667431"/>
            <a:ext cx="2224607" cy="2224607"/>
          </a:xfrm>
          <a:custGeom>
            <a:avLst/>
            <a:gdLst/>
            <a:ahLst/>
            <a:cxnLst/>
            <a:rect l="l" t="t" r="r" b="b"/>
            <a:pathLst>
              <a:path w="2224607" h="2224607">
                <a:moveTo>
                  <a:pt x="0" y="0"/>
                </a:moveTo>
                <a:lnTo>
                  <a:pt x="2224607" y="0"/>
                </a:lnTo>
                <a:lnTo>
                  <a:pt x="2224607" y="2224607"/>
                </a:lnTo>
                <a:lnTo>
                  <a:pt x="0" y="22246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9095137" y="1999243"/>
            <a:ext cx="97727" cy="4114800"/>
          </a:xfrm>
          <a:custGeom>
            <a:avLst/>
            <a:gdLst/>
            <a:ahLst/>
            <a:cxnLst/>
            <a:rect l="l" t="t" r="r" b="b"/>
            <a:pathLst>
              <a:path w="97727" h="4114800">
                <a:moveTo>
                  <a:pt x="0" y="0"/>
                </a:moveTo>
                <a:lnTo>
                  <a:pt x="97726" y="0"/>
                </a:lnTo>
                <a:lnTo>
                  <a:pt x="977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01400" y="6667431"/>
            <a:ext cx="2135784" cy="2135784"/>
          </a:xfrm>
          <a:custGeom>
            <a:avLst/>
            <a:gdLst/>
            <a:ahLst/>
            <a:cxnLst/>
            <a:rect l="l" t="t" r="r" b="b"/>
            <a:pathLst>
              <a:path w="2135784" h="2135784">
                <a:moveTo>
                  <a:pt x="0" y="0"/>
                </a:moveTo>
                <a:lnTo>
                  <a:pt x="2135784" y="0"/>
                </a:lnTo>
                <a:lnTo>
                  <a:pt x="2135784" y="2135783"/>
                </a:lnTo>
                <a:lnTo>
                  <a:pt x="0" y="21357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97517" y="5380876"/>
            <a:ext cx="5018304" cy="162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</a:rPr>
              <a:t>planificare strategică</a:t>
            </a:r>
          </a:p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</a:rPr>
              <a:t> și cooperare regională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698156" y="5124450"/>
            <a:ext cx="4071485" cy="162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</a:rPr>
              <a:t>managementul integrat al proiectelor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34633" y="9034913"/>
            <a:ext cx="4143363" cy="107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</a:rPr>
              <a:t>monitorizare și evaluare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00883" y="9034913"/>
            <a:ext cx="4736818" cy="2164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</a:rPr>
              <a:t>dezvoltarea capacităților actorilor locali și regionali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19048" y="2689847"/>
            <a:ext cx="6849904" cy="116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B6242A"/>
                </a:solidFill>
                <a:latin typeface="Poppins Bold"/>
              </a:rPr>
              <a:t>funcții de bază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10184" y="4446802"/>
            <a:ext cx="4306639" cy="95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1F497D"/>
                </a:solidFill>
                <a:latin typeface="Poppins Bold"/>
              </a:rPr>
              <a:t>ADR Centru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77082" y="326170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1" y="0"/>
                </a:lnTo>
                <a:lnTo>
                  <a:pt x="4205301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4150" y="2881731"/>
            <a:ext cx="3283135" cy="3283135"/>
          </a:xfrm>
          <a:custGeom>
            <a:avLst/>
            <a:gdLst/>
            <a:ahLst/>
            <a:cxnLst/>
            <a:rect l="l" t="t" r="r" b="b"/>
            <a:pathLst>
              <a:path w="3283135" h="3283135">
                <a:moveTo>
                  <a:pt x="0" y="0"/>
                </a:moveTo>
                <a:lnTo>
                  <a:pt x="3283135" y="0"/>
                </a:lnTo>
                <a:lnTo>
                  <a:pt x="3283135" y="3283134"/>
                </a:lnTo>
                <a:lnTo>
                  <a:pt x="0" y="3283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578535" y="2947628"/>
            <a:ext cx="3283135" cy="3283135"/>
          </a:xfrm>
          <a:custGeom>
            <a:avLst/>
            <a:gdLst/>
            <a:ahLst/>
            <a:cxnLst/>
            <a:rect l="l" t="t" r="r" b="b"/>
            <a:pathLst>
              <a:path w="3283135" h="3283135">
                <a:moveTo>
                  <a:pt x="0" y="0"/>
                </a:moveTo>
                <a:lnTo>
                  <a:pt x="3283135" y="0"/>
                </a:lnTo>
                <a:lnTo>
                  <a:pt x="3283135" y="3283134"/>
                </a:lnTo>
                <a:lnTo>
                  <a:pt x="0" y="32831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8784055" y="3004080"/>
            <a:ext cx="631122" cy="5690448"/>
          </a:xfrm>
          <a:custGeom>
            <a:avLst/>
            <a:gdLst/>
            <a:ahLst/>
            <a:cxnLst/>
            <a:rect l="l" t="t" r="r" b="b"/>
            <a:pathLst>
              <a:path w="631122" h="5690448">
                <a:moveTo>
                  <a:pt x="0" y="0"/>
                </a:moveTo>
                <a:lnTo>
                  <a:pt x="631122" y="0"/>
                </a:lnTo>
                <a:lnTo>
                  <a:pt x="631122" y="5690448"/>
                </a:lnTo>
                <a:lnTo>
                  <a:pt x="0" y="56904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6792737"/>
            <a:ext cx="6042955" cy="176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4"/>
              </a:lnSpc>
            </a:pPr>
            <a:r>
              <a:rPr lang="en-US" sz="8499" spc="-127">
                <a:solidFill>
                  <a:srgbClr val="B6242A"/>
                </a:solidFill>
                <a:latin typeface="Poppins Bold"/>
              </a:rPr>
              <a:t>1,1</a:t>
            </a:r>
            <a:r>
              <a:rPr lang="en-US" sz="8499" spc="-127">
                <a:solidFill>
                  <a:srgbClr val="1F497D"/>
                </a:solidFill>
                <a:latin typeface="Poppins Bold"/>
              </a:rPr>
              <a:t> </a:t>
            </a:r>
          </a:p>
          <a:p>
            <a:pPr algn="ctr">
              <a:lnSpc>
                <a:spcPts val="4815"/>
              </a:lnSpc>
            </a:pPr>
            <a:r>
              <a:rPr lang="en-US" sz="4500" spc="-67">
                <a:solidFill>
                  <a:srgbClr val="1F497D"/>
                </a:solidFill>
                <a:latin typeface="Poppins Bold"/>
              </a:rPr>
              <a:t>mlrd lei valorificați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52205" y="6792737"/>
            <a:ext cx="6135795" cy="1693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4"/>
              </a:lnSpc>
            </a:pPr>
            <a:r>
              <a:rPr lang="en-US" sz="8499" spc="-127">
                <a:solidFill>
                  <a:srgbClr val="B6242A"/>
                </a:solidFill>
                <a:latin typeface="Poppins Bold"/>
              </a:rPr>
              <a:t>52</a:t>
            </a:r>
          </a:p>
          <a:p>
            <a:pPr algn="just">
              <a:lnSpc>
                <a:spcPts val="4280"/>
              </a:lnSpc>
            </a:pPr>
            <a:r>
              <a:rPr lang="en-US" sz="4000" spc="-60">
                <a:solidFill>
                  <a:srgbClr val="1F497D"/>
                </a:solidFill>
                <a:latin typeface="Poppins Bold"/>
              </a:rPr>
              <a:t>proiecte implementate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60185" y="2968105"/>
            <a:ext cx="8278862" cy="236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1F497D"/>
                </a:solidFill>
                <a:latin typeface="Poppins Bold"/>
              </a:rPr>
              <a:t>rezultate obținute</a:t>
            </a:r>
          </a:p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1F497D"/>
                </a:solidFill>
                <a:latin typeface="Poppins Bold"/>
              </a:rPr>
              <a:t>2010-2023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48469" y="8780081"/>
            <a:ext cx="4387096" cy="100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3700" spc="-55">
                <a:solidFill>
                  <a:srgbClr val="B6242A"/>
                </a:solidFill>
                <a:latin typeface="Poppins Bold"/>
              </a:rPr>
              <a:t>40 - FNDRL</a:t>
            </a:r>
          </a:p>
          <a:p>
            <a:pPr algn="just">
              <a:lnSpc>
                <a:spcPts val="3959"/>
              </a:lnSpc>
            </a:pPr>
            <a:r>
              <a:rPr lang="en-US" sz="3700" spc="-55">
                <a:solidFill>
                  <a:srgbClr val="B6242A"/>
                </a:solidFill>
                <a:latin typeface="Poppins Bold"/>
              </a:rPr>
              <a:t>12 - surse externe </a:t>
            </a:r>
          </a:p>
        </p:txBody>
      </p:sp>
      <p:sp>
        <p:nvSpPr>
          <p:cNvPr id="9" name="Freeform 9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77082" y="326170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1" y="0"/>
                </a:lnTo>
                <a:lnTo>
                  <a:pt x="4205301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6087" y="4797528"/>
            <a:ext cx="819601" cy="819601"/>
          </a:xfrm>
          <a:custGeom>
            <a:avLst/>
            <a:gdLst/>
            <a:ahLst/>
            <a:cxnLst/>
            <a:rect l="l" t="t" r="r" b="b"/>
            <a:pathLst>
              <a:path w="819601" h="819601">
                <a:moveTo>
                  <a:pt x="0" y="0"/>
                </a:moveTo>
                <a:lnTo>
                  <a:pt x="819601" y="0"/>
                </a:lnTo>
                <a:lnTo>
                  <a:pt x="819601" y="819601"/>
                </a:lnTo>
                <a:lnTo>
                  <a:pt x="0" y="8196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5280" y="5958483"/>
            <a:ext cx="840407" cy="840407"/>
          </a:xfrm>
          <a:custGeom>
            <a:avLst/>
            <a:gdLst/>
            <a:ahLst/>
            <a:cxnLst/>
            <a:rect l="l" t="t" r="r" b="b"/>
            <a:pathLst>
              <a:path w="840407" h="840407">
                <a:moveTo>
                  <a:pt x="0" y="0"/>
                </a:moveTo>
                <a:lnTo>
                  <a:pt x="840408" y="0"/>
                </a:lnTo>
                <a:lnTo>
                  <a:pt x="840408" y="840407"/>
                </a:lnTo>
                <a:lnTo>
                  <a:pt x="0" y="8404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46087" y="7141790"/>
            <a:ext cx="840407" cy="840407"/>
          </a:xfrm>
          <a:custGeom>
            <a:avLst/>
            <a:gdLst/>
            <a:ahLst/>
            <a:cxnLst/>
            <a:rect l="l" t="t" r="r" b="b"/>
            <a:pathLst>
              <a:path w="840407" h="840407">
                <a:moveTo>
                  <a:pt x="0" y="0"/>
                </a:moveTo>
                <a:lnTo>
                  <a:pt x="840407" y="0"/>
                </a:lnTo>
                <a:lnTo>
                  <a:pt x="840407" y="840407"/>
                </a:lnTo>
                <a:lnTo>
                  <a:pt x="0" y="840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7082" y="326170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1" y="0"/>
                </a:lnTo>
                <a:lnTo>
                  <a:pt x="4205301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612054" y="3037531"/>
            <a:ext cx="5953269" cy="4211938"/>
          </a:xfrm>
          <a:custGeom>
            <a:avLst/>
            <a:gdLst/>
            <a:ahLst/>
            <a:cxnLst/>
            <a:rect l="l" t="t" r="r" b="b"/>
            <a:pathLst>
              <a:path w="5953269" h="4211938">
                <a:moveTo>
                  <a:pt x="0" y="0"/>
                </a:moveTo>
                <a:lnTo>
                  <a:pt x="5953268" y="0"/>
                </a:lnTo>
                <a:lnTo>
                  <a:pt x="5953268" y="4211938"/>
                </a:lnTo>
                <a:lnTo>
                  <a:pt x="0" y="4211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25280" y="2104014"/>
            <a:ext cx="9400729" cy="190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B6242A"/>
                </a:solidFill>
                <a:latin typeface="Poppins Bold"/>
              </a:rPr>
              <a:t>Consiliul Regional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B6242A"/>
                </a:solidFill>
                <a:latin typeface="Poppins Bold"/>
              </a:rPr>
              <a:t>pentru Dezvoltare Centru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17704" y="4995526"/>
            <a:ext cx="10266898" cy="401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4000" spc="-60">
                <a:solidFill>
                  <a:srgbClr val="1F497D"/>
                </a:solidFill>
                <a:latin typeface="Poppins Bold"/>
              </a:rPr>
              <a:t>structura regională deliberativă</a:t>
            </a:r>
          </a:p>
          <a:p>
            <a:pPr>
              <a:lnSpc>
                <a:spcPts val="4560"/>
              </a:lnSpc>
            </a:pPr>
            <a:endParaRPr lang="en-US" sz="4000" spc="-60">
              <a:solidFill>
                <a:srgbClr val="1F497D"/>
              </a:solidFill>
              <a:latin typeface="Poppins Bold"/>
            </a:endParaRPr>
          </a:p>
          <a:p>
            <a:pPr>
              <a:lnSpc>
                <a:spcPts val="4560"/>
              </a:lnSpc>
            </a:pPr>
            <a:r>
              <a:rPr lang="en-US" sz="4000" spc="-60">
                <a:solidFill>
                  <a:srgbClr val="1F497D"/>
                </a:solidFill>
                <a:latin typeface="Poppins Bold"/>
              </a:rPr>
              <a:t>fără personalitate juridică</a:t>
            </a:r>
          </a:p>
          <a:p>
            <a:pPr>
              <a:lnSpc>
                <a:spcPts val="4560"/>
              </a:lnSpc>
            </a:pPr>
            <a:endParaRPr lang="en-US" sz="4000" spc="-60">
              <a:solidFill>
                <a:srgbClr val="1F497D"/>
              </a:solidFill>
              <a:latin typeface="Poppins Bold"/>
            </a:endParaRPr>
          </a:p>
          <a:p>
            <a:pPr>
              <a:lnSpc>
                <a:spcPts val="4560"/>
              </a:lnSpc>
            </a:pPr>
            <a:r>
              <a:rPr lang="en-US" sz="4000" spc="-60">
                <a:solidFill>
                  <a:srgbClr val="1F497D"/>
                </a:solidFill>
                <a:latin typeface="Poppins Bold"/>
              </a:rPr>
              <a:t>având drept scop coordonarea și promovarea obiectivelor politicii de dezvoltare regională la nivel local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84602" y="8735369"/>
            <a:ext cx="6104274" cy="11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3"/>
              </a:lnSpc>
              <a:spcBef>
                <a:spcPct val="0"/>
              </a:spcBef>
            </a:pPr>
            <a:r>
              <a:rPr lang="en-US" sz="2900" spc="-43">
                <a:solidFill>
                  <a:srgbClr val="B6242A"/>
                </a:solidFill>
                <a:latin typeface="Poppins Bold"/>
              </a:rPr>
              <a:t>Regulamentul-cadru al CRD, </a:t>
            </a:r>
          </a:p>
          <a:p>
            <a:pPr algn="ctr">
              <a:lnSpc>
                <a:spcPts val="3103"/>
              </a:lnSpc>
              <a:spcBef>
                <a:spcPct val="0"/>
              </a:spcBef>
            </a:pPr>
            <a:r>
              <a:rPr lang="en-US" sz="2900" spc="-43">
                <a:solidFill>
                  <a:srgbClr val="B6242A"/>
                </a:solidFill>
                <a:latin typeface="Poppins Bold"/>
              </a:rPr>
              <a:t>extras din HG nr. 127 din 08.02.2008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7082" y="326170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1" y="0"/>
                </a:lnTo>
                <a:lnTo>
                  <a:pt x="4205301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62763" y="1454736"/>
            <a:ext cx="2816873" cy="9546574"/>
          </a:xfrm>
          <a:custGeom>
            <a:avLst/>
            <a:gdLst/>
            <a:ahLst/>
            <a:cxnLst/>
            <a:rect l="l" t="t" r="r" b="b"/>
            <a:pathLst>
              <a:path w="2816873" h="9546574">
                <a:moveTo>
                  <a:pt x="0" y="0"/>
                </a:moveTo>
                <a:lnTo>
                  <a:pt x="2816873" y="0"/>
                </a:lnTo>
                <a:lnTo>
                  <a:pt x="2816873" y="9546574"/>
                </a:lnTo>
                <a:lnTo>
                  <a:pt x="0" y="95465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64043" y="2928326"/>
            <a:ext cx="5977441" cy="1529820"/>
          </a:xfrm>
          <a:custGeom>
            <a:avLst/>
            <a:gdLst/>
            <a:ahLst/>
            <a:cxnLst/>
            <a:rect l="l" t="t" r="r" b="b"/>
            <a:pathLst>
              <a:path w="5977441" h="1529820">
                <a:moveTo>
                  <a:pt x="0" y="0"/>
                </a:moveTo>
                <a:lnTo>
                  <a:pt x="5977440" y="0"/>
                </a:lnTo>
                <a:lnTo>
                  <a:pt x="5977440" y="1529820"/>
                </a:lnTo>
                <a:lnTo>
                  <a:pt x="0" y="15298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664043" y="4845969"/>
            <a:ext cx="5785956" cy="1480812"/>
          </a:xfrm>
          <a:custGeom>
            <a:avLst/>
            <a:gdLst/>
            <a:ahLst/>
            <a:cxnLst/>
            <a:rect l="l" t="t" r="r" b="b"/>
            <a:pathLst>
              <a:path w="5785956" h="1480812">
                <a:moveTo>
                  <a:pt x="0" y="0"/>
                </a:moveTo>
                <a:lnTo>
                  <a:pt x="5785955" y="0"/>
                </a:lnTo>
                <a:lnTo>
                  <a:pt x="5785955" y="1480812"/>
                </a:lnTo>
                <a:lnTo>
                  <a:pt x="0" y="14808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54627" y="6526806"/>
            <a:ext cx="5795372" cy="1470758"/>
          </a:xfrm>
          <a:custGeom>
            <a:avLst/>
            <a:gdLst/>
            <a:ahLst/>
            <a:cxnLst/>
            <a:rect l="l" t="t" r="r" b="b"/>
            <a:pathLst>
              <a:path w="5795372" h="1470758">
                <a:moveTo>
                  <a:pt x="0" y="0"/>
                </a:moveTo>
                <a:lnTo>
                  <a:pt x="5795371" y="0"/>
                </a:lnTo>
                <a:lnTo>
                  <a:pt x="5795371" y="1470758"/>
                </a:lnTo>
                <a:lnTo>
                  <a:pt x="0" y="14707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639647" y="8264264"/>
            <a:ext cx="5810352" cy="1454997"/>
          </a:xfrm>
          <a:custGeom>
            <a:avLst/>
            <a:gdLst/>
            <a:ahLst/>
            <a:cxnLst/>
            <a:rect l="l" t="t" r="r" b="b"/>
            <a:pathLst>
              <a:path w="5810352" h="1454997">
                <a:moveTo>
                  <a:pt x="0" y="0"/>
                </a:moveTo>
                <a:lnTo>
                  <a:pt x="5810351" y="0"/>
                </a:lnTo>
                <a:lnTo>
                  <a:pt x="5810351" y="1454997"/>
                </a:lnTo>
                <a:lnTo>
                  <a:pt x="0" y="14549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464330" y="3076661"/>
            <a:ext cx="1971994" cy="1026359"/>
          </a:xfrm>
          <a:custGeom>
            <a:avLst/>
            <a:gdLst/>
            <a:ahLst/>
            <a:cxnLst/>
            <a:rect l="l" t="t" r="r" b="b"/>
            <a:pathLst>
              <a:path w="1971994" h="1026359">
                <a:moveTo>
                  <a:pt x="0" y="0"/>
                </a:moveTo>
                <a:lnTo>
                  <a:pt x="1971994" y="0"/>
                </a:lnTo>
                <a:lnTo>
                  <a:pt x="1971994" y="1026359"/>
                </a:lnTo>
                <a:lnTo>
                  <a:pt x="0" y="10263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464330" y="4984412"/>
            <a:ext cx="1971994" cy="1026359"/>
          </a:xfrm>
          <a:custGeom>
            <a:avLst/>
            <a:gdLst/>
            <a:ahLst/>
            <a:cxnLst/>
            <a:rect l="l" t="t" r="r" b="b"/>
            <a:pathLst>
              <a:path w="1971994" h="1026359">
                <a:moveTo>
                  <a:pt x="0" y="0"/>
                </a:moveTo>
                <a:lnTo>
                  <a:pt x="1971994" y="0"/>
                </a:lnTo>
                <a:lnTo>
                  <a:pt x="1971994" y="1026360"/>
                </a:lnTo>
                <a:lnTo>
                  <a:pt x="0" y="10263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464330" y="6553697"/>
            <a:ext cx="1971994" cy="1026359"/>
          </a:xfrm>
          <a:custGeom>
            <a:avLst/>
            <a:gdLst/>
            <a:ahLst/>
            <a:cxnLst/>
            <a:rect l="l" t="t" r="r" b="b"/>
            <a:pathLst>
              <a:path w="1971994" h="1026359">
                <a:moveTo>
                  <a:pt x="0" y="0"/>
                </a:moveTo>
                <a:lnTo>
                  <a:pt x="1971994" y="0"/>
                </a:lnTo>
                <a:lnTo>
                  <a:pt x="1971994" y="1026359"/>
                </a:lnTo>
                <a:lnTo>
                  <a:pt x="0" y="10263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565804" y="8457382"/>
            <a:ext cx="1971994" cy="1026359"/>
          </a:xfrm>
          <a:custGeom>
            <a:avLst/>
            <a:gdLst/>
            <a:ahLst/>
            <a:cxnLst/>
            <a:rect l="l" t="t" r="r" b="b"/>
            <a:pathLst>
              <a:path w="1971994" h="1026359">
                <a:moveTo>
                  <a:pt x="0" y="0"/>
                </a:moveTo>
                <a:lnTo>
                  <a:pt x="1971994" y="0"/>
                </a:lnTo>
                <a:lnTo>
                  <a:pt x="1971994" y="1026360"/>
                </a:lnTo>
                <a:lnTo>
                  <a:pt x="0" y="10263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259171" y="2778266"/>
            <a:ext cx="3649885" cy="1531924"/>
          </a:xfrm>
          <a:custGeom>
            <a:avLst/>
            <a:gdLst/>
            <a:ahLst/>
            <a:cxnLst/>
            <a:rect l="l" t="t" r="r" b="b"/>
            <a:pathLst>
              <a:path w="3649885" h="1531924">
                <a:moveTo>
                  <a:pt x="0" y="0"/>
                </a:moveTo>
                <a:lnTo>
                  <a:pt x="3649885" y="0"/>
                </a:lnTo>
                <a:lnTo>
                  <a:pt x="3649885" y="1531924"/>
                </a:lnTo>
                <a:lnTo>
                  <a:pt x="0" y="15319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248469" y="4548315"/>
            <a:ext cx="3771072" cy="1492077"/>
          </a:xfrm>
          <a:custGeom>
            <a:avLst/>
            <a:gdLst/>
            <a:ahLst/>
            <a:cxnLst/>
            <a:rect l="l" t="t" r="r" b="b"/>
            <a:pathLst>
              <a:path w="3771072" h="1492077">
                <a:moveTo>
                  <a:pt x="0" y="0"/>
                </a:moveTo>
                <a:lnTo>
                  <a:pt x="3771072" y="0"/>
                </a:lnTo>
                <a:lnTo>
                  <a:pt x="3771072" y="1492078"/>
                </a:lnTo>
                <a:lnTo>
                  <a:pt x="0" y="14920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491320" y="8122302"/>
            <a:ext cx="3174886" cy="1476044"/>
          </a:xfrm>
          <a:custGeom>
            <a:avLst/>
            <a:gdLst/>
            <a:ahLst/>
            <a:cxnLst/>
            <a:rect l="l" t="t" r="r" b="b"/>
            <a:pathLst>
              <a:path w="3174886" h="1476044">
                <a:moveTo>
                  <a:pt x="0" y="0"/>
                </a:moveTo>
                <a:lnTo>
                  <a:pt x="3174886" y="0"/>
                </a:lnTo>
                <a:lnTo>
                  <a:pt x="3174886" y="1476044"/>
                </a:lnTo>
                <a:lnTo>
                  <a:pt x="0" y="147604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259171" y="6228023"/>
            <a:ext cx="3407035" cy="1494245"/>
          </a:xfrm>
          <a:custGeom>
            <a:avLst/>
            <a:gdLst/>
            <a:ahLst/>
            <a:cxnLst/>
            <a:rect l="l" t="t" r="r" b="b"/>
            <a:pathLst>
              <a:path w="3407035" h="1494245">
                <a:moveTo>
                  <a:pt x="0" y="0"/>
                </a:moveTo>
                <a:lnTo>
                  <a:pt x="3407035" y="0"/>
                </a:lnTo>
                <a:lnTo>
                  <a:pt x="3407035" y="1494245"/>
                </a:lnTo>
                <a:lnTo>
                  <a:pt x="0" y="149424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002" b="-3002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331585" y="1601176"/>
            <a:ext cx="9361587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B6242A"/>
                </a:solidFill>
                <a:latin typeface="Poppins Bold"/>
              </a:rPr>
              <a:t>Componența CRD Centru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2205" y="2823197"/>
            <a:ext cx="2369166" cy="2369166"/>
          </a:xfrm>
          <a:custGeom>
            <a:avLst/>
            <a:gdLst/>
            <a:ahLst/>
            <a:cxnLst/>
            <a:rect l="l" t="t" r="r" b="b"/>
            <a:pathLst>
              <a:path w="2369166" h="2369166">
                <a:moveTo>
                  <a:pt x="0" y="0"/>
                </a:moveTo>
                <a:lnTo>
                  <a:pt x="2369166" y="0"/>
                </a:lnTo>
                <a:lnTo>
                  <a:pt x="2369166" y="2369166"/>
                </a:lnTo>
                <a:lnTo>
                  <a:pt x="0" y="2369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95635" y="2774334"/>
            <a:ext cx="2341777" cy="2341777"/>
          </a:xfrm>
          <a:custGeom>
            <a:avLst/>
            <a:gdLst/>
            <a:ahLst/>
            <a:cxnLst/>
            <a:rect l="l" t="t" r="r" b="b"/>
            <a:pathLst>
              <a:path w="2341777" h="2341777">
                <a:moveTo>
                  <a:pt x="0" y="0"/>
                </a:moveTo>
                <a:lnTo>
                  <a:pt x="2341777" y="0"/>
                </a:lnTo>
                <a:lnTo>
                  <a:pt x="2341777" y="2341776"/>
                </a:lnTo>
                <a:lnTo>
                  <a:pt x="0" y="234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670585" y="6667431"/>
            <a:ext cx="2224607" cy="2224607"/>
          </a:xfrm>
          <a:custGeom>
            <a:avLst/>
            <a:gdLst/>
            <a:ahLst/>
            <a:cxnLst/>
            <a:rect l="l" t="t" r="r" b="b"/>
            <a:pathLst>
              <a:path w="2224607" h="2224607">
                <a:moveTo>
                  <a:pt x="0" y="0"/>
                </a:moveTo>
                <a:lnTo>
                  <a:pt x="2224607" y="0"/>
                </a:lnTo>
                <a:lnTo>
                  <a:pt x="2224607" y="2224607"/>
                </a:lnTo>
                <a:lnTo>
                  <a:pt x="0" y="22246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9095137" y="1999243"/>
            <a:ext cx="97727" cy="4114800"/>
          </a:xfrm>
          <a:custGeom>
            <a:avLst/>
            <a:gdLst/>
            <a:ahLst/>
            <a:cxnLst/>
            <a:rect l="l" t="t" r="r" b="b"/>
            <a:pathLst>
              <a:path w="97727" h="4114800">
                <a:moveTo>
                  <a:pt x="0" y="0"/>
                </a:moveTo>
                <a:lnTo>
                  <a:pt x="97726" y="0"/>
                </a:lnTo>
                <a:lnTo>
                  <a:pt x="977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01400" y="6667431"/>
            <a:ext cx="2135784" cy="2135784"/>
          </a:xfrm>
          <a:custGeom>
            <a:avLst/>
            <a:gdLst/>
            <a:ahLst/>
            <a:cxnLst/>
            <a:rect l="l" t="t" r="r" b="b"/>
            <a:pathLst>
              <a:path w="2135784" h="2135784">
                <a:moveTo>
                  <a:pt x="0" y="0"/>
                </a:moveTo>
                <a:lnTo>
                  <a:pt x="2135784" y="0"/>
                </a:lnTo>
                <a:lnTo>
                  <a:pt x="2135784" y="2135783"/>
                </a:lnTo>
                <a:lnTo>
                  <a:pt x="0" y="21357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6251" y="5317048"/>
            <a:ext cx="5975730" cy="162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</a:rPr>
              <a:t>coordonează planificarea și implementarea obiectivelor DR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966502" y="5241469"/>
            <a:ext cx="4071485" cy="2164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</a:rPr>
              <a:t>monitorizează utilizarea eficientă a mijloacelor FNDRL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83588" y="9034913"/>
            <a:ext cx="5877368" cy="162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</a:rPr>
              <a:t>coordonează și monitorizează implementarea POR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00883" y="9034913"/>
            <a:ext cx="4736818" cy="162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</a:rPr>
              <a:t>promovează cooperarea inter și intraregionale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21498" y="2689847"/>
            <a:ext cx="7645003" cy="116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B6242A"/>
                </a:solidFill>
                <a:latin typeface="Poppins Bold"/>
              </a:rPr>
              <a:t>atribuții de bază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92101" y="4446802"/>
            <a:ext cx="4342805" cy="95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1F497D"/>
                </a:solidFill>
                <a:latin typeface="Poppins Bold"/>
              </a:rPr>
              <a:t>CRD Centru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77082" y="326170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1" y="0"/>
                </a:lnTo>
                <a:lnTo>
                  <a:pt x="4205301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7082" y="326170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1" y="0"/>
                </a:lnTo>
                <a:lnTo>
                  <a:pt x="4205301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367702" y="6047361"/>
            <a:ext cx="1121258" cy="1543050"/>
            <a:chOff x="0" y="0"/>
            <a:chExt cx="590621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0621" cy="812800"/>
            </a:xfrm>
            <a:custGeom>
              <a:avLst/>
              <a:gdLst/>
              <a:ahLst/>
              <a:cxnLst/>
              <a:rect l="l" t="t" r="r" b="b"/>
              <a:pathLst>
                <a:path w="590621" h="812800">
                  <a:moveTo>
                    <a:pt x="295311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87421" y="0"/>
                  </a:lnTo>
                  <a:lnTo>
                    <a:pt x="387421" y="406400"/>
                  </a:lnTo>
                  <a:lnTo>
                    <a:pt x="590621" y="406400"/>
                  </a:lnTo>
                  <a:lnTo>
                    <a:pt x="295311" y="812800"/>
                  </a:lnTo>
                  <a:close/>
                </a:path>
              </a:pathLst>
            </a:custGeom>
            <a:solidFill>
              <a:srgbClr val="003F6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03200" y="-28575"/>
              <a:ext cx="184221" cy="739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868323" y="1546889"/>
            <a:ext cx="9987319" cy="236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B6242A"/>
                </a:solidFill>
                <a:latin typeface="Poppins Bold"/>
              </a:rPr>
              <a:t>modul de funcționare</a:t>
            </a:r>
          </a:p>
          <a:p>
            <a:pPr algn="ctr">
              <a:lnSpc>
                <a:spcPts val="9520"/>
              </a:lnSpc>
            </a:pPr>
            <a:r>
              <a:rPr lang="en-US" sz="6800">
                <a:solidFill>
                  <a:srgbClr val="B6242A"/>
                </a:solidFill>
                <a:latin typeface="Poppins Bold"/>
              </a:rPr>
              <a:t>CRD Centru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614550"/>
            <a:ext cx="6261259" cy="95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u="sng">
                <a:solidFill>
                  <a:srgbClr val="1F497D"/>
                </a:solidFill>
                <a:latin typeface="Poppins Bold"/>
              </a:rPr>
              <a:t>ședințe ordinare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61983" y="4614550"/>
            <a:ext cx="8654027" cy="95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u="sng">
                <a:solidFill>
                  <a:srgbClr val="1F497D"/>
                </a:solidFill>
                <a:latin typeface="Poppins Bold"/>
              </a:rPr>
              <a:t>ședințe extraordinare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33260" y="7961886"/>
            <a:ext cx="3990142" cy="95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1F497D"/>
                </a:solidFill>
                <a:latin typeface="Poppins Bold"/>
              </a:rPr>
              <a:t>trimestrial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39247" y="5961636"/>
            <a:ext cx="9848753" cy="3601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289" lvl="1" indent="-442645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1F497D"/>
                </a:solidFill>
                <a:latin typeface="Poppins Bold"/>
              </a:rPr>
              <a:t>solicitare Președinte CRD</a:t>
            </a:r>
          </a:p>
          <a:p>
            <a:pPr marL="885289" lvl="1" indent="-442645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1F497D"/>
                </a:solidFill>
                <a:latin typeface="Poppins Bold"/>
              </a:rPr>
              <a:t>inițiativa Consiliului Național</a:t>
            </a:r>
          </a:p>
          <a:p>
            <a:pPr marL="885289" lvl="1" indent="-442645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1F497D"/>
                </a:solidFill>
                <a:latin typeface="Poppins Bold"/>
              </a:rPr>
              <a:t>inițiativa ADR Centru</a:t>
            </a:r>
          </a:p>
          <a:p>
            <a:pPr marL="885289" lvl="1" indent="-442645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1F497D"/>
                </a:solidFill>
                <a:latin typeface="Poppins Bold"/>
              </a:rPr>
              <a:t>la inițiativa a 1/3 din numărul total al membrilor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Custom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Poppins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Rolul ADRC - CRD Centru</dc:title>
  <dc:creator>Ion Pînzari</dc:creator>
  <cp:lastModifiedBy>Ion Pînzari</cp:lastModifiedBy>
  <cp:revision>1</cp:revision>
  <dcterms:created xsi:type="dcterms:W3CDTF">2006-08-16T00:00:00Z</dcterms:created>
  <dcterms:modified xsi:type="dcterms:W3CDTF">2024-04-24T20:07:00Z</dcterms:modified>
  <dc:identifier>DAGDUG5WAY8</dc:identifier>
</cp:coreProperties>
</file>