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8"/>
  </p:notesMasterIdLst>
  <p:handoutMasterIdLst>
    <p:handoutMasterId r:id="rId19"/>
  </p:handoutMasterIdLst>
  <p:sldIdLst>
    <p:sldId id="276" r:id="rId2"/>
    <p:sldId id="510" r:id="rId3"/>
    <p:sldId id="414" r:id="rId4"/>
    <p:sldId id="511" r:id="rId5"/>
    <p:sldId id="512" r:id="rId6"/>
    <p:sldId id="486" r:id="rId7"/>
    <p:sldId id="483" r:id="rId8"/>
    <p:sldId id="488" r:id="rId9"/>
    <p:sldId id="489" r:id="rId10"/>
    <p:sldId id="493" r:id="rId11"/>
    <p:sldId id="494" r:id="rId12"/>
    <p:sldId id="499" r:id="rId13"/>
    <p:sldId id="500" r:id="rId14"/>
    <p:sldId id="503" r:id="rId15"/>
    <p:sldId id="504" r:id="rId16"/>
    <p:sldId id="406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3366"/>
    <a:srgbClr val="FFFFFF"/>
    <a:srgbClr val="F5E7E7"/>
    <a:srgbClr val="6E6452"/>
    <a:srgbClr val="E5DBA1"/>
    <a:srgbClr val="BABA93"/>
    <a:srgbClr val="BABB93"/>
    <a:srgbClr val="DED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1267" y="72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15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7CE5A-5E3E-4DC9-AF47-3B3E1F346DEB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6F676A-7BE5-457E-A98C-0EE54CDBAA48}">
      <dgm:prSet phldrT="[Text]" custT="1"/>
      <dgm:spPr/>
      <dgm:t>
        <a:bodyPr/>
        <a:lstStyle/>
        <a:p>
          <a:r>
            <a:rPr lang="ro-RO" sz="1200" b="1" dirty="0"/>
            <a:t>1. Planificare și programare integrată</a:t>
          </a:r>
          <a:endParaRPr lang="en-US" sz="1200" b="1" dirty="0"/>
        </a:p>
      </dgm:t>
    </dgm:pt>
    <dgm:pt modelId="{6E9EDDF8-7A0F-4361-A363-3C256DCB3339}" type="parTrans" cxnId="{433C8C8F-ACF6-481B-B859-8000AD22580E}">
      <dgm:prSet/>
      <dgm:spPr/>
      <dgm:t>
        <a:bodyPr/>
        <a:lstStyle/>
        <a:p>
          <a:endParaRPr lang="en-US"/>
        </a:p>
      </dgm:t>
    </dgm:pt>
    <dgm:pt modelId="{41A25641-42E2-4924-BAEB-25C13EE02EBB}" type="sibTrans" cxnId="{433C8C8F-ACF6-481B-B859-8000AD22580E}">
      <dgm:prSet/>
      <dgm:spPr/>
      <dgm:t>
        <a:bodyPr/>
        <a:lstStyle/>
        <a:p>
          <a:endParaRPr lang="en-US"/>
        </a:p>
      </dgm:t>
    </dgm:pt>
    <dgm:pt modelId="{B9354E5B-E42B-4D01-9019-ED9E10BF3A9C}">
      <dgm:prSet phldrT="[Text]" custT="1"/>
      <dgm:spPr/>
      <dgm:t>
        <a:bodyPr/>
        <a:lstStyle/>
        <a:p>
          <a:r>
            <a:rPr lang="ro-RO" sz="1200" b="1" dirty="0"/>
            <a:t>2. Cooperare intercomunală consolidată</a:t>
          </a:r>
          <a:endParaRPr lang="en-US" sz="1200" b="1" dirty="0"/>
        </a:p>
      </dgm:t>
    </dgm:pt>
    <dgm:pt modelId="{3D6FDE82-4D7F-4E1F-B284-3C2029A5665F}" type="parTrans" cxnId="{34CD261E-2401-4ECB-A3BA-E7A4A2748E01}">
      <dgm:prSet/>
      <dgm:spPr/>
      <dgm:t>
        <a:bodyPr/>
        <a:lstStyle/>
        <a:p>
          <a:endParaRPr lang="en-US"/>
        </a:p>
      </dgm:t>
    </dgm:pt>
    <dgm:pt modelId="{9114105C-FEFC-47BA-AAB7-B0356101BC49}" type="sibTrans" cxnId="{34CD261E-2401-4ECB-A3BA-E7A4A2748E01}">
      <dgm:prSet/>
      <dgm:spPr/>
      <dgm:t>
        <a:bodyPr/>
        <a:lstStyle/>
        <a:p>
          <a:endParaRPr lang="en-US"/>
        </a:p>
      </dgm:t>
    </dgm:pt>
    <dgm:pt modelId="{58BE9829-131E-4998-AAA5-B05F610042B8}">
      <dgm:prSet phldrT="[Text]" custT="1"/>
      <dgm:spPr/>
      <dgm:t>
        <a:bodyPr/>
        <a:lstStyle/>
        <a:p>
          <a:r>
            <a:rPr lang="ro-RO" sz="1200" b="1" dirty="0"/>
            <a:t>3. Investiții în infrastructură optimizate</a:t>
          </a:r>
          <a:endParaRPr lang="en-US" sz="1200" b="1" dirty="0"/>
        </a:p>
      </dgm:t>
    </dgm:pt>
    <dgm:pt modelId="{CE42A15C-F1D7-4F7C-89FD-18219461AF14}" type="parTrans" cxnId="{F67BFA60-CC7E-49E0-A613-9AA558EAB08B}">
      <dgm:prSet/>
      <dgm:spPr/>
      <dgm:t>
        <a:bodyPr/>
        <a:lstStyle/>
        <a:p>
          <a:endParaRPr lang="en-US"/>
        </a:p>
      </dgm:t>
    </dgm:pt>
    <dgm:pt modelId="{3D91D49E-02EE-4ADA-AE25-9E4CFF76348A}" type="sibTrans" cxnId="{F67BFA60-CC7E-49E0-A613-9AA558EAB08B}">
      <dgm:prSet/>
      <dgm:spPr/>
      <dgm:t>
        <a:bodyPr/>
        <a:lstStyle/>
        <a:p>
          <a:endParaRPr lang="en-US"/>
        </a:p>
      </dgm:t>
    </dgm:pt>
    <dgm:pt modelId="{99DE5881-B38E-4CBF-A38D-8707972A2571}">
      <dgm:prSet phldrT="[Text]" custT="1"/>
      <dgm:spPr/>
      <dgm:t>
        <a:bodyPr/>
        <a:lstStyle/>
        <a:p>
          <a:r>
            <a:rPr lang="ro-RO" sz="1200" b="1" dirty="0"/>
            <a:t>4. Capacitate de prestare a serviciilor crescută</a:t>
          </a:r>
          <a:endParaRPr lang="en-US" sz="1200" b="1" dirty="0"/>
        </a:p>
      </dgm:t>
    </dgm:pt>
    <dgm:pt modelId="{E45EF5E6-A6FC-41A9-9392-263EA6C1BA1D}" type="parTrans" cxnId="{F0329385-464E-4824-A07B-65FE40830A8E}">
      <dgm:prSet/>
      <dgm:spPr/>
      <dgm:t>
        <a:bodyPr/>
        <a:lstStyle/>
        <a:p>
          <a:endParaRPr lang="en-US"/>
        </a:p>
      </dgm:t>
    </dgm:pt>
    <dgm:pt modelId="{ECE169A4-EB1C-4871-AE5D-0168D799CEF2}" type="sibTrans" cxnId="{F0329385-464E-4824-A07B-65FE40830A8E}">
      <dgm:prSet/>
      <dgm:spPr/>
      <dgm:t>
        <a:bodyPr/>
        <a:lstStyle/>
        <a:p>
          <a:endParaRPr lang="en-US"/>
        </a:p>
      </dgm:t>
    </dgm:pt>
    <dgm:pt modelId="{D782539B-CD87-475F-8CF8-26A0C7EDB501}">
      <dgm:prSet phldrT="[Text]" custT="1"/>
      <dgm:spPr/>
      <dgm:t>
        <a:bodyPr/>
        <a:lstStyle/>
        <a:p>
          <a:r>
            <a:rPr lang="ro-RO" sz="1200" b="1" dirty="0"/>
            <a:t>5. Mobilizare și conștientizare</a:t>
          </a:r>
          <a:endParaRPr lang="en-US" sz="1200" b="1" dirty="0"/>
        </a:p>
      </dgm:t>
    </dgm:pt>
    <dgm:pt modelId="{F7A336FC-3DFB-40BD-825E-80C37D38BA95}" type="parTrans" cxnId="{376E2D18-7E34-46E3-B6EE-E780FBE800E0}">
      <dgm:prSet/>
      <dgm:spPr/>
      <dgm:t>
        <a:bodyPr/>
        <a:lstStyle/>
        <a:p>
          <a:endParaRPr lang="en-US"/>
        </a:p>
      </dgm:t>
    </dgm:pt>
    <dgm:pt modelId="{53507B8C-4AC0-4133-A015-773A3FDD731F}" type="sibTrans" cxnId="{376E2D18-7E34-46E3-B6EE-E780FBE800E0}">
      <dgm:prSet/>
      <dgm:spPr/>
      <dgm:t>
        <a:bodyPr/>
        <a:lstStyle/>
        <a:p>
          <a:endParaRPr lang="en-US"/>
        </a:p>
      </dgm:t>
    </dgm:pt>
    <dgm:pt modelId="{65043A0C-C13C-44B9-8264-10D93BDBF5AB}" type="pres">
      <dgm:prSet presAssocID="{12D7CE5A-5E3E-4DC9-AF47-3B3E1F346DEB}" presName="cycle" presStyleCnt="0">
        <dgm:presLayoutVars>
          <dgm:dir/>
          <dgm:resizeHandles val="exact"/>
        </dgm:presLayoutVars>
      </dgm:prSet>
      <dgm:spPr/>
    </dgm:pt>
    <dgm:pt modelId="{77E9F3F3-0B41-4218-B1E2-10F3B5696B1C}" type="pres">
      <dgm:prSet presAssocID="{CE6F676A-7BE5-457E-A98C-0EE54CDBAA48}" presName="node" presStyleLbl="node1" presStyleIdx="0" presStyleCnt="5" custScaleX="113801" custScaleY="106152">
        <dgm:presLayoutVars>
          <dgm:bulletEnabled val="1"/>
        </dgm:presLayoutVars>
      </dgm:prSet>
      <dgm:spPr/>
    </dgm:pt>
    <dgm:pt modelId="{5BBA7FDB-9C22-4B2D-9889-4B22C3274CED}" type="pres">
      <dgm:prSet presAssocID="{41A25641-42E2-4924-BAEB-25C13EE02EBB}" presName="sibTrans" presStyleLbl="sibTrans2D1" presStyleIdx="0" presStyleCnt="5" custScaleX="203458"/>
      <dgm:spPr/>
    </dgm:pt>
    <dgm:pt modelId="{B0939569-8B52-4585-8041-A73E0B4DC9B9}" type="pres">
      <dgm:prSet presAssocID="{41A25641-42E2-4924-BAEB-25C13EE02EBB}" presName="connectorText" presStyleLbl="sibTrans2D1" presStyleIdx="0" presStyleCnt="5"/>
      <dgm:spPr/>
    </dgm:pt>
    <dgm:pt modelId="{9E2A786E-DDDE-4287-9D2C-474B2756563E}" type="pres">
      <dgm:prSet presAssocID="{B9354E5B-E42B-4D01-9019-ED9E10BF3A9C}" presName="node" presStyleLbl="node1" presStyleIdx="1" presStyleCnt="5" custScaleX="113801" custScaleY="106152" custRadScaleRad="99754" custRadScaleInc="738">
        <dgm:presLayoutVars>
          <dgm:bulletEnabled val="1"/>
        </dgm:presLayoutVars>
      </dgm:prSet>
      <dgm:spPr/>
    </dgm:pt>
    <dgm:pt modelId="{3A57C8FF-B78D-4ABD-A2A3-CFA7B043A0A7}" type="pres">
      <dgm:prSet presAssocID="{9114105C-FEFC-47BA-AAB7-B0356101BC49}" presName="sibTrans" presStyleLbl="sibTrans2D1" presStyleIdx="1" presStyleCnt="5" custScaleX="203457"/>
      <dgm:spPr/>
    </dgm:pt>
    <dgm:pt modelId="{D42F45A3-2D19-4C44-96DB-D43426458A72}" type="pres">
      <dgm:prSet presAssocID="{9114105C-FEFC-47BA-AAB7-B0356101BC49}" presName="connectorText" presStyleLbl="sibTrans2D1" presStyleIdx="1" presStyleCnt="5"/>
      <dgm:spPr/>
    </dgm:pt>
    <dgm:pt modelId="{DBB7570D-1ED2-4D52-8A70-F675DDB022C4}" type="pres">
      <dgm:prSet presAssocID="{58BE9829-131E-4998-AAA5-B05F610042B8}" presName="node" presStyleLbl="node1" presStyleIdx="2" presStyleCnt="5" custScaleX="113801" custScaleY="106152">
        <dgm:presLayoutVars>
          <dgm:bulletEnabled val="1"/>
        </dgm:presLayoutVars>
      </dgm:prSet>
      <dgm:spPr/>
    </dgm:pt>
    <dgm:pt modelId="{32F9A870-8BD5-4646-BC00-C9AAEDE00746}" type="pres">
      <dgm:prSet presAssocID="{3D91D49E-02EE-4ADA-AE25-9E4CFF76348A}" presName="sibTrans" presStyleLbl="sibTrans2D1" presStyleIdx="2" presStyleCnt="5" custScaleX="203457"/>
      <dgm:spPr/>
    </dgm:pt>
    <dgm:pt modelId="{70560E5E-9D54-482F-ADE1-FDEF3E80AD4B}" type="pres">
      <dgm:prSet presAssocID="{3D91D49E-02EE-4ADA-AE25-9E4CFF76348A}" presName="connectorText" presStyleLbl="sibTrans2D1" presStyleIdx="2" presStyleCnt="5"/>
      <dgm:spPr/>
    </dgm:pt>
    <dgm:pt modelId="{25A9560E-A0FC-403A-AAC1-081624E7EFC4}" type="pres">
      <dgm:prSet presAssocID="{99DE5881-B38E-4CBF-A38D-8707972A2571}" presName="node" presStyleLbl="node1" presStyleIdx="3" presStyleCnt="5" custScaleX="113801" custScaleY="106152">
        <dgm:presLayoutVars>
          <dgm:bulletEnabled val="1"/>
        </dgm:presLayoutVars>
      </dgm:prSet>
      <dgm:spPr/>
    </dgm:pt>
    <dgm:pt modelId="{F53C1D33-44EA-4CCE-900D-F9E49328F89A}" type="pres">
      <dgm:prSet presAssocID="{ECE169A4-EB1C-4871-AE5D-0168D799CEF2}" presName="sibTrans" presStyleLbl="sibTrans2D1" presStyleIdx="3" presStyleCnt="5" custScaleX="203458"/>
      <dgm:spPr/>
    </dgm:pt>
    <dgm:pt modelId="{B6C2E9BA-5B50-4EB0-B30C-B5C1D5CE2EA5}" type="pres">
      <dgm:prSet presAssocID="{ECE169A4-EB1C-4871-AE5D-0168D799CEF2}" presName="connectorText" presStyleLbl="sibTrans2D1" presStyleIdx="3" presStyleCnt="5"/>
      <dgm:spPr/>
    </dgm:pt>
    <dgm:pt modelId="{D0C879CA-8CD6-4F37-AFDA-DAA49B01F428}" type="pres">
      <dgm:prSet presAssocID="{D782539B-CD87-475F-8CF8-26A0C7EDB501}" presName="node" presStyleLbl="node1" presStyleIdx="4" presStyleCnt="5" custScaleX="113801" custScaleY="106152">
        <dgm:presLayoutVars>
          <dgm:bulletEnabled val="1"/>
        </dgm:presLayoutVars>
      </dgm:prSet>
      <dgm:spPr/>
    </dgm:pt>
    <dgm:pt modelId="{25EB1C35-C098-453B-A59D-C1CD2AA4D7E9}" type="pres">
      <dgm:prSet presAssocID="{53507B8C-4AC0-4133-A015-773A3FDD731F}" presName="sibTrans" presStyleLbl="sibTrans2D1" presStyleIdx="4" presStyleCnt="5" custScaleX="203457"/>
      <dgm:spPr/>
    </dgm:pt>
    <dgm:pt modelId="{17CBC1DA-CD06-4214-901A-4E59680DC4A4}" type="pres">
      <dgm:prSet presAssocID="{53507B8C-4AC0-4133-A015-773A3FDD731F}" presName="connectorText" presStyleLbl="sibTrans2D1" presStyleIdx="4" presStyleCnt="5"/>
      <dgm:spPr/>
    </dgm:pt>
  </dgm:ptLst>
  <dgm:cxnLst>
    <dgm:cxn modelId="{72B85B01-E2F6-497C-9D9C-8C8C393F94A0}" type="presOf" srcId="{12D7CE5A-5E3E-4DC9-AF47-3B3E1F346DEB}" destId="{65043A0C-C13C-44B9-8264-10D93BDBF5AB}" srcOrd="0" destOrd="0" presId="urn:microsoft.com/office/officeart/2005/8/layout/cycle2"/>
    <dgm:cxn modelId="{F685B30F-AB85-444C-BE81-4DBD4445205A}" type="presOf" srcId="{D782539B-CD87-475F-8CF8-26A0C7EDB501}" destId="{D0C879CA-8CD6-4F37-AFDA-DAA49B01F428}" srcOrd="0" destOrd="0" presId="urn:microsoft.com/office/officeart/2005/8/layout/cycle2"/>
    <dgm:cxn modelId="{376E2D18-7E34-46E3-B6EE-E780FBE800E0}" srcId="{12D7CE5A-5E3E-4DC9-AF47-3B3E1F346DEB}" destId="{D782539B-CD87-475F-8CF8-26A0C7EDB501}" srcOrd="4" destOrd="0" parTransId="{F7A336FC-3DFB-40BD-825E-80C37D38BA95}" sibTransId="{53507B8C-4AC0-4133-A015-773A3FDD731F}"/>
    <dgm:cxn modelId="{34CD261E-2401-4ECB-A3BA-E7A4A2748E01}" srcId="{12D7CE5A-5E3E-4DC9-AF47-3B3E1F346DEB}" destId="{B9354E5B-E42B-4D01-9019-ED9E10BF3A9C}" srcOrd="1" destOrd="0" parTransId="{3D6FDE82-4D7F-4E1F-B284-3C2029A5665F}" sibTransId="{9114105C-FEFC-47BA-AAB7-B0356101BC49}"/>
    <dgm:cxn modelId="{F67BFA60-CC7E-49E0-A613-9AA558EAB08B}" srcId="{12D7CE5A-5E3E-4DC9-AF47-3B3E1F346DEB}" destId="{58BE9829-131E-4998-AAA5-B05F610042B8}" srcOrd="2" destOrd="0" parTransId="{CE42A15C-F1D7-4F7C-89FD-18219461AF14}" sibTransId="{3D91D49E-02EE-4ADA-AE25-9E4CFF76348A}"/>
    <dgm:cxn modelId="{51CEEE67-BA7E-4E48-9882-FE4E9998ECD0}" type="presOf" srcId="{41A25641-42E2-4924-BAEB-25C13EE02EBB}" destId="{5BBA7FDB-9C22-4B2D-9889-4B22C3274CED}" srcOrd="0" destOrd="0" presId="urn:microsoft.com/office/officeart/2005/8/layout/cycle2"/>
    <dgm:cxn modelId="{B426D66C-FC0B-426D-BC41-27461ED06302}" type="presOf" srcId="{ECE169A4-EB1C-4871-AE5D-0168D799CEF2}" destId="{B6C2E9BA-5B50-4EB0-B30C-B5C1D5CE2EA5}" srcOrd="1" destOrd="0" presId="urn:microsoft.com/office/officeart/2005/8/layout/cycle2"/>
    <dgm:cxn modelId="{D54B606D-1497-4440-A8BF-82C0357A785F}" type="presOf" srcId="{9114105C-FEFC-47BA-AAB7-B0356101BC49}" destId="{D42F45A3-2D19-4C44-96DB-D43426458A72}" srcOrd="1" destOrd="0" presId="urn:microsoft.com/office/officeart/2005/8/layout/cycle2"/>
    <dgm:cxn modelId="{32572874-A1EA-4353-AF5C-3F4CF8750BE8}" type="presOf" srcId="{53507B8C-4AC0-4133-A015-773A3FDD731F}" destId="{17CBC1DA-CD06-4214-901A-4E59680DC4A4}" srcOrd="1" destOrd="0" presId="urn:microsoft.com/office/officeart/2005/8/layout/cycle2"/>
    <dgm:cxn modelId="{F0329385-464E-4824-A07B-65FE40830A8E}" srcId="{12D7CE5A-5E3E-4DC9-AF47-3B3E1F346DEB}" destId="{99DE5881-B38E-4CBF-A38D-8707972A2571}" srcOrd="3" destOrd="0" parTransId="{E45EF5E6-A6FC-41A9-9392-263EA6C1BA1D}" sibTransId="{ECE169A4-EB1C-4871-AE5D-0168D799CEF2}"/>
    <dgm:cxn modelId="{2116CE85-4A25-41EF-8192-32C5895B1011}" type="presOf" srcId="{ECE169A4-EB1C-4871-AE5D-0168D799CEF2}" destId="{F53C1D33-44EA-4CCE-900D-F9E49328F89A}" srcOrd="0" destOrd="0" presId="urn:microsoft.com/office/officeart/2005/8/layout/cycle2"/>
    <dgm:cxn modelId="{B261558E-FE0F-4D0E-A4E0-E8074551FC5D}" type="presOf" srcId="{CE6F676A-7BE5-457E-A98C-0EE54CDBAA48}" destId="{77E9F3F3-0B41-4218-B1E2-10F3B5696B1C}" srcOrd="0" destOrd="0" presId="urn:microsoft.com/office/officeart/2005/8/layout/cycle2"/>
    <dgm:cxn modelId="{433C8C8F-ACF6-481B-B859-8000AD22580E}" srcId="{12D7CE5A-5E3E-4DC9-AF47-3B3E1F346DEB}" destId="{CE6F676A-7BE5-457E-A98C-0EE54CDBAA48}" srcOrd="0" destOrd="0" parTransId="{6E9EDDF8-7A0F-4361-A363-3C256DCB3339}" sibTransId="{41A25641-42E2-4924-BAEB-25C13EE02EBB}"/>
    <dgm:cxn modelId="{9EBE40A4-E2E2-4516-8321-98CEFF299025}" type="presOf" srcId="{3D91D49E-02EE-4ADA-AE25-9E4CFF76348A}" destId="{32F9A870-8BD5-4646-BC00-C9AAEDE00746}" srcOrd="0" destOrd="0" presId="urn:microsoft.com/office/officeart/2005/8/layout/cycle2"/>
    <dgm:cxn modelId="{A1A3BBA5-2F0E-45ED-8520-8DED416021F3}" type="presOf" srcId="{9114105C-FEFC-47BA-AAB7-B0356101BC49}" destId="{3A57C8FF-B78D-4ABD-A2A3-CFA7B043A0A7}" srcOrd="0" destOrd="0" presId="urn:microsoft.com/office/officeart/2005/8/layout/cycle2"/>
    <dgm:cxn modelId="{F96B17A7-61F6-40B8-8903-9D89191B8B23}" type="presOf" srcId="{99DE5881-B38E-4CBF-A38D-8707972A2571}" destId="{25A9560E-A0FC-403A-AAC1-081624E7EFC4}" srcOrd="0" destOrd="0" presId="urn:microsoft.com/office/officeart/2005/8/layout/cycle2"/>
    <dgm:cxn modelId="{24231BB9-2002-431F-B494-4443F8760653}" type="presOf" srcId="{58BE9829-131E-4998-AAA5-B05F610042B8}" destId="{DBB7570D-1ED2-4D52-8A70-F675DDB022C4}" srcOrd="0" destOrd="0" presId="urn:microsoft.com/office/officeart/2005/8/layout/cycle2"/>
    <dgm:cxn modelId="{37A00EBA-56D8-4D36-83CF-5549F64F3031}" type="presOf" srcId="{53507B8C-4AC0-4133-A015-773A3FDD731F}" destId="{25EB1C35-C098-453B-A59D-C1CD2AA4D7E9}" srcOrd="0" destOrd="0" presId="urn:microsoft.com/office/officeart/2005/8/layout/cycle2"/>
    <dgm:cxn modelId="{A5E7D2BF-0C28-4F28-BDF5-151C9AAB43D6}" type="presOf" srcId="{3D91D49E-02EE-4ADA-AE25-9E4CFF76348A}" destId="{70560E5E-9D54-482F-ADE1-FDEF3E80AD4B}" srcOrd="1" destOrd="0" presId="urn:microsoft.com/office/officeart/2005/8/layout/cycle2"/>
    <dgm:cxn modelId="{246A0ED4-7E38-415C-AFEC-D5520A188A70}" type="presOf" srcId="{B9354E5B-E42B-4D01-9019-ED9E10BF3A9C}" destId="{9E2A786E-DDDE-4287-9D2C-474B2756563E}" srcOrd="0" destOrd="0" presId="urn:microsoft.com/office/officeart/2005/8/layout/cycle2"/>
    <dgm:cxn modelId="{87F784E4-EF4B-4BA9-A2AA-A81019F0E112}" type="presOf" srcId="{41A25641-42E2-4924-BAEB-25C13EE02EBB}" destId="{B0939569-8B52-4585-8041-A73E0B4DC9B9}" srcOrd="1" destOrd="0" presId="urn:microsoft.com/office/officeart/2005/8/layout/cycle2"/>
    <dgm:cxn modelId="{C305EE11-01DD-4796-A7E1-A714B52B231A}" type="presParOf" srcId="{65043A0C-C13C-44B9-8264-10D93BDBF5AB}" destId="{77E9F3F3-0B41-4218-B1E2-10F3B5696B1C}" srcOrd="0" destOrd="0" presId="urn:microsoft.com/office/officeart/2005/8/layout/cycle2"/>
    <dgm:cxn modelId="{6ADC7E36-7CDF-4346-AA28-85C4406399E8}" type="presParOf" srcId="{65043A0C-C13C-44B9-8264-10D93BDBF5AB}" destId="{5BBA7FDB-9C22-4B2D-9889-4B22C3274CED}" srcOrd="1" destOrd="0" presId="urn:microsoft.com/office/officeart/2005/8/layout/cycle2"/>
    <dgm:cxn modelId="{175492E0-9659-429C-80A5-B4A5B91BC437}" type="presParOf" srcId="{5BBA7FDB-9C22-4B2D-9889-4B22C3274CED}" destId="{B0939569-8B52-4585-8041-A73E0B4DC9B9}" srcOrd="0" destOrd="0" presId="urn:microsoft.com/office/officeart/2005/8/layout/cycle2"/>
    <dgm:cxn modelId="{942A8965-38DA-4F49-B460-FCA6BD3BFD9F}" type="presParOf" srcId="{65043A0C-C13C-44B9-8264-10D93BDBF5AB}" destId="{9E2A786E-DDDE-4287-9D2C-474B2756563E}" srcOrd="2" destOrd="0" presId="urn:microsoft.com/office/officeart/2005/8/layout/cycle2"/>
    <dgm:cxn modelId="{B1F8A00D-C616-4DD9-8524-4FC817F4DAFE}" type="presParOf" srcId="{65043A0C-C13C-44B9-8264-10D93BDBF5AB}" destId="{3A57C8FF-B78D-4ABD-A2A3-CFA7B043A0A7}" srcOrd="3" destOrd="0" presId="urn:microsoft.com/office/officeart/2005/8/layout/cycle2"/>
    <dgm:cxn modelId="{C33AC24B-1ECF-44E0-9581-4D233D6573A5}" type="presParOf" srcId="{3A57C8FF-B78D-4ABD-A2A3-CFA7B043A0A7}" destId="{D42F45A3-2D19-4C44-96DB-D43426458A72}" srcOrd="0" destOrd="0" presId="urn:microsoft.com/office/officeart/2005/8/layout/cycle2"/>
    <dgm:cxn modelId="{EE6A1913-D521-4FC2-A052-CA1E4720CF9C}" type="presParOf" srcId="{65043A0C-C13C-44B9-8264-10D93BDBF5AB}" destId="{DBB7570D-1ED2-4D52-8A70-F675DDB022C4}" srcOrd="4" destOrd="0" presId="urn:microsoft.com/office/officeart/2005/8/layout/cycle2"/>
    <dgm:cxn modelId="{1F1C76A9-E5BE-417E-A567-2B3A9AEBF136}" type="presParOf" srcId="{65043A0C-C13C-44B9-8264-10D93BDBF5AB}" destId="{32F9A870-8BD5-4646-BC00-C9AAEDE00746}" srcOrd="5" destOrd="0" presId="urn:microsoft.com/office/officeart/2005/8/layout/cycle2"/>
    <dgm:cxn modelId="{CBA9A452-8ECD-49E5-9D9B-4A257685634C}" type="presParOf" srcId="{32F9A870-8BD5-4646-BC00-C9AAEDE00746}" destId="{70560E5E-9D54-482F-ADE1-FDEF3E80AD4B}" srcOrd="0" destOrd="0" presId="urn:microsoft.com/office/officeart/2005/8/layout/cycle2"/>
    <dgm:cxn modelId="{ED901DA5-738B-47E5-A8FC-6524B505EED8}" type="presParOf" srcId="{65043A0C-C13C-44B9-8264-10D93BDBF5AB}" destId="{25A9560E-A0FC-403A-AAC1-081624E7EFC4}" srcOrd="6" destOrd="0" presId="urn:microsoft.com/office/officeart/2005/8/layout/cycle2"/>
    <dgm:cxn modelId="{A48EF36E-53C6-4AF6-BFD0-4C4E8882FA3E}" type="presParOf" srcId="{65043A0C-C13C-44B9-8264-10D93BDBF5AB}" destId="{F53C1D33-44EA-4CCE-900D-F9E49328F89A}" srcOrd="7" destOrd="0" presId="urn:microsoft.com/office/officeart/2005/8/layout/cycle2"/>
    <dgm:cxn modelId="{9F244315-13D4-4621-936F-F58ABF5B8B4D}" type="presParOf" srcId="{F53C1D33-44EA-4CCE-900D-F9E49328F89A}" destId="{B6C2E9BA-5B50-4EB0-B30C-B5C1D5CE2EA5}" srcOrd="0" destOrd="0" presId="urn:microsoft.com/office/officeart/2005/8/layout/cycle2"/>
    <dgm:cxn modelId="{52B33097-9290-4AD2-A046-AC99FB919725}" type="presParOf" srcId="{65043A0C-C13C-44B9-8264-10D93BDBF5AB}" destId="{D0C879CA-8CD6-4F37-AFDA-DAA49B01F428}" srcOrd="8" destOrd="0" presId="urn:microsoft.com/office/officeart/2005/8/layout/cycle2"/>
    <dgm:cxn modelId="{AE5C4288-0365-4BBD-AB9D-3A4F7ED1793C}" type="presParOf" srcId="{65043A0C-C13C-44B9-8264-10D93BDBF5AB}" destId="{25EB1C35-C098-453B-A59D-C1CD2AA4D7E9}" srcOrd="9" destOrd="0" presId="urn:microsoft.com/office/officeart/2005/8/layout/cycle2"/>
    <dgm:cxn modelId="{F0843D74-CCE6-4022-BCAD-FE1399A78BA2}" type="presParOf" srcId="{25EB1C35-C098-453B-A59D-C1CD2AA4D7E9}" destId="{17CBC1DA-CD06-4214-901A-4E59680DC4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9F3F3-0B41-4218-B1E2-10F3B5696B1C}">
      <dsp:nvSpPr>
        <dsp:cNvPr id="0" name=""/>
        <dsp:cNvSpPr/>
      </dsp:nvSpPr>
      <dsp:spPr>
        <a:xfrm>
          <a:off x="2435703" y="-39898"/>
          <a:ext cx="1529392" cy="1426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/>
            <a:t>1. Planificare și programare integrată</a:t>
          </a:r>
          <a:endParaRPr lang="en-US" sz="1200" b="1" kern="1200" dirty="0"/>
        </a:p>
      </dsp:txBody>
      <dsp:txXfrm>
        <a:off x="2659677" y="169022"/>
        <a:ext cx="1081444" cy="1008755"/>
      </dsp:txXfrm>
    </dsp:sp>
    <dsp:sp modelId="{5BBA7FDB-9C22-4B2D-9889-4B22C3274CED}">
      <dsp:nvSpPr>
        <dsp:cNvPr id="0" name=""/>
        <dsp:cNvSpPr/>
      </dsp:nvSpPr>
      <dsp:spPr>
        <a:xfrm rot="2173769">
          <a:off x="3723032" y="1039775"/>
          <a:ext cx="573895" cy="453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736186" y="1090278"/>
        <a:ext cx="437823" cy="272144"/>
      </dsp:txXfrm>
    </dsp:sp>
    <dsp:sp modelId="{9E2A786E-DDDE-4287-9D2C-474B2756563E}">
      <dsp:nvSpPr>
        <dsp:cNvPr id="0" name=""/>
        <dsp:cNvSpPr/>
      </dsp:nvSpPr>
      <dsp:spPr>
        <a:xfrm>
          <a:off x="4067742" y="1155863"/>
          <a:ext cx="1529392" cy="1426595"/>
        </a:xfrm>
        <a:prstGeom prst="ellipse">
          <a:avLst/>
        </a:prstGeom>
        <a:solidFill>
          <a:schemeClr val="accent3">
            <a:hueOff val="-3716468"/>
            <a:satOff val="16966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/>
            <a:t>2. Cooperare intercomunală consolidată</a:t>
          </a:r>
          <a:endParaRPr lang="en-US" sz="1200" b="1" kern="1200" dirty="0"/>
        </a:p>
      </dsp:txBody>
      <dsp:txXfrm>
        <a:off x="4291716" y="1364783"/>
        <a:ext cx="1081444" cy="1008755"/>
      </dsp:txXfrm>
    </dsp:sp>
    <dsp:sp modelId="{3A57C8FF-B78D-4ABD-A2A3-CFA7B043A0A7}">
      <dsp:nvSpPr>
        <dsp:cNvPr id="0" name=""/>
        <dsp:cNvSpPr/>
      </dsp:nvSpPr>
      <dsp:spPr>
        <a:xfrm rot="6482115">
          <a:off x="4214005" y="2589960"/>
          <a:ext cx="619798" cy="453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16468"/>
            <a:satOff val="16966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303105" y="2615981"/>
        <a:ext cx="483726" cy="272144"/>
      </dsp:txXfrm>
    </dsp:sp>
    <dsp:sp modelId="{DBB7570D-1ED2-4D52-8A70-F675DDB022C4}">
      <dsp:nvSpPr>
        <dsp:cNvPr id="0" name=""/>
        <dsp:cNvSpPr/>
      </dsp:nvSpPr>
      <dsp:spPr>
        <a:xfrm>
          <a:off x="3445336" y="3067429"/>
          <a:ext cx="1529392" cy="1426595"/>
        </a:xfrm>
        <a:prstGeom prst="ellipse">
          <a:avLst/>
        </a:prstGeom>
        <a:solidFill>
          <a:schemeClr val="accent3">
            <a:hueOff val="-7432936"/>
            <a:satOff val="33931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/>
            <a:t>3. Investiții în infrastructură optimizate</a:t>
          </a:r>
          <a:endParaRPr lang="en-US" sz="1200" b="1" kern="1200" dirty="0"/>
        </a:p>
      </dsp:txBody>
      <dsp:txXfrm>
        <a:off x="3669310" y="3276349"/>
        <a:ext cx="1081444" cy="1008755"/>
      </dsp:txXfrm>
    </dsp:sp>
    <dsp:sp modelId="{32F9A870-8BD5-4646-BC00-C9AAEDE00746}">
      <dsp:nvSpPr>
        <dsp:cNvPr id="0" name=""/>
        <dsp:cNvSpPr/>
      </dsp:nvSpPr>
      <dsp:spPr>
        <a:xfrm rot="10800000">
          <a:off x="2943627" y="3553941"/>
          <a:ext cx="528240" cy="453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432936"/>
            <a:satOff val="33931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079699" y="3644655"/>
        <a:ext cx="392168" cy="272144"/>
      </dsp:txXfrm>
    </dsp:sp>
    <dsp:sp modelId="{25A9560E-A0FC-403A-AAC1-081624E7EFC4}">
      <dsp:nvSpPr>
        <dsp:cNvPr id="0" name=""/>
        <dsp:cNvSpPr/>
      </dsp:nvSpPr>
      <dsp:spPr>
        <a:xfrm>
          <a:off x="1426071" y="3067429"/>
          <a:ext cx="1529392" cy="1426595"/>
        </a:xfrm>
        <a:prstGeom prst="ellipse">
          <a:avLst/>
        </a:prstGeom>
        <a:solidFill>
          <a:schemeClr val="accent3">
            <a:hueOff val="-11149404"/>
            <a:satOff val="50897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/>
            <a:t>4. Capacitate de prestare a serviciilor crescută</a:t>
          </a:r>
          <a:endParaRPr lang="en-US" sz="1200" b="1" kern="1200" dirty="0"/>
        </a:p>
      </dsp:txBody>
      <dsp:txXfrm>
        <a:off x="1650045" y="3276349"/>
        <a:ext cx="1081444" cy="1008755"/>
      </dsp:txXfrm>
    </dsp:sp>
    <dsp:sp modelId="{F53C1D33-44EA-4CCE-900D-F9E49328F89A}">
      <dsp:nvSpPr>
        <dsp:cNvPr id="0" name=""/>
        <dsp:cNvSpPr/>
      </dsp:nvSpPr>
      <dsp:spPr>
        <a:xfrm rot="15120000">
          <a:off x="1566750" y="2602051"/>
          <a:ext cx="629459" cy="453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149404"/>
            <a:satOff val="50897"/>
            <a:lumOff val="-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655810" y="2757471"/>
        <a:ext cx="493387" cy="272144"/>
      </dsp:txXfrm>
    </dsp:sp>
    <dsp:sp modelId="{D0C879CA-8CD6-4F37-AFDA-DAA49B01F428}">
      <dsp:nvSpPr>
        <dsp:cNvPr id="0" name=""/>
        <dsp:cNvSpPr/>
      </dsp:nvSpPr>
      <dsp:spPr>
        <a:xfrm>
          <a:off x="802084" y="1146995"/>
          <a:ext cx="1529392" cy="1426595"/>
        </a:xfrm>
        <a:prstGeom prst="ellipse">
          <a:avLst/>
        </a:prstGeom>
        <a:solidFill>
          <a:schemeClr val="accent3">
            <a:hueOff val="-14865872"/>
            <a:satOff val="67862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/>
            <a:t>5. Mobilizare și conștientizare</a:t>
          </a:r>
          <a:endParaRPr lang="en-US" sz="1200" b="1" kern="1200" dirty="0"/>
        </a:p>
      </dsp:txBody>
      <dsp:txXfrm>
        <a:off x="1026058" y="1355915"/>
        <a:ext cx="1081444" cy="1008755"/>
      </dsp:txXfrm>
    </dsp:sp>
    <dsp:sp modelId="{25EB1C35-C098-453B-A59D-C1CD2AA4D7E9}">
      <dsp:nvSpPr>
        <dsp:cNvPr id="0" name=""/>
        <dsp:cNvSpPr/>
      </dsp:nvSpPr>
      <dsp:spPr>
        <a:xfrm rot="19440000">
          <a:off x="2092585" y="1044713"/>
          <a:ext cx="569198" cy="453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865872"/>
            <a:satOff val="67862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105579" y="1175418"/>
        <a:ext cx="433126" cy="272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7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DE548-DF9B-4E76-ACA4-911F7D69B6F5}" type="slidenum">
              <a:rPr lang="de-DE">
                <a:cs typeface="Arial" charset="0"/>
              </a:rPr>
              <a:pPr/>
              <a:t>1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0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18/10/2018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18/10/2018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18/10/2018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18/10/2018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18/10/2018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18/10/2018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layer</a:t>
            </a:r>
          </a:p>
          <a:p>
            <a:pPr lvl="1"/>
            <a:r>
              <a:rPr lang="en-GB"/>
              <a:t>Second layer</a:t>
            </a:r>
          </a:p>
          <a:p>
            <a:pPr lvl="2"/>
            <a:r>
              <a:rPr lang="en-GB"/>
              <a:t>Third layer</a:t>
            </a:r>
          </a:p>
          <a:p>
            <a:pPr lvl="3"/>
            <a:r>
              <a:rPr lang="en-GB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18/10/2018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here to add title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office@idu-moldov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5"/>
          <p:cNvSpPr>
            <a:spLocks noGrp="1"/>
          </p:cNvSpPr>
          <p:nvPr>
            <p:ph type="title"/>
          </p:nvPr>
        </p:nvSpPr>
        <p:spPr>
          <a:xfrm>
            <a:off x="661866" y="1613555"/>
            <a:ext cx="7775575" cy="833438"/>
          </a:xfrm>
        </p:spPr>
        <p:txBody>
          <a:bodyPr/>
          <a:lstStyle/>
          <a:p>
            <a:pPr algn="ctr"/>
            <a:r>
              <a:rPr lang="ro-RO" sz="2000" b="1" dirty="0">
                <a:solidFill>
                  <a:schemeClr val="accent1"/>
                </a:solidFill>
              </a:rPr>
              <a:t>Modernizare serviciilor publice locale în Republica Moldova</a:t>
            </a:r>
          </a:p>
        </p:txBody>
      </p:sp>
      <p:sp>
        <p:nvSpPr>
          <p:cNvPr id="13314" name="Inhaltsplatzhalter 16"/>
          <p:cNvSpPr>
            <a:spLocks noGrp="1"/>
          </p:cNvSpPr>
          <p:nvPr>
            <p:ph idx="1"/>
          </p:nvPr>
        </p:nvSpPr>
        <p:spPr>
          <a:xfrm>
            <a:off x="661866" y="2420458"/>
            <a:ext cx="7775575" cy="366871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ro-RO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Implicarea societății civile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procesul de implementare a proiectelor MSPL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ro-RO" sz="9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ro-RO" sz="9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ro-RO" sz="11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Veaceslav BULAT, </a:t>
            </a: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Director, Institutul de Dezvoltare Urbană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pic>
        <p:nvPicPr>
          <p:cNvPr id="13316" name="Picture 2" descr="D:\docs\desktop\ELdZ_Mol_cmyk_ru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32152"/>
            <a:ext cx="2972233" cy="21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Implementat de</a:t>
            </a:r>
          </a:p>
        </p:txBody>
      </p:sp>
      <p:pic>
        <p:nvPicPr>
          <p:cNvPr id="12" name="Picture 11" descr="F:\Branding\EU\jau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H:\bn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3648" y="5563206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6947027" y="5409892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491056" y="5367685"/>
            <a:ext cx="6683585" cy="215900"/>
          </a:xfrm>
          <a:prstGeom prst="rect">
            <a:avLst/>
          </a:prstGeom>
          <a:noFill/>
          <a:ln w="3175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49" y="5507413"/>
            <a:ext cx="1071880" cy="1071880"/>
          </a:xfrm>
          <a:prstGeom prst="rect">
            <a:avLst/>
          </a:prstGeom>
        </p:spPr>
      </p:pic>
      <p:pic>
        <p:nvPicPr>
          <p:cNvPr id="14" name="Picture 13" descr="D:\Users\Desktop\logotyp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64" y="5850359"/>
            <a:ext cx="1958975" cy="569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6116" y="1563146"/>
            <a:ext cx="7387389" cy="734876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o-RO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Componenta 3.</a:t>
            </a:r>
            <a:endParaRPr lang="ro-RO" sz="48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447" y="2438633"/>
            <a:ext cx="8164725" cy="794084"/>
          </a:xfrm>
        </p:spPr>
        <p:txBody>
          <a:bodyPr/>
          <a:lstStyle/>
          <a:p>
            <a:pPr marL="0" indent="0" algn="ctr">
              <a:buNone/>
            </a:pPr>
            <a:r>
              <a:rPr lang="ro-RO" sz="2400" b="1" dirty="0">
                <a:solidFill>
                  <a:srgbClr val="002060"/>
                </a:solidFill>
              </a:rPr>
              <a:t>Asigurarea, promovarea transparenței și monitorizarea procesului de achiziții publice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B5FEF-4626-4121-804A-0F733A4F2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92" y="3505208"/>
            <a:ext cx="5036665" cy="22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35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7"/>
            <a:ext cx="8313821" cy="60253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Rolul </a:t>
            </a:r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nostru:</a:t>
            </a: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7883" y="2099138"/>
            <a:ext cx="7776000" cy="96774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Asistență reprezentanților CLC, OSC, APP în procesul de monitorizare a desfășurări procedurilor de achiziții publice</a:t>
            </a:r>
          </a:p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Asistență în asigurarea transparenței procedurilor de achiziții publice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737118"/>
            <a:ext cx="9144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6600"/>
                </a:solidFill>
              </a:rPr>
              <a:t>Abordare: </a:t>
            </a:r>
            <a:r>
              <a:rPr lang="ro-RO" sz="1600" b="0" dirty="0">
                <a:solidFill>
                  <a:schemeClr val="tx1"/>
                </a:solidFill>
              </a:rPr>
              <a:t>Expertiză, instruire, informare, implicare.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600" b="0" dirty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C00000"/>
                </a:solidFill>
              </a:rPr>
              <a:t>Parteneriat cu CRD: </a:t>
            </a:r>
            <a:r>
              <a:rPr lang="ro-RO" sz="1600" b="0" dirty="0">
                <a:solidFill>
                  <a:schemeClr val="tx1"/>
                </a:solidFill>
              </a:rPr>
              <a:t>Informare desfășurare proceduri, monitorizarea realizării contractelor de achiziții publice. </a:t>
            </a: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478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8305" y="1198777"/>
            <a:ext cx="7387389" cy="734876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o-RO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Componenta 4.</a:t>
            </a:r>
            <a:endParaRPr lang="ro-RO" sz="48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9636" y="2346689"/>
            <a:ext cx="8164725" cy="1285859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</a:rPr>
              <a:t>Cresterea gradului de </a:t>
            </a:r>
            <a:r>
              <a:rPr lang="ro-RO" sz="2400" b="1" dirty="0">
                <a:solidFill>
                  <a:srgbClr val="002060"/>
                </a:solidFill>
              </a:rPr>
              <a:t>informare și </a:t>
            </a:r>
            <a:r>
              <a:rPr lang="it-IT" sz="2400" b="1" dirty="0">
                <a:solidFill>
                  <a:srgbClr val="002060"/>
                </a:solidFill>
              </a:rPr>
              <a:t>constientizare a opiniei publice cu privire la </a:t>
            </a:r>
            <a:r>
              <a:rPr lang="ro-RO" sz="2400" b="1" dirty="0">
                <a:solidFill>
                  <a:srgbClr val="002060"/>
                </a:solidFill>
              </a:rPr>
              <a:t>implementarea proiectului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7E03A-F0AF-454B-9DAC-A91A8C3B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88" y="3400245"/>
            <a:ext cx="3841950" cy="34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03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6"/>
            <a:ext cx="8313821" cy="714423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Rolul </a:t>
            </a:r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nostru:</a:t>
            </a:r>
            <a:endParaRPr lang="ro-RO" sz="2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0251" y="2201462"/>
            <a:ext cx="7776000" cy="21410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Evaluare nivel actual de satisfacție a populației față de serviciile publice prestate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Asistență în proiectarea și organizarea campaniilor de conștientizare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Coordonarea campaniilor de informare și conștientizare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Asistență instituțională CLC și APP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Evaluare impact activități de informare și conștientizare</a:t>
            </a:r>
            <a:r>
              <a:rPr lang="ro-RO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190272"/>
            <a:ext cx="9144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6600"/>
                </a:solidFill>
              </a:rPr>
              <a:t>Abordare: </a:t>
            </a:r>
            <a:r>
              <a:rPr lang="ro-RO" sz="1600" b="0" dirty="0">
                <a:solidFill>
                  <a:schemeClr val="tx1"/>
                </a:solidFill>
              </a:rPr>
              <a:t>Sondaj de opinie publică, focus-grupuri, expertiză, instruire, coordonare, evaluare.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600" b="0" dirty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C00000"/>
                </a:solidFill>
              </a:rPr>
              <a:t>Parteneriat cu CRD: </a:t>
            </a:r>
            <a:r>
              <a:rPr lang="ro-RO" sz="1600" b="0" dirty="0">
                <a:solidFill>
                  <a:schemeClr val="tx1"/>
                </a:solidFill>
              </a:rPr>
              <a:t>Informare rezultate studii, susținerea și promovarea campaniilor de informare și conștientizare, susținere și promovare a serviciilor publice de calitate. </a:t>
            </a: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494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8305" y="1198777"/>
            <a:ext cx="7387389" cy="734876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o-RO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Componenta 5.</a:t>
            </a:r>
            <a:endParaRPr lang="ro-RO" sz="48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9636" y="2438631"/>
            <a:ext cx="8164725" cy="1193918"/>
          </a:xfrm>
        </p:spPr>
        <p:txBody>
          <a:bodyPr/>
          <a:lstStyle/>
          <a:p>
            <a:pPr marL="0" indent="0" algn="ctr">
              <a:buNone/>
            </a:pPr>
            <a:r>
              <a:rPr lang="ro-RO" sz="3200" b="1" dirty="0">
                <a:solidFill>
                  <a:srgbClr val="002060"/>
                </a:solidFill>
              </a:rPr>
              <a:t>S</a:t>
            </a:r>
            <a:r>
              <a:rPr lang="it-IT" sz="3200" b="1" dirty="0">
                <a:solidFill>
                  <a:srgbClr val="002060"/>
                </a:solidFill>
              </a:rPr>
              <a:t>uport consultativ C</a:t>
            </a:r>
            <a:r>
              <a:rPr lang="ro-RO" sz="3200" b="1" dirty="0">
                <a:solidFill>
                  <a:srgbClr val="002060"/>
                </a:solidFill>
              </a:rPr>
              <a:t>RD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DD23E5-E53D-442A-88BB-BC2C30D4A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3573417"/>
            <a:ext cx="3282315" cy="28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70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7"/>
            <a:ext cx="8313821" cy="881402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Rolul </a:t>
            </a:r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nostru:</a:t>
            </a: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1441" y="2354817"/>
            <a:ext cx="7776000" cy="343657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Asistență Comisiilor sectoriale</a:t>
            </a:r>
          </a:p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Asistență în crearea unei platformei OSC la nivel regional și la nivel APL II.</a:t>
            </a:r>
          </a:p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Asistență în agregarea și promovarea priorităților locale</a:t>
            </a:r>
            <a:r>
              <a:rPr lang="ro-RO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190272"/>
            <a:ext cx="91440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6600"/>
                </a:solidFill>
              </a:rPr>
              <a:t>Abordare: </a:t>
            </a:r>
            <a:r>
              <a:rPr lang="ro-RO" sz="1600" b="0" dirty="0">
                <a:solidFill>
                  <a:schemeClr val="tx1"/>
                </a:solidFill>
              </a:rPr>
              <a:t>Expertiză, coordonare, promovare.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600" b="0" dirty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C00000"/>
                </a:solidFill>
              </a:rPr>
              <a:t>Parteneriat cu CRD: </a:t>
            </a:r>
            <a:r>
              <a:rPr lang="ro-RO" sz="1600" b="0" dirty="0">
                <a:solidFill>
                  <a:schemeClr val="tx1"/>
                </a:solidFill>
              </a:rPr>
              <a:t>Informare necesități, susținere și promovare a priorităților locale. </a:t>
            </a: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024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 dirty="0">
              <a:cs typeface="Arial" charset="0"/>
            </a:endParaRPr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2" y="1522971"/>
            <a:ext cx="7860697" cy="36479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20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Vă mulțumesc pentru atenție!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ro-RO" sz="200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600" dirty="0">
                <a:solidFill>
                  <a:srgbClr val="534B3E"/>
                </a:solidFill>
              </a:rPr>
              <a:t>Veaceslav Bulat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600" dirty="0">
                <a:solidFill>
                  <a:srgbClr val="534B3E"/>
                </a:solidFill>
              </a:rPr>
              <a:t>Institutul de Dezvoltare Urbană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600" b="0" dirty="0">
                <a:solidFill>
                  <a:srgbClr val="534B3E"/>
                </a:solidFill>
                <a:cs typeface="Arial" pitchFamily="34" charset="0"/>
                <a:hlinkClick r:id="rId2"/>
              </a:rPr>
              <a:t>office@idu-moldova.org</a:t>
            </a:r>
            <a:endParaRPr lang="ro-RO" sz="1600" b="0" dirty="0">
              <a:solidFill>
                <a:srgbClr val="534B3E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ro-RO" sz="1600" b="0" dirty="0">
              <a:solidFill>
                <a:srgbClr val="534B3E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ro-RO" sz="1600" b="0" dirty="0">
              <a:solidFill>
                <a:srgbClr val="534B3E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ro-RO" sz="1600" b="0" dirty="0">
              <a:solidFill>
                <a:srgbClr val="534B3E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ONG subcontract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at</a:t>
            </a:r>
            <a:r>
              <a:rPr lang="ro-RO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de </a:t>
            </a:r>
            <a:r>
              <a:rPr lang="en-US" sz="160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Proiectul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MSPL </a:t>
            </a:r>
            <a:b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60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Chișinau</a:t>
            </a: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66 </a:t>
            </a:r>
            <a:r>
              <a:rPr lang="en-GB" sz="160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Bernardazzi</a:t>
            </a: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160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st.</a:t>
            </a:r>
            <a:endParaRPr lang="en-GB" sz="160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  + 373 22 22</a:t>
            </a:r>
            <a:r>
              <a:rPr lang="ro-RO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83</a:t>
            </a:r>
            <a:r>
              <a:rPr lang="ro-RO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  + 373 22 00-02-38</a:t>
            </a:r>
            <a:endParaRPr lang="ro-RO" sz="160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160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3"/>
              </a:rPr>
              <a:t>www.serviciilocale.md</a:t>
            </a: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9575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Implementat de</a:t>
            </a: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In cooperare cu</a:t>
            </a:r>
          </a:p>
        </p:txBody>
      </p:sp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0" y="1854695"/>
            <a:ext cx="16224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7"/>
            <a:ext cx="8313821" cy="60253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Scopul </a:t>
            </a:r>
            <a:r>
              <a:rPr lang="en-US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asisten</a:t>
            </a:r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ț</a:t>
            </a:r>
            <a:r>
              <a:rPr lang="en-US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ei</a:t>
            </a: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9450" y="2457526"/>
            <a:ext cx="7906547" cy="1920266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chemeClr val="tx1"/>
                </a:solidFill>
              </a:rPr>
              <a:t>Asigurarea și creșterea gradului de transparență și implicare </a:t>
            </a:r>
            <a:r>
              <a:rPr lang="it-IT" dirty="0">
                <a:solidFill>
                  <a:schemeClr val="tx1"/>
                </a:solidFill>
              </a:rPr>
              <a:t>a opiniei publice </a:t>
            </a:r>
            <a:r>
              <a:rPr lang="ro-RO" dirty="0">
                <a:solidFill>
                  <a:schemeClr val="tx1"/>
                </a:solidFill>
              </a:rPr>
              <a:t>în implementarea proiectelor de dezvoltare locală ce vizează soluționarea </a:t>
            </a:r>
            <a:r>
              <a:rPr lang="it-IT" dirty="0">
                <a:solidFill>
                  <a:schemeClr val="tx1"/>
                </a:solidFill>
              </a:rPr>
              <a:t>problemel</a:t>
            </a:r>
            <a:r>
              <a:rPr lang="ro-RO" dirty="0">
                <a:solidFill>
                  <a:schemeClr val="tx1"/>
                </a:solidFill>
              </a:rPr>
              <a:t>or</a:t>
            </a:r>
            <a:r>
              <a:rPr lang="it-IT" dirty="0">
                <a:solidFill>
                  <a:schemeClr val="tx1"/>
                </a:solidFill>
              </a:rPr>
              <a:t> de mediu, s</a:t>
            </a:r>
            <a:r>
              <a:rPr lang="x-none" dirty="0">
                <a:solidFill>
                  <a:schemeClr val="tx1"/>
                </a:solidFill>
              </a:rPr>
              <a:t>ă</a:t>
            </a:r>
            <a:r>
              <a:rPr lang="it-IT" dirty="0">
                <a:solidFill>
                  <a:schemeClr val="tx1"/>
                </a:solidFill>
              </a:rPr>
              <a:t>n</a:t>
            </a:r>
            <a:r>
              <a:rPr lang="x-none" dirty="0">
                <a:solidFill>
                  <a:schemeClr val="tx1"/>
                </a:solidFill>
              </a:rPr>
              <a:t>ă</a:t>
            </a:r>
            <a:r>
              <a:rPr lang="it-IT" dirty="0">
                <a:solidFill>
                  <a:schemeClr val="tx1"/>
                </a:solidFill>
              </a:rPr>
              <a:t>tate </a:t>
            </a:r>
            <a:r>
              <a:rPr lang="x-none" dirty="0">
                <a:solidFill>
                  <a:schemeClr val="tx1"/>
                </a:solidFill>
              </a:rPr>
              <a:t>ș</a:t>
            </a:r>
            <a:r>
              <a:rPr lang="it-IT" dirty="0">
                <a:solidFill>
                  <a:schemeClr val="tx1"/>
                </a:solidFill>
              </a:rPr>
              <a:t>i </a:t>
            </a:r>
            <a:r>
              <a:rPr lang="ro-RO" dirty="0">
                <a:solidFill>
                  <a:schemeClr val="tx1"/>
                </a:solidFill>
              </a:rPr>
              <a:t>trai </a:t>
            </a:r>
            <a:r>
              <a:rPr lang="x-none" dirty="0">
                <a:solidFill>
                  <a:schemeClr val="tx1"/>
                </a:solidFill>
              </a:rPr>
              <a:t>ș</a:t>
            </a:r>
            <a:r>
              <a:rPr lang="it-IT" dirty="0">
                <a:solidFill>
                  <a:schemeClr val="tx1"/>
                </a:solidFill>
              </a:rPr>
              <a:t>i promov</a:t>
            </a:r>
            <a:r>
              <a:rPr lang="ro-RO" dirty="0" err="1">
                <a:solidFill>
                  <a:schemeClr val="tx1"/>
                </a:solidFill>
              </a:rPr>
              <a:t>ează</a:t>
            </a:r>
            <a:r>
              <a:rPr lang="ro-RO" dirty="0">
                <a:solidFill>
                  <a:schemeClr val="tx1"/>
                </a:solidFill>
              </a:rPr>
              <a:t> prestarea </a:t>
            </a:r>
            <a:r>
              <a:rPr lang="it-IT" dirty="0">
                <a:solidFill>
                  <a:schemeClr val="tx1"/>
                </a:solidFill>
              </a:rPr>
              <a:t>servicii</a:t>
            </a:r>
            <a:r>
              <a:rPr lang="ro-RO" dirty="0">
                <a:solidFill>
                  <a:schemeClr val="tx1"/>
                </a:solidFill>
              </a:rPr>
              <a:t>lor</a:t>
            </a:r>
            <a:r>
              <a:rPr lang="it-IT" dirty="0">
                <a:solidFill>
                  <a:schemeClr val="tx1"/>
                </a:solidFill>
              </a:rPr>
              <a:t> public</a:t>
            </a:r>
            <a:r>
              <a:rPr lang="ro-RO" dirty="0">
                <a:solidFill>
                  <a:schemeClr val="tx1"/>
                </a:solidFill>
              </a:rPr>
              <a:t>e calitative în domeniul apă, canalizare, eficiență energetică, salubrizare.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482604" y="3578947"/>
            <a:ext cx="3958656" cy="26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36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7"/>
            <a:ext cx="8313821" cy="60253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Sarcini</a:t>
            </a:r>
            <a:br>
              <a:rPr lang="ro-RO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0253" y="2648609"/>
            <a:ext cx="7906547" cy="30724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o-RO" dirty="0">
                <a:solidFill>
                  <a:schemeClr val="tx1"/>
                </a:solidFill>
              </a:rPr>
              <a:t>Actualizarea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elaborarea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Planurilor </a:t>
            </a:r>
            <a:r>
              <a:rPr lang="en-US" dirty="0" err="1">
                <a:solidFill>
                  <a:schemeClr val="tx1"/>
                </a:solidFill>
              </a:rPr>
              <a:t>strategice</a:t>
            </a:r>
            <a:r>
              <a:rPr lang="en-US" dirty="0">
                <a:solidFill>
                  <a:schemeClr val="tx1"/>
                </a:solidFill>
              </a:rPr>
              <a:t> l</a:t>
            </a:r>
            <a:r>
              <a:rPr lang="ro-RO" dirty="0">
                <a:solidFill>
                  <a:schemeClr val="tx1"/>
                </a:solidFill>
              </a:rPr>
              <a:t>ocale</a:t>
            </a:r>
          </a:p>
          <a:p>
            <a:pPr marL="457200" indent="-457200">
              <a:buFont typeface="+mj-lt"/>
              <a:buAutoNum type="arabicPeriod"/>
            </a:pPr>
            <a:r>
              <a:rPr lang="x-none" dirty="0">
                <a:solidFill>
                  <a:schemeClr val="tx1"/>
                </a:solidFill>
              </a:rPr>
              <a:t>Asigurarea și promovarea transparenței în procesul de achiziții publice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Cresterea gradului de </a:t>
            </a:r>
            <a:r>
              <a:rPr lang="ro-RO" dirty="0">
                <a:solidFill>
                  <a:schemeClr val="tx1"/>
                </a:solidFill>
              </a:rPr>
              <a:t>informare și conștientizare privind implementarea proiectelor ș</a:t>
            </a:r>
            <a:r>
              <a:rPr lang="x-none" dirty="0">
                <a:solidFill>
                  <a:schemeClr val="tx1"/>
                </a:solidFill>
              </a:rPr>
              <a:t>i monitorizarea prestării serviciilor publice</a:t>
            </a:r>
          </a:p>
          <a:p>
            <a:pPr marL="457200" indent="-457200">
              <a:buFont typeface="+mj-lt"/>
              <a:buAutoNum type="arabicPeriod"/>
            </a:pPr>
            <a:r>
              <a:rPr lang="x-none" dirty="0">
                <a:solidFill>
                  <a:schemeClr val="tx1"/>
                </a:solidFill>
              </a:rPr>
              <a:t>Îmbunătățirea cooperării inter-</a:t>
            </a:r>
            <a:r>
              <a:rPr lang="ro-RO" dirty="0">
                <a:solidFill>
                  <a:schemeClr val="tx1"/>
                </a:solidFill>
              </a:rPr>
              <a:t>comunale</a:t>
            </a:r>
            <a:endParaRPr lang="x-non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x-none" dirty="0">
                <a:solidFill>
                  <a:schemeClr val="tx1"/>
                </a:solidFill>
              </a:rPr>
              <a:t>Acordarea suportului consultativ Consili</a:t>
            </a:r>
            <a:r>
              <a:rPr lang="ro-MD" dirty="0">
                <a:solidFill>
                  <a:schemeClr val="tx1"/>
                </a:solidFill>
              </a:rPr>
              <a:t>ului Regional </a:t>
            </a:r>
            <a:r>
              <a:rPr lang="x-none" dirty="0">
                <a:solidFill>
                  <a:schemeClr val="tx1"/>
                </a:solidFill>
              </a:rPr>
              <a:t>de Dezvoltare</a:t>
            </a:r>
            <a:r>
              <a:rPr lang="ro-RO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1203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9912" r="19752" b="39705"/>
          <a:stretch/>
        </p:blipFill>
        <p:spPr>
          <a:xfrm>
            <a:off x="1889114" y="1820744"/>
            <a:ext cx="5059173" cy="493211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1313" y="1274397"/>
            <a:ext cx="8512822" cy="60253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Beneficiari:</a:t>
            </a:r>
            <a:br>
              <a:rPr lang="ro-RO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2916" y="2757854"/>
            <a:ext cx="1391085" cy="30724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o-RO" sz="1200" b="1" dirty="0">
                <a:solidFill>
                  <a:schemeClr val="tx1"/>
                </a:solidFill>
              </a:rPr>
              <a:t>2 proiecte </a:t>
            </a:r>
          </a:p>
          <a:p>
            <a:pPr marL="0" indent="0">
              <a:buNone/>
            </a:pPr>
            <a:r>
              <a:rPr lang="ro-RO" sz="1200" dirty="0">
                <a:solidFill>
                  <a:schemeClr val="tx1"/>
                </a:solidFill>
              </a:rPr>
              <a:t>Apă și canalizare</a:t>
            </a:r>
          </a:p>
          <a:p>
            <a:pPr marL="177800" indent="-177800">
              <a:buFont typeface="+mj-lt"/>
              <a:buAutoNum type="arabicPeriod"/>
            </a:pPr>
            <a:r>
              <a:rPr lang="ro-RO" sz="1200" dirty="0">
                <a:solidFill>
                  <a:schemeClr val="tx1"/>
                </a:solidFill>
              </a:rPr>
              <a:t>Or. Călărași</a:t>
            </a:r>
          </a:p>
          <a:p>
            <a:pPr marL="177800" indent="-177800">
              <a:buFont typeface="+mj-lt"/>
              <a:buAutoNum type="arabicPeriod"/>
            </a:pPr>
            <a:r>
              <a:rPr lang="ro-RO" sz="1200" dirty="0">
                <a:solidFill>
                  <a:schemeClr val="tx1"/>
                </a:solidFill>
              </a:rPr>
              <a:t>Mun. Ungheni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1"/>
          <p:cNvSpPr txBox="1">
            <a:spLocks/>
          </p:cNvSpPr>
          <p:nvPr/>
        </p:nvSpPr>
        <p:spPr bwMode="auto">
          <a:xfrm>
            <a:off x="7070041" y="2657411"/>
            <a:ext cx="1626499" cy="3072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7986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o-RO" sz="1200" kern="0" dirty="0">
                <a:solidFill>
                  <a:schemeClr val="tx1"/>
                </a:solidFill>
              </a:rPr>
              <a:t>4 proiecte </a:t>
            </a:r>
          </a:p>
          <a:p>
            <a:pPr marL="0" indent="0">
              <a:buFont typeface="Arial" charset="0"/>
              <a:buNone/>
            </a:pPr>
            <a:r>
              <a:rPr lang="ro-RO" sz="1200" b="0" kern="0" dirty="0">
                <a:solidFill>
                  <a:schemeClr val="tx1"/>
                </a:solidFill>
              </a:rPr>
              <a:t>Eficiență energetică</a:t>
            </a:r>
          </a:p>
          <a:p>
            <a:pPr marL="177800" indent="-177800">
              <a:buFont typeface="+mj-lt"/>
              <a:buAutoNum type="arabicPeriod"/>
            </a:pPr>
            <a:r>
              <a:rPr lang="ro-RO" sz="1200" b="0" dirty="0">
                <a:solidFill>
                  <a:schemeClr val="tx1"/>
                </a:solidFill>
              </a:rPr>
              <a:t>LT Șoldănești</a:t>
            </a:r>
          </a:p>
          <a:p>
            <a:pPr marL="177800" indent="-177800">
              <a:buFont typeface="+mj-lt"/>
              <a:buAutoNum type="arabicPeriod"/>
            </a:pPr>
            <a:r>
              <a:rPr lang="ro-RO" sz="1200" b="0" dirty="0">
                <a:solidFill>
                  <a:schemeClr val="tx1"/>
                </a:solidFill>
              </a:rPr>
              <a:t>LT Strășeni</a:t>
            </a:r>
          </a:p>
          <a:p>
            <a:pPr marL="177800" indent="-177800">
              <a:buFont typeface="+mj-lt"/>
              <a:buAutoNum type="arabicPeriod"/>
            </a:pPr>
            <a:r>
              <a:rPr lang="ro-RO" sz="1200" b="0" dirty="0">
                <a:solidFill>
                  <a:schemeClr val="tx1"/>
                </a:solidFill>
              </a:rPr>
              <a:t>LT Ungheni</a:t>
            </a:r>
            <a:endParaRPr lang="x-none" sz="1200" b="0" dirty="0">
              <a:solidFill>
                <a:schemeClr val="tx1"/>
              </a:solidFill>
            </a:endParaRPr>
          </a:p>
          <a:p>
            <a:pPr marL="177800" indent="-177800">
              <a:buFont typeface="+mj-lt"/>
              <a:buAutoNum type="arabicPeriod"/>
            </a:pPr>
            <a:r>
              <a:rPr lang="ro-RO" sz="1200" b="0" dirty="0">
                <a:solidFill>
                  <a:schemeClr val="tx1"/>
                </a:solidFill>
              </a:rPr>
              <a:t>LT Holercani</a:t>
            </a:r>
            <a:endParaRPr lang="x-none" sz="12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5818" y="4466803"/>
            <a:ext cx="462637" cy="462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6664" y="4224608"/>
            <a:ext cx="551262" cy="55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984"/>
          <a:stretch/>
        </p:blipFill>
        <p:spPr>
          <a:xfrm>
            <a:off x="5126306" y="3887637"/>
            <a:ext cx="404599" cy="40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984"/>
          <a:stretch/>
        </p:blipFill>
        <p:spPr>
          <a:xfrm>
            <a:off x="4567126" y="2382652"/>
            <a:ext cx="404599" cy="406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984"/>
          <a:stretch/>
        </p:blipFill>
        <p:spPr>
          <a:xfrm>
            <a:off x="4364827" y="4522061"/>
            <a:ext cx="404599" cy="406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984"/>
          <a:stretch/>
        </p:blipFill>
        <p:spPr>
          <a:xfrm>
            <a:off x="2533829" y="4047051"/>
            <a:ext cx="404599" cy="4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76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7"/>
            <a:ext cx="8313821" cy="60253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Abordarea sarcinilor</a:t>
            </a:r>
            <a:br>
              <a:rPr lang="ro-RO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9915375"/>
              </p:ext>
            </p:extLst>
          </p:nvPr>
        </p:nvGraphicFramePr>
        <p:xfrm>
          <a:off x="1343278" y="2014359"/>
          <a:ext cx="6400800" cy="445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803257" y="3770889"/>
            <a:ext cx="1505117" cy="1448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Arial" charset="0"/>
              </a:rPr>
              <a:t>Servicii Publice locale eficiente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93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6116" y="1563146"/>
            <a:ext cx="7387389" cy="734876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o-RO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Componenta 1.</a:t>
            </a:r>
            <a:endParaRPr lang="ro-RO" sz="48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7526" y="2454443"/>
            <a:ext cx="6376737" cy="794084"/>
          </a:xfrm>
        </p:spPr>
        <p:txBody>
          <a:bodyPr/>
          <a:lstStyle/>
          <a:p>
            <a:pPr marL="0" indent="0" algn="ctr">
              <a:buNone/>
            </a:pPr>
            <a:r>
              <a:rPr lang="ro-RO" sz="3200" b="1" dirty="0">
                <a:solidFill>
                  <a:srgbClr val="002060"/>
                </a:solidFill>
              </a:rPr>
              <a:t>Planificarea strategică locală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27" y="3081961"/>
            <a:ext cx="5758682" cy="309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012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7"/>
            <a:ext cx="8313821" cy="60253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Rolul </a:t>
            </a:r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nostru</a:t>
            </a: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000" y="2259874"/>
            <a:ext cx="7776000" cy="238495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rgbClr val="003366"/>
                </a:solidFill>
              </a:rPr>
              <a:t>1. Suport necesar Consiliilor raionale în: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600" dirty="0">
                <a:solidFill>
                  <a:schemeClr val="tx1"/>
                </a:solidFill>
              </a:rPr>
              <a:t>Actualizarea Capitolelor apă și canalizare a Strategiilor raionale de dezvoltare </a:t>
            </a:r>
            <a:r>
              <a:rPr lang="ro-RO" sz="1600" dirty="0" err="1">
                <a:solidFill>
                  <a:schemeClr val="tx1"/>
                </a:solidFill>
              </a:rPr>
              <a:t>socio</a:t>
            </a:r>
            <a:r>
              <a:rPr lang="ro-RO" sz="1600" dirty="0">
                <a:solidFill>
                  <a:schemeClr val="tx1"/>
                </a:solidFill>
              </a:rPr>
              <a:t>-economică (</a:t>
            </a:r>
            <a:r>
              <a:rPr lang="ro-RO" sz="1600" i="1" dirty="0">
                <a:solidFill>
                  <a:schemeClr val="tx1"/>
                </a:solidFill>
              </a:rPr>
              <a:t>CR Ungheni și CR Călărași</a:t>
            </a:r>
            <a:r>
              <a:rPr lang="ro-RO" sz="16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600" dirty="0">
                <a:solidFill>
                  <a:schemeClr val="tx1"/>
                </a:solidFill>
              </a:rPr>
              <a:t>Elaborarea Planurilor raionale de eficiență energetică (</a:t>
            </a:r>
            <a:r>
              <a:rPr lang="ro-RO" sz="1600" i="1" dirty="0">
                <a:solidFill>
                  <a:schemeClr val="tx1"/>
                </a:solidFill>
              </a:rPr>
              <a:t>CR Dubăsari, Strășeni, Ungheni, Șoldănești</a:t>
            </a:r>
            <a:r>
              <a:rPr lang="ro-RO" sz="1600" dirty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rgbClr val="003366"/>
                </a:solidFill>
              </a:rPr>
              <a:t>2. Suport necesar pentru Primăriile mun. Ungheni și or. Călărași în: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600" dirty="0">
                <a:solidFill>
                  <a:schemeClr val="tx1"/>
                </a:solidFill>
              </a:rPr>
              <a:t>Actualizarea Capitolului Apă și canalizare a Strategiei de dezvoltare </a:t>
            </a:r>
            <a:r>
              <a:rPr lang="ro-RO" sz="1600" dirty="0" err="1">
                <a:solidFill>
                  <a:schemeClr val="tx1"/>
                </a:solidFill>
              </a:rPr>
              <a:t>socio</a:t>
            </a:r>
            <a:r>
              <a:rPr lang="ro-RO" sz="1600" dirty="0">
                <a:solidFill>
                  <a:schemeClr val="tx1"/>
                </a:solidFill>
              </a:rPr>
              <a:t>-economică.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600" dirty="0">
              <a:solidFill>
                <a:schemeClr val="tx1"/>
              </a:solidFill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" y="5214548"/>
            <a:ext cx="9144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6600"/>
                </a:solidFill>
              </a:rPr>
              <a:t>Abordare: </a:t>
            </a:r>
            <a:r>
              <a:rPr lang="ro-RO" sz="1600" b="0" dirty="0">
                <a:solidFill>
                  <a:schemeClr val="tx1"/>
                </a:solidFill>
              </a:rPr>
              <a:t>Expertiză tehnică, suport instituțional GLPS, respectare proceduri, Metodă participativă.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600" b="0" dirty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C00000"/>
                </a:solidFill>
              </a:rPr>
              <a:t>Parteneriat cu CRD: </a:t>
            </a:r>
            <a:r>
              <a:rPr lang="ro-RO" sz="1600" b="0" dirty="0">
                <a:solidFill>
                  <a:schemeClr val="tx1"/>
                </a:solidFill>
              </a:rPr>
              <a:t>Promovarea strategiilor elaborate, susținerea și promovarea spre finanțare a proiectelor propuse de strategii / planuri raionale. </a:t>
            </a: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617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CA114-4F2B-443A-86D1-07E4C9870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45" y="3426586"/>
            <a:ext cx="4690310" cy="297712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6116" y="1563146"/>
            <a:ext cx="7387389" cy="734876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o-RO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Componenta 2.</a:t>
            </a:r>
            <a:endParaRPr lang="ro-RO" sz="48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7526" y="2454443"/>
            <a:ext cx="6376737" cy="794084"/>
          </a:xfrm>
        </p:spPr>
        <p:txBody>
          <a:bodyPr/>
          <a:lstStyle/>
          <a:p>
            <a:pPr marL="0" indent="0" algn="ctr">
              <a:buNone/>
            </a:pPr>
            <a:r>
              <a:rPr lang="ro-RO" sz="3200" b="1" dirty="0">
                <a:solidFill>
                  <a:srgbClr val="002060"/>
                </a:solidFill>
              </a:rPr>
              <a:t>Îmbunătățirea cooperării inter-comunale (CIC)</a:t>
            </a: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1221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2979" y="1274397"/>
            <a:ext cx="8313821" cy="60253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/>
                <a:cs typeface="Times New Roman" panose="02020603050405020304" pitchFamily="18" charset="0"/>
              </a:rPr>
              <a:t>Rolul </a:t>
            </a:r>
            <a:r>
              <a:rPr lang="ro-RO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Calibri"/>
                <a:cs typeface="Times New Roman" panose="02020603050405020304" pitchFamily="18" charset="0"/>
              </a:rPr>
              <a:t>nostru:</a:t>
            </a:r>
            <a:endParaRPr lang="ro-RO" sz="3200" b="1" dirty="0">
              <a:solidFill>
                <a:schemeClr val="tx1"/>
              </a:solidFill>
            </a:endParaRPr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18/10/2018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>
                <a:solidFill>
                  <a:srgbClr val="6E6452">
                    <a:lumMod val="75000"/>
                  </a:srgbClr>
                </a:solidFill>
              </a:rPr>
              <a:t>Implementat de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2620" y="2220519"/>
            <a:ext cx="7776000" cy="140471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Conceptualizare și elaborare materiale de instruire / informare</a:t>
            </a:r>
          </a:p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Suport în organizarea atelierelor pe tematice CIC cu APL-urile interesate</a:t>
            </a:r>
          </a:p>
          <a:p>
            <a:pPr>
              <a:buFont typeface="+mj-lt"/>
              <a:buAutoNum type="arabicPeriod"/>
            </a:pPr>
            <a:r>
              <a:rPr lang="ro-RO" sz="1600" b="1" dirty="0">
                <a:solidFill>
                  <a:srgbClr val="003366"/>
                </a:solidFill>
              </a:rPr>
              <a:t>Facilitarea vizitelor de studiu in localitățile cu cele mai bune practici de cooperare intercomunală.</a:t>
            </a:r>
            <a:endParaRPr lang="ru-RU" sz="1600" b="1" dirty="0">
              <a:solidFill>
                <a:srgbClr val="003366"/>
              </a:solidFill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737118"/>
            <a:ext cx="9144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6600"/>
                </a:solidFill>
              </a:rPr>
              <a:t>Abordare: </a:t>
            </a:r>
            <a:r>
              <a:rPr lang="ro-RO" sz="1600" b="0" dirty="0">
                <a:solidFill>
                  <a:schemeClr val="tx1"/>
                </a:solidFill>
              </a:rPr>
              <a:t>Expertiză, instruire, promovare bune practici.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600" b="0" dirty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C00000"/>
                </a:solidFill>
              </a:rPr>
              <a:t>Parteneriat cu CRD: </a:t>
            </a:r>
            <a:r>
              <a:rPr lang="ro-RO" sz="1600" b="0" dirty="0">
                <a:solidFill>
                  <a:schemeClr val="tx1"/>
                </a:solidFill>
              </a:rPr>
              <a:t>Promovarea conceptului CIC și susținerea inițiativelor / proiectelor de prestare a serviciilor bazate pe CIC. </a:t>
            </a: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65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3738</TotalTime>
  <Words>687</Words>
  <Application>Microsoft Office PowerPoint</Application>
  <PresentationFormat>Expunere pe ecran (4:3)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GIZ_Banner_Kopfzeile-Ausland (3)</vt:lpstr>
      <vt:lpstr>Modernizare serviciilor publice locale în Republica Moldova</vt:lpstr>
      <vt:lpstr>Scopul asistenței</vt:lpstr>
      <vt:lpstr>Sarcini </vt:lpstr>
      <vt:lpstr>Beneficiari: </vt:lpstr>
      <vt:lpstr>Abordarea sarcinilor </vt:lpstr>
      <vt:lpstr>Componenta 1.</vt:lpstr>
      <vt:lpstr>Rolul nostru</vt:lpstr>
      <vt:lpstr>Componenta 2.</vt:lpstr>
      <vt:lpstr>Rolul nostru:</vt:lpstr>
      <vt:lpstr>Componenta 3.</vt:lpstr>
      <vt:lpstr>Rolul nostru:</vt:lpstr>
      <vt:lpstr>Componenta 4.</vt:lpstr>
      <vt:lpstr>Rolul nostru:</vt:lpstr>
      <vt:lpstr>Componenta 5.</vt:lpstr>
      <vt:lpstr>Rolul nostru:</vt:lpstr>
      <vt:lpstr>Prezentare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Veaceslav Bulat</cp:lastModifiedBy>
  <cp:revision>651</cp:revision>
  <cp:lastPrinted>2018-01-19T16:29:05Z</cp:lastPrinted>
  <dcterms:created xsi:type="dcterms:W3CDTF">2013-09-05T11:54:56Z</dcterms:created>
  <dcterms:modified xsi:type="dcterms:W3CDTF">2018-10-18T06:07:59Z</dcterms:modified>
</cp:coreProperties>
</file>