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727" r:id="rId5"/>
    <p:sldMasterId id="2147483703" r:id="rId6"/>
    <p:sldMasterId id="2147483715" r:id="rId7"/>
    <p:sldMasterId id="2147483648" r:id="rId8"/>
  </p:sldMasterIdLst>
  <p:notesMasterIdLst>
    <p:notesMasterId r:id="rId17"/>
  </p:notesMasterIdLst>
  <p:sldIdLst>
    <p:sldId id="278" r:id="rId9"/>
    <p:sldId id="276" r:id="rId10"/>
    <p:sldId id="284" r:id="rId11"/>
    <p:sldId id="316" r:id="rId12"/>
    <p:sldId id="307" r:id="rId13"/>
    <p:sldId id="332" r:id="rId14"/>
    <p:sldId id="333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9D7"/>
    <a:srgbClr val="EE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8" autoAdjust="0"/>
    <p:restoredTop sz="94655" autoAdjust="0"/>
  </p:normalViewPr>
  <p:slideViewPr>
    <p:cSldViewPr snapToGrid="0">
      <p:cViewPr varScale="1">
        <p:scale>
          <a:sx n="68" d="100"/>
          <a:sy n="68" d="100"/>
        </p:scale>
        <p:origin x="82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5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3C63F-932C-4E33-B267-229C602C10E1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F595D-7A20-49F8-B11F-67EFD204D3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15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"/>
          <p:cNvSpPr>
            <a:spLocks noGrp="1"/>
          </p:cNvSpPr>
          <p:nvPr>
            <p:ph sz="quarter" idx="14" hasCustomPrompt="1"/>
          </p:nvPr>
        </p:nvSpPr>
        <p:spPr>
          <a:xfrm>
            <a:off x="2047875" y="1588168"/>
            <a:ext cx="8115300" cy="9772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</a:t>
            </a:r>
          </a:p>
          <a:p>
            <a:pPr lvl="4"/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48118" y="2702651"/>
            <a:ext cx="8114951" cy="3423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0353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EF60C-3DEF-40C6-BE66-5C1019C40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BA5EA-E98B-4CDF-B249-15296938C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F4977-E11A-4266-94D7-2C96B5568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7AF5-942E-4350-A644-BF8A5730FEB6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E7034-B782-4FB2-9431-F99573C62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2DEB5-E8AE-46E5-ACCB-C8CE5ABF3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342-8C43-4787-B7CF-F6F67C2A50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10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1686B-B390-4975-847D-59C8C609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249C1-C4CD-456F-B676-262F69709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8D065-0E16-4953-8BEF-3D5810E6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7AF5-942E-4350-A644-BF8A5730FEB6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9CE6C-4E4E-4319-9355-6A297E19C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2B12D-9384-4705-87D0-50FC7566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342-8C43-4787-B7CF-F6F67C2A50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585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0639-0A37-4A3A-B1BB-B9CC23DE8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512A3-C9FB-4F73-AD08-B727C5FC4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D76DA-9C75-481C-B6BF-0E5F678B7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211AE-0D16-43A5-A5EF-8EF6AEE0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7AF5-942E-4350-A644-BF8A5730FEB6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CE807-02B1-43E4-BE88-0FEEF163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B8E5C-1A26-44C8-A6BC-97C910AA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342-8C43-4787-B7CF-F6F67C2A50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772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7C8BF-EE90-49CC-A3DD-67C4AFB5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D38AF-629E-47DF-8243-374E8BE2A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9849B-555F-4E86-9BDE-A7EAB0DFE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737DE2-2F4D-46EC-93E9-148B8460C9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0A3BE5-AF1A-4AE4-9853-E46679B4B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6C2DAD-30E7-474E-954F-D61B8107F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7AF5-942E-4350-A644-BF8A5730FEB6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1C1C47-DA60-4AA0-887A-95BF4A5B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56482-6B95-423B-81DA-15139A98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342-8C43-4787-B7CF-F6F67C2A50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813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27BDB-948C-43A3-B18B-B020C7F58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2F0DC6-2058-4247-B1F2-8C721CCB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7AF5-942E-4350-A644-BF8A5730FEB6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86440F-3895-41D7-98FC-D61B5231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8D02C-F4E7-4813-8511-AA9D5DE77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342-8C43-4787-B7CF-F6F67C2A50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796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9739B6-4884-4BA9-8BEF-08B7FC400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7AF5-942E-4350-A644-BF8A5730FEB6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9184AA-5000-4BDE-BA50-E8BAB8FB1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A6739-EF7F-4BA8-9BA1-33E79ABE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342-8C43-4787-B7CF-F6F67C2A50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79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B034C-2AA1-4A9A-A966-0199B82F6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A904D-ECAC-4856-849B-F1794D4B0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E4DD2C-17EF-48E2-8264-0353AC6E6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F7D23-EC3B-4E2F-AFF0-7F7525E44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7AF5-942E-4350-A644-BF8A5730FEB6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EF805C-F9DA-4926-843C-89DC2D6B0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21BE8-7DD4-41AC-9FE9-FAFCF1731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342-8C43-4787-B7CF-F6F67C2A50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176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6E408-8391-4673-AFE3-3A252872C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157E5A-6452-4661-9D9C-70733CA527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169FC-F6A0-4FAE-888A-3CAEF110F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3AA72-1122-4A16-92F7-3E7607C90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7AF5-942E-4350-A644-BF8A5730FEB6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1E049-D3A4-42F4-998C-DB0AAA02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8E6E4-4B56-4515-B060-95DF0AE2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342-8C43-4787-B7CF-F6F67C2A50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351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30C2-4557-44A5-AE6F-DB053BA99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75E1C8-78BB-40C7-9A71-FFF1FF481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418BF-44A6-4B9F-BC71-014C68EB2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7AF5-942E-4350-A644-BF8A5730FEB6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51C88-E9A8-4250-AC63-3CB52BAC1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F679B-3061-4E87-9E96-0F6921F9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342-8C43-4787-B7CF-F6F67C2A50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93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19D5DF-CD42-4822-99F4-71B57673B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3DF93-61C1-4124-A1E3-E3E2FC75B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58DBB-9B86-4DAD-8983-EB0D4AFE4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7AF5-942E-4350-A644-BF8A5730FEB6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37B97-BE4F-4324-9BDA-BFFF6FD2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32C72-2056-465D-B4BE-101EE166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342-8C43-4787-B7CF-F6F67C2A50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07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 hasCustomPrompt="1"/>
          </p:nvPr>
        </p:nvSpPr>
        <p:spPr>
          <a:xfrm>
            <a:off x="2047261" y="1581875"/>
            <a:ext cx="8114951" cy="45442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18416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26542-699A-4C75-9996-94F06EE6F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14048-593D-4D70-A43F-1FEAD3191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B1E6D-99A4-4466-94D5-EBFF5C2DF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05D2-5496-42A5-8DB8-0168A04B1F5D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6D5DF-F054-4E8D-A22F-E5D137B05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F9C1B-0023-4318-9D4E-42391A29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387A-67F3-416C-A944-9ED94C6AC2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975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9D50B-9B71-491B-A073-CB273C86D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2B317-12F2-482D-890F-299F3C3E1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9C7F1-C6B1-4E01-AD5E-6EE87043B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05D2-5496-42A5-8DB8-0168A04B1F5D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397AC-361A-4988-8BEA-019AFE74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127B3-D28F-4C44-B24A-10C5D12F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387A-67F3-416C-A944-9ED94C6AC2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188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21F6-093D-4F9F-B192-112FFC8D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00C08-545E-46C3-9BC0-D96571CF2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7ED4B-5569-40FF-90AF-E511D22D0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05D2-5496-42A5-8DB8-0168A04B1F5D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54E03-1EA6-4200-857B-A63000792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574EE-FBDF-4205-9740-F37DAB289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387A-67F3-416C-A944-9ED94C6AC2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871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9DD49-AA68-49FE-83A7-7407EAC2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07489-F24D-4FBF-9E81-5C5698435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15C0A-A892-4D8F-BB5D-03A8AD1E1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1D91B-C2B2-4E3E-BCC7-37E652FA0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05D2-5496-42A5-8DB8-0168A04B1F5D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8B5E8-DEDB-4D26-AAC6-09F5E51DA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08768-1760-4445-83C2-E0D7CF2A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387A-67F3-416C-A944-9ED94C6AC2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574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571F3-E857-443D-87C7-1260B5918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85EE2-58DC-462B-BD5C-15568C29C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42966-B75B-4DA9-B7BD-79FCBACD9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3A155-8661-47F8-9D3A-45BA043A6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149C74-A705-4463-990C-CD297ABAA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4BEA1-5348-43A2-A4B7-9610C7701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05D2-5496-42A5-8DB8-0168A04B1F5D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0127D9-C41D-4499-8881-BE1A6F09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D4CCF1-98F8-4FF5-A36E-15D54E47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387A-67F3-416C-A944-9ED94C6AC2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13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3C28-0D89-45CE-874D-1040E93C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F613B8-8863-4555-802A-D572A64B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05D2-5496-42A5-8DB8-0168A04B1F5D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08198-BC85-4A1D-BD0E-D71CD7F1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6B460C-887F-41E1-A821-596AAA5B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387A-67F3-416C-A944-9ED94C6AC2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090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480182-7528-4DEB-A657-2263CB8E4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05D2-5496-42A5-8DB8-0168A04B1F5D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03D635-0C5B-4B40-BF7D-2761DCA52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477FF-ACCB-43B8-A5CC-B361692D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387A-67F3-416C-A944-9ED94C6AC2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792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7618A-F629-44D2-B4C7-859C7592D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1D676-42F5-423E-89A7-F7874EAF8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77207-483A-4A0B-B7DB-96C12341F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C6D95-5F42-4ED0-9B97-6EB9960B3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05D2-5496-42A5-8DB8-0168A04B1F5D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15EDB-B773-416B-86C0-D551A03F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B9CA6-B724-421A-B1D3-79778CB7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387A-67F3-416C-A944-9ED94C6AC2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5530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C69E7-230D-423B-A5A8-7F76B38F0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41765F-F000-4B68-93F6-4F25E546D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82DE84-CD40-4DFA-A72C-A27BACDA2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4710C-D056-446F-B39B-89EBB058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05D2-5496-42A5-8DB8-0168A04B1F5D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A126B-CA05-463D-AB1C-B9E5B4636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C2A37-4F99-41BD-B943-FDB1EC04F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387A-67F3-416C-A944-9ED94C6AC2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514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5D462-3B14-43A7-8E54-4A353ECF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2A4ED0-236B-442E-9EDC-9CAAE1304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3A57C-0D64-497B-A438-43C54F093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05D2-5496-42A5-8DB8-0168A04B1F5D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36BE-7E2A-452B-99F4-E1E65BBA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C9566-CBF0-44E7-84C5-2B565E1A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387A-67F3-416C-A944-9ED94C6AC2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1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2048117" y="1600201"/>
            <a:ext cx="4047881" cy="4525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6095998" y="1600201"/>
            <a:ext cx="4047881" cy="4525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78060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CB34F1-65CC-4ED5-9DB5-F5E9A8AAB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98AF15-D99C-4DC5-9295-DFA9DAE23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A003A-D00F-409A-918E-5FCDB64CC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05D2-5496-42A5-8DB8-0168A04B1F5D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DC154-358A-4F6A-B67A-934F90DFF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0DBDC-F8FE-43DD-815A-AFD2C7D5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387A-67F3-416C-A944-9ED94C6AC2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892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A902-BDD0-4152-96FE-0583D2CED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07A24C-5E89-4C83-8A74-C1E8F3628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4E254-1ACD-4A25-B64D-07907CB47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DF03-E557-41CA-AF31-6F1E95FE97BF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9407D-C705-4582-8D28-204E0796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BB71A-8171-4DE6-8D9D-A2B9964B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830A-8959-4315-B129-74A5B7F1D5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047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5CB92-1F2D-448D-B7F8-E8BD792AB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A4293-6F6D-4D8D-8014-BFDC8F593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70A7C-87BC-4C5A-AEEF-4315B3C0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DF03-E557-41CA-AF31-6F1E95FE97BF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D550E-B184-494B-8580-8AB56E11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3D86C-F09A-4C5C-A6C6-F0905E5D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830A-8959-4315-B129-74A5B7F1D5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46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B5047-B33F-4E0D-9C33-C5CE03066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04010-0ADF-4D83-AD98-1F688040B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79DE2-BDE7-4C12-A611-B6715393B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DF03-E557-41CA-AF31-6F1E95FE97BF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E1ED0-2B5C-436D-A02B-7EF9DC18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C1F5B-952C-4883-A437-381B88BC5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830A-8959-4315-B129-74A5B7F1D5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980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2667-F2F8-426A-A248-CAF936961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E7423-D301-46B0-BC5F-7DB7AEA49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31472-D842-4021-866D-7555C2CB0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B87E2-3336-4DCD-9450-96D376D05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DF03-E557-41CA-AF31-6F1E95FE97BF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DBBAA-8848-4CBF-9B34-264A3944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F0440-0D87-4FEF-81C4-C654CB292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830A-8959-4315-B129-74A5B7F1D5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7938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D0B27-80A0-4622-9C85-39650D820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F1295-82F3-4094-BD26-2199016A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BE9B1-1689-4DBE-8A76-BEF5E1409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A8D5E3-BDF0-4D7E-BD06-0362F29AEF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7275D9-654F-4109-956E-7C514B1E0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B6CE63-0E4D-4995-A50B-4E0E7E363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DF03-E557-41CA-AF31-6F1E95FE97BF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F05321-41E9-4439-BED7-DE1DEBE3D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4399AA-6707-486C-AB18-BF36AF43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830A-8959-4315-B129-74A5B7F1D5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020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A607E-DFE0-44A1-BF82-A1CAF6A6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5A9C73-49B3-4D8E-9BAE-D582FFA4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DF03-E557-41CA-AF31-6F1E95FE97BF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67AD4-00F6-4533-ABFF-2DE461266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B5EAB-F0AF-4155-8689-36297634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830A-8959-4315-B129-74A5B7F1D5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668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D534-A6AB-40D2-8B91-2673582A0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DF03-E557-41CA-AF31-6F1E95FE97BF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DDC771-ED00-47E4-8220-8760CA14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E99DC-E4FF-40A2-A46E-0F85B353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830A-8959-4315-B129-74A5B7F1D5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3933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7AAFA-F0C3-459E-995F-03B89B877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FC1CA-DDE0-4468-8B30-6320069A8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2FD8F-6966-48C0-B9B6-AC5ED3CD2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0808C-8690-46D9-9286-4C331ABE3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DF03-E557-41CA-AF31-6F1E95FE97BF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D2AFD-7E15-4850-BF1E-59209DF67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8A840-9008-4877-80EB-63372FEB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830A-8959-4315-B129-74A5B7F1D5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1436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76A81-DB6A-4F3F-B8C0-D15326387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1455AF-39F2-4CFD-B31D-7961FF22F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CCE14-1601-410B-8E08-9CC6A4828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7DE99-AA3D-423D-A398-100602CA7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DF03-E557-41CA-AF31-6F1E95FE97BF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8FFE6-9D08-4BCD-B2AA-7783A2592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2A2A-AA9A-4C05-A2FD-A815BAEC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830A-8959-4315-B129-74A5B7F1D5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6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52882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90EA-A817-401A-84F3-9092C042E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551AC-20DA-4A98-85B6-7F58F90DC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7794F-C512-4DAB-87DE-F5C11B97E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DF03-E557-41CA-AF31-6F1E95FE97BF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1150A-CBDA-4321-B23A-2D8136EF9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4B58E-314D-4059-B51A-7203DC55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830A-8959-4315-B129-74A5B7F1D5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8676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32FD0-3637-41EA-B607-7345C5E10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E31ED-6ABE-45F6-AE5F-87CCF4ECB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CCDD3-0B4A-49A2-8006-3787ACD9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DF03-E557-41CA-AF31-6F1E95FE97BF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E4F59-A825-4D9B-97A2-2DE499AAD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44DC6-F487-43B6-BD92-36DB99A0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830A-8959-4315-B129-74A5B7F1D5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0914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>
            <a:spLocks noChangeAspect="1"/>
          </p:cNvSpPr>
          <p:nvPr userDrawn="1"/>
        </p:nvSpPr>
        <p:spPr>
          <a:xfrm>
            <a:off x="4439817" y="1556792"/>
            <a:ext cx="7567534" cy="468052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880100" y="3609975"/>
            <a:ext cx="5421313" cy="1243013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54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5" name="Rounded Rectangle 4"/>
          <p:cNvSpPr>
            <a:spLocks noChangeAspect="1"/>
          </p:cNvSpPr>
          <p:nvPr userDrawn="1"/>
        </p:nvSpPr>
        <p:spPr>
          <a:xfrm>
            <a:off x="213066" y="1556792"/>
            <a:ext cx="4082735" cy="46805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effectLst>
                <a:outerShdw blurRad="50800" dist="50800" dir="5400000" sx="1000" sy="1000" algn="ctr" rotWithShape="0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05979" y="485298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white">
                    <a:alpha val="50000"/>
                  </a:prstClr>
                </a:solidFill>
              </a:rPr>
              <a:t>a water secure world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6954253" y="4852988"/>
            <a:ext cx="4347160" cy="577767"/>
          </a:xfrm>
          <a:prstGeom prst="rect">
            <a:avLst/>
          </a:prstGeom>
        </p:spPr>
        <p:txBody>
          <a:bodyPr anchor="t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20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4103362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193675" y="1556792"/>
            <a:ext cx="4092575" cy="4680520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Click the icon to add a photo</a:t>
            </a:r>
          </a:p>
          <a:p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5880100" y="3609975"/>
            <a:ext cx="5421313" cy="1243013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54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6954253" y="4852988"/>
            <a:ext cx="4347160" cy="577767"/>
          </a:xfrm>
          <a:prstGeom prst="rect">
            <a:avLst/>
          </a:prstGeom>
        </p:spPr>
        <p:txBody>
          <a:bodyPr anchor="t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20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319864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WP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58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>
            <a:off x="2048118" y="2059145"/>
            <a:ext cx="8114950" cy="38862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222501" y="4130675"/>
            <a:ext cx="5541878" cy="9382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GB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Section break</a:t>
            </a:r>
            <a:endParaRPr lang="en-GB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222501" y="5068889"/>
            <a:ext cx="6993688" cy="4495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GB" sz="320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…add text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61938" y="2058988"/>
            <a:ext cx="1503362" cy="3911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the icon to add a photo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0425626" y="2058988"/>
            <a:ext cx="1503362" cy="3911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the icon to add a photo</a:t>
            </a:r>
          </a:p>
        </p:txBody>
      </p:sp>
    </p:spTree>
    <p:extLst>
      <p:ext uri="{BB962C8B-B14F-4D97-AF65-F5344CB8AC3E}">
        <p14:creationId xmlns:p14="http://schemas.microsoft.com/office/powerpoint/2010/main" val="218886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641BE-51A0-4E99-8D8E-E83BA054A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B134A-8AED-46D9-ABA7-0869C4F4E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4485A-3833-4E3F-B0AE-AE32A541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572-9D1F-47FE-9F76-5380DFD2F39D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F521A-6F8A-4323-8517-4CA36CA5E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9F9C7-1BB9-4409-8D9F-133E64EF3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6765-3137-4267-A8C0-33B3DBE85D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41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 txBox="1">
            <a:spLocks/>
          </p:cNvSpPr>
          <p:nvPr userDrawn="1"/>
        </p:nvSpPr>
        <p:spPr>
          <a:xfrm>
            <a:off x="11214100" y="6453188"/>
            <a:ext cx="772584" cy="2222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Book Antiqua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9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A6BC3-3B16-4B6A-BB72-E0132B157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A6DE0-7254-47DF-A0D1-12BC6C627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A0B09-2624-4924-9BF4-02A21731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7AF5-942E-4350-A644-BF8A5730FEB6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CAE26-6F46-4115-8B0F-82D827126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C3E09-5E81-4AD6-8DCD-F6D91FC2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342-8C43-4787-B7CF-F6F67C2A50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19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1" y="6604922"/>
            <a:ext cx="2082799" cy="253078"/>
          </a:xfrm>
          <a:prstGeom prst="round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295752" y="6604922"/>
            <a:ext cx="7600497" cy="253078"/>
          </a:xfrm>
          <a:prstGeom prst="round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Nature Based Solutions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0" y="6629400"/>
            <a:ext cx="478582" cy="228600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9470" y="6604922"/>
            <a:ext cx="94916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April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554079" y="6604924"/>
            <a:ext cx="531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GB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2019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52171" y="6604922"/>
            <a:ext cx="677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F6C66C0-1198-43F2-B192-0F422C59EAAA}" type="slidenum">
              <a:rPr lang="en-GB" sz="1200" smtClean="0">
                <a:solidFill>
                  <a:schemeClr val="bg1"/>
                </a:solidFill>
              </a:rPr>
              <a:t>‹#›</a:t>
            </a:fld>
            <a:r>
              <a:rPr lang="en-GB" sz="1200" dirty="0">
                <a:solidFill>
                  <a:schemeClr val="bg1"/>
                </a:solidFill>
              </a:rPr>
              <a:t>/8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331" y="436794"/>
            <a:ext cx="2290569" cy="50510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0129287" y="6514068"/>
            <a:ext cx="1817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none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www.</a:t>
            </a:r>
            <a:r>
              <a:rPr lang="en-US" sz="1800" u="none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gwpcee.</a:t>
            </a:r>
            <a:r>
              <a:rPr lang="en-US" sz="1800" u="none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org</a:t>
            </a:r>
            <a:endParaRPr lang="en-GB" sz="1800" u="none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009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9" r:id="rId2"/>
    <p:sldLayoutId id="2147483700" r:id="rId3"/>
    <p:sldLayoutId id="2147483701" r:id="rId4"/>
    <p:sldLayoutId id="2147483693" r:id="rId5"/>
    <p:sldLayoutId id="2147483698" r:id="rId6"/>
    <p:sldLayoutId id="2147483739" r:id="rId7"/>
    <p:sldLayoutId id="214748374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F9F46A-82C8-43F9-8839-6F3F1B02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75FC2-FD2B-4278-A721-89952B2DE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529B6-D32A-4321-9BED-1035548FD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7AF5-942E-4350-A644-BF8A5730FEB6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3BDF9-06CD-4A2A-AB77-2CC269B4FB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001E6-01C0-4DF8-8801-4152F60BD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FA342-8C43-4787-B7CF-F6F67C2A50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59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2D6A9-BDDD-438A-AB77-25CF8FDD8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E59DF-A0DF-4FA0-8F13-46E9D4BBE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DB2C9-3590-4F8A-95D7-5668909DA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405D2-5496-42A5-8DB8-0168A04B1F5D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478B8-D6C7-40D2-9AC6-4AE058645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57662-ADF3-4F72-9CC1-8C967762E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1387A-67F3-416C-A944-9ED94C6AC2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6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E2EC23-265D-4582-AE14-C97698EE9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6BFF9-D629-49AB-B3C3-6538A5F28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9905D-7FFF-45AE-A396-45BB25790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EDF03-E557-41CA-AF31-6F1E95FE97BF}" type="datetimeFigureOut">
              <a:rPr lang="en-GB" smtClean="0"/>
              <a:t>12/04/2019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6662B-CF3C-408E-9435-E8C8EE57D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57E5D-5CBF-4257-8D48-5EF8A9B2C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2830A-8959-4315-B129-74A5B7F1D5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76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768" y="464360"/>
            <a:ext cx="4066178" cy="896657"/>
          </a:xfrm>
          <a:prstGeom prst="rect">
            <a:avLst/>
          </a:prstGeom>
        </p:spPr>
      </p:pic>
      <p:sp>
        <p:nvSpPr>
          <p:cNvPr id="6" name="Rounded Rectangle 5"/>
          <p:cNvSpPr>
            <a:spLocks noChangeAspect="1"/>
          </p:cNvSpPr>
          <p:nvPr userDrawn="1"/>
        </p:nvSpPr>
        <p:spPr>
          <a:xfrm>
            <a:off x="4439817" y="1556792"/>
            <a:ext cx="7567534" cy="468052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266194" y="6363774"/>
            <a:ext cx="1817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u="none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www.</a:t>
            </a:r>
            <a:r>
              <a:rPr lang="en-US" sz="1800" u="none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gwpcee.</a:t>
            </a:r>
            <a:r>
              <a:rPr lang="en-US" sz="1800" u="none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org</a:t>
            </a:r>
            <a:endParaRPr lang="en-GB" sz="1800" u="none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02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464908" y="2466196"/>
            <a:ext cx="7471719" cy="124301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o-MD" sz="3600" dirty="0">
                <a:ea typeface="Calibri" panose="020F0502020204030204" pitchFamily="34" charset="0"/>
              </a:rPr>
              <a:t>Spre un viitor mai sustenabil: Soluții bazate pe natură pentru tratarea apelor uzate. Exemple bune.</a:t>
            </a:r>
            <a:endParaRPr lang="ro-MD" sz="4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886237-096F-4E12-B0A8-0DF6F8DC16B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00242" y="4671755"/>
            <a:ext cx="4347160" cy="577767"/>
          </a:xfrm>
        </p:spPr>
        <p:txBody>
          <a:bodyPr/>
          <a:lstStyle/>
          <a:p>
            <a:r>
              <a:rPr lang="ro-MD" dirty="0"/>
              <a:t>Konstantin Ivanov</a:t>
            </a:r>
          </a:p>
          <a:p>
            <a:r>
              <a:rPr lang="ro-MD" dirty="0"/>
              <a:t>Parteneriatul mondial pentru apă  Europa Centrală și de Est </a:t>
            </a:r>
          </a:p>
        </p:txBody>
      </p:sp>
      <p:pic>
        <p:nvPicPr>
          <p:cNvPr id="3073" name="Picture 5" descr="RDA_logo">
            <a:extLst>
              <a:ext uri="{FF2B5EF4-FFF2-40B4-BE49-F238E27FC236}">
                <a16:creationId xmlns:a16="http://schemas.microsoft.com/office/drawing/2014/main" id="{EA1BA9AD-FEF6-4C88-9DE2-15428AE52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9" y="286877"/>
            <a:ext cx="1045519" cy="10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docs-internal-guid-587e082e-d083-516f-1a25-4136d3a13f13" descr="https://lh5.googleusercontent.com/DHkiaxWb8TlD-zAQs6dcsKo9Ti0NPdG_LdXEAPen6Nk1Ch2iNPfvv6wT2tLIbmbr2R7wMALwAexTsSuB4vPZJ3XC74DE69UmWXzgt6p3CMp8IN2pzL5jb5prJPxH9eXQH20">
            <a:extLst>
              <a:ext uri="{FF2B5EF4-FFF2-40B4-BE49-F238E27FC236}">
                <a16:creationId xmlns:a16="http://schemas.microsoft.com/office/drawing/2014/main" id="{4102ED25-EA00-46A6-88EB-B0177EE3A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594" y="474607"/>
            <a:ext cx="2832530" cy="84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7" descr="stema straseni strejer2">
            <a:extLst>
              <a:ext uri="{FF2B5EF4-FFF2-40B4-BE49-F238E27FC236}">
                <a16:creationId xmlns:a16="http://schemas.microsoft.com/office/drawing/2014/main" id="{BFF2FBC2-8972-4F7A-8ED1-B460D7DDF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8" b="33748"/>
          <a:stretch>
            <a:fillRect/>
          </a:stretch>
        </p:blipFill>
        <p:spPr bwMode="auto">
          <a:xfrm>
            <a:off x="1309044" y="362618"/>
            <a:ext cx="1352550" cy="105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Obrázok 8" descr="SlovakAid GIS MALE">
            <a:extLst>
              <a:ext uri="{FF2B5EF4-FFF2-40B4-BE49-F238E27FC236}">
                <a16:creationId xmlns:a16="http://schemas.microsoft.com/office/drawing/2014/main" id="{D25C06B7-29AD-4F3B-9F9A-11B70B098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603" y="255985"/>
            <a:ext cx="2341754" cy="106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2767EF-9351-421B-BD38-276C04296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" y="7131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MD" dirty="0"/>
          </a:p>
        </p:txBody>
      </p:sp>
    </p:spTree>
    <p:extLst>
      <p:ext uri="{BB962C8B-B14F-4D97-AF65-F5344CB8AC3E}">
        <p14:creationId xmlns:p14="http://schemas.microsoft.com/office/powerpoint/2010/main" val="200244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22501" y="2347595"/>
            <a:ext cx="5541878" cy="938213"/>
          </a:xfrm>
        </p:spPr>
        <p:txBody>
          <a:bodyPr/>
          <a:lstStyle/>
          <a:p>
            <a:r>
              <a:rPr lang="ro-MD" sz="4800" b="1" dirty="0"/>
              <a:t>Ce sunt soluțiile bazate pe natură </a:t>
            </a:r>
            <a:endParaRPr lang="en-GB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22500" y="3520440"/>
            <a:ext cx="7790179" cy="2194559"/>
          </a:xfrm>
        </p:spPr>
        <p:txBody>
          <a:bodyPr/>
          <a:lstStyle/>
          <a:p>
            <a:pPr>
              <a:lnSpc>
                <a:spcPts val="2600"/>
              </a:lnSpc>
            </a:pPr>
            <a:endParaRPr lang="en-GB" altLang="sv-SE" sz="2200" dirty="0"/>
          </a:p>
          <a:p>
            <a:pPr>
              <a:lnSpc>
                <a:spcPts val="2600"/>
              </a:lnSpc>
            </a:pPr>
            <a:r>
              <a:rPr lang="ro-MD" altLang="sv-SE" sz="2200" dirty="0"/>
              <a:t>Utilizarea tehnologiilor naturale de tratare a apelor uzate, inclusiv, zone umede de tratare, filtrelor de sol, heleșteie de stabilizare a deșeurilor, sisteme de plante acvatice, irigații cu ape uzate pre-tratate. </a:t>
            </a:r>
            <a:endParaRPr lang="en-GB" sz="22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1977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6702" y="1423009"/>
            <a:ext cx="5964766" cy="4662235"/>
          </a:xfrm>
        </p:spPr>
        <p:txBody>
          <a:bodyPr/>
          <a:lstStyle/>
          <a:p>
            <a:r>
              <a:rPr lang="ro-MD" sz="2400" dirty="0"/>
              <a:t>Populațiile din mediul rural deseori utilizează apele subterane pentru apa de băut, care frecvent devin poluate,  cauzând probleme de sănătate, în special în cazul copiilor. </a:t>
            </a:r>
          </a:p>
          <a:p>
            <a:r>
              <a:rPr lang="ro-MD" sz="2400" dirty="0"/>
              <a:t> În regiunea ECE , comunele rurale, de dimensiuni mici, răspândite pe suprafețe mari găzduiesc aproape 40 milioane oameni. </a:t>
            </a:r>
          </a:p>
          <a:p>
            <a:r>
              <a:rPr lang="ro-MD" sz="2400" dirty="0"/>
              <a:t>Restricții aferente locației (ex. zonele muntoase abrupte sau zonele dens populate sau cu costuri înalte nu sunt potrivite). </a:t>
            </a:r>
          </a:p>
          <a:p>
            <a:r>
              <a:rPr lang="ro-MD" sz="2400" dirty="0"/>
              <a:t>Bariere la nivel instituțional – obstacole pentru obținerea permisiunilor pentru sisteme descentralizate</a:t>
            </a:r>
          </a:p>
          <a:p>
            <a:r>
              <a:rPr lang="ro-MD" sz="2400" dirty="0"/>
              <a:t>Bariere de piață</a:t>
            </a:r>
            <a:endParaRPr lang="bg-BG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o-MD" b="1" dirty="0"/>
              <a:t>Provocări</a:t>
            </a:r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5F78AD-40C4-48E9-AC6D-AB277056B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98" y="2414878"/>
            <a:ext cx="50038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45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8280" y="471182"/>
            <a:ext cx="10363200" cy="1066800"/>
          </a:xfrm>
        </p:spPr>
        <p:txBody>
          <a:bodyPr/>
          <a:lstStyle/>
          <a:p>
            <a:r>
              <a:rPr lang="ro-MD" altLang="sv-SE" sz="3600" b="1" dirty="0">
                <a:solidFill>
                  <a:srgbClr val="00B050"/>
                </a:solidFill>
              </a:rPr>
              <a:t>Tehnologii naturale de tratare a apelor uzate </a:t>
            </a:r>
            <a:endParaRPr lang="en-US" altLang="sv-SE" sz="3600" b="1" dirty="0">
              <a:solidFill>
                <a:srgbClr val="00B05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487" y="1537982"/>
            <a:ext cx="6083644" cy="3634475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o-MD" altLang="sv-SE" dirty="0"/>
              <a:t>Zone umede artificiale (construite)</a:t>
            </a:r>
            <a:endParaRPr lang="en-GB" altLang="sv-SE" dirty="0"/>
          </a:p>
          <a:p>
            <a:pPr>
              <a:buFontTx/>
              <a:buChar char="-"/>
            </a:pPr>
            <a:r>
              <a:rPr lang="ro-MD" altLang="sv-SE" dirty="0"/>
              <a:t>Heleșteie de stabilizare a apelor uzate </a:t>
            </a:r>
            <a:endParaRPr lang="en-GB" altLang="sv-SE" dirty="0"/>
          </a:p>
          <a:p>
            <a:pPr>
              <a:buFontTx/>
              <a:buChar char="-"/>
            </a:pPr>
            <a:r>
              <a:rPr lang="ro-MD" altLang="sv-SE" dirty="0"/>
              <a:t>Filtre de sol</a:t>
            </a:r>
            <a:endParaRPr lang="en-GB" altLang="sv-SE" dirty="0"/>
          </a:p>
          <a:p>
            <a:pPr>
              <a:buFontTx/>
              <a:buChar char="-"/>
            </a:pPr>
            <a:r>
              <a:rPr lang="ro-MD" altLang="sv-SE" dirty="0"/>
              <a:t>Refolosirea apelor reziduale epurate</a:t>
            </a:r>
            <a:endParaRPr lang="en-GB" altLang="sv-SE" dirty="0"/>
          </a:p>
          <a:p>
            <a:pPr>
              <a:buFontTx/>
              <a:buChar char="-"/>
            </a:pPr>
            <a:r>
              <a:rPr lang="ro-MD" altLang="sv-SE" dirty="0"/>
              <a:t>Nu doar pentru tratare biologică, dar și pentru etapa finală sau terțiară, tratarea ulterioară epurării apelor în  stațiile de tratare a apelor uzate care utilizează tehnologii convenționale de epurare. </a:t>
            </a:r>
            <a:endParaRPr lang="en-US" altLang="sv-SE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7AA37E-A24E-4A76-A312-499081018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0" y="2126622"/>
            <a:ext cx="5242011" cy="245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8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gwp.org/globalassets/global/gwp-cee_images/new-web-images/sandanube/sandanube-640x300.jpg">
            <a:extLst>
              <a:ext uri="{FF2B5EF4-FFF2-40B4-BE49-F238E27FC236}">
                <a16:creationId xmlns:a16="http://schemas.microsoft.com/office/drawing/2014/main" id="{FA96237F-47B2-484E-B274-7E0BB1168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127" y="1581665"/>
            <a:ext cx="5501639" cy="280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63611" y="1079157"/>
            <a:ext cx="6245515" cy="526397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9pPr>
          </a:lstStyle>
          <a:p>
            <a:pPr marL="457200" indent="-457200">
              <a:buFontTx/>
              <a:buChar char="-"/>
              <a:defRPr/>
            </a:pPr>
            <a:r>
              <a:rPr lang="ro-MD" sz="2400" kern="0" dirty="0">
                <a:solidFill>
                  <a:srgbClr val="10150F"/>
                </a:solidFill>
                <a:latin typeface="Calibri" pitchFamily="34" charset="0"/>
              </a:rPr>
              <a:t>Heleșteie de stabilizare a apelor uzate  - folosite pentru tratarea, eliminarea nămolului de epurare sau acumularea pe termen scurt a apelor uzate. </a:t>
            </a:r>
          </a:p>
          <a:p>
            <a:pPr marL="457200" indent="-457200">
              <a:buFontTx/>
              <a:buChar char="-"/>
              <a:defRPr/>
            </a:pPr>
            <a:r>
              <a:rPr lang="ro-MD" sz="2400" kern="0" dirty="0">
                <a:solidFill>
                  <a:srgbClr val="10150F"/>
                </a:solidFill>
                <a:latin typeface="Calibri" pitchFamily="34" charset="0"/>
              </a:rPr>
              <a:t>Mari zone umede construite – pentru plantarea speciilor de plante acvatice macrofite și  umplute cu pietriș sau alte materiale  cu granule de dimensiuni diferite. </a:t>
            </a:r>
          </a:p>
          <a:p>
            <a:pPr marL="457200" indent="-457200">
              <a:buFontTx/>
              <a:buChar char="-"/>
              <a:defRPr/>
            </a:pPr>
            <a:r>
              <a:rPr lang="ro-MD" sz="2400" kern="0" dirty="0">
                <a:solidFill>
                  <a:srgbClr val="10150F"/>
                </a:solidFill>
                <a:latin typeface="Calibri" pitchFamily="34" charset="0"/>
              </a:rPr>
              <a:t>Filtre verticale de sol cu rezervoare pentru purtare sarcini – pot fi umplute cu granule de diferite dimensiuni mai mici decât acelea folosite pentru construirea  zonelor umede.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63828" y="271959"/>
            <a:ext cx="966924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9pPr>
          </a:lstStyle>
          <a:p>
            <a:r>
              <a:rPr lang="ro-MD" altLang="sv-SE" sz="4000" b="1" dirty="0"/>
              <a:t>Cele mai des utilizate tehnologii </a:t>
            </a:r>
            <a:r>
              <a:rPr lang="en-US" altLang="sv-SE" sz="4000" b="1" dirty="0"/>
              <a:t> 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674854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01362" y="1196975"/>
            <a:ext cx="10031713" cy="5286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9pPr>
          </a:lstStyle>
          <a:p>
            <a:pPr marL="457200" indent="-457200">
              <a:buFontTx/>
              <a:buChar char="-"/>
              <a:defRPr/>
            </a:pPr>
            <a:r>
              <a:rPr lang="ro-MD" sz="2600" kern="0" dirty="0">
                <a:solidFill>
                  <a:srgbClr val="10150F"/>
                </a:solidFill>
                <a:latin typeface="Calibri" pitchFamily="34" charset="0"/>
              </a:rPr>
              <a:t>Măsuri luate în vederea reciclării și colectării apelor. </a:t>
            </a:r>
          </a:p>
          <a:p>
            <a:pPr marL="457200" indent="-457200">
              <a:buFontTx/>
              <a:buChar char="-"/>
              <a:defRPr/>
            </a:pPr>
            <a:r>
              <a:rPr lang="ro-MD" sz="2600" kern="0" dirty="0">
                <a:solidFill>
                  <a:srgbClr val="10150F"/>
                </a:solidFill>
                <a:latin typeface="Calibri" pitchFamily="34" charset="0"/>
              </a:rPr>
              <a:t>Cavități pentru reținerea apelor în scopul realimentării apelor subterane </a:t>
            </a:r>
          </a:p>
          <a:p>
            <a:pPr marL="457200" indent="-457200">
              <a:buFontTx/>
              <a:buChar char="-"/>
              <a:defRPr/>
            </a:pPr>
            <a:r>
              <a:rPr lang="ro-MD" sz="2600" kern="0" dirty="0">
                <a:solidFill>
                  <a:srgbClr val="10150F"/>
                </a:solidFill>
                <a:latin typeface="Calibri" pitchFamily="34" charset="0"/>
              </a:rPr>
              <a:t>Protejarea bazinelor de captare a apelor care alimentează zonele urbane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63828" y="271959"/>
            <a:ext cx="966924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9pPr>
          </a:lstStyle>
          <a:p>
            <a:r>
              <a:rPr lang="ro-MD" altLang="sv-SE" sz="4000" b="1" dirty="0"/>
              <a:t>Exemple</a:t>
            </a:r>
            <a:endParaRPr lang="ro-MD" sz="4000" dirty="0"/>
          </a:p>
        </p:txBody>
      </p:sp>
      <p:pic>
        <p:nvPicPr>
          <p:cNvPr id="1026" name="Picture 2" descr="https://www.gwp.org/globalassets/global/gwp-cee_images/new-web-images/sandanube/sandanube3-640x300.jpg">
            <a:extLst>
              <a:ext uri="{FF2B5EF4-FFF2-40B4-BE49-F238E27FC236}">
                <a16:creationId xmlns:a16="http://schemas.microsoft.com/office/drawing/2014/main" id="{8E8F5B45-A9BB-43C0-B85A-C9A9387A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60" y="3235696"/>
            <a:ext cx="6633551" cy="310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61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01362" y="1196975"/>
            <a:ext cx="10031713" cy="5286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9pPr>
          </a:lstStyle>
          <a:p>
            <a:pPr marL="457200" indent="-457200">
              <a:buFontTx/>
              <a:buChar char="-"/>
              <a:defRPr/>
            </a:pPr>
            <a:r>
              <a:rPr lang="ro-MD" sz="2600" kern="0" dirty="0">
                <a:solidFill>
                  <a:srgbClr val="10150F"/>
                </a:solidFill>
                <a:latin typeface="Calibri" pitchFamily="34" charset="0"/>
              </a:rPr>
              <a:t>New York City – protejează cele trei bazine de captare a apelor obținând economii de 300 milioane USD anual prin reducerea costurilor aferente epurării apelor reziduale și de întreținere. </a:t>
            </a:r>
          </a:p>
          <a:p>
            <a:pPr marL="457200" indent="-457200">
              <a:buFontTx/>
              <a:buChar char="-"/>
              <a:defRPr/>
            </a:pPr>
            <a:endParaRPr lang="ro-MD" sz="2600" kern="0" dirty="0">
              <a:solidFill>
                <a:srgbClr val="10150F"/>
              </a:solidFill>
              <a:latin typeface="Calibri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ro-MD" sz="2600" kern="0" dirty="0">
                <a:solidFill>
                  <a:srgbClr val="10150F"/>
                </a:solidFill>
                <a:latin typeface="Calibri" pitchFamily="34" charset="0"/>
              </a:rPr>
              <a:t>R.P.Chineză - 16 “Orașe Burete” pentru a îmbunătăți disponibilitatea apei în așezăminte urbane și pentru a recicla 70% din apele pluviale prin intermediul unei mai bune permeabilități a solului, reținerii și acumulării de apă, purificarea apelor și restaurarea zonelor umede adiacente/învecinate. </a:t>
            </a:r>
          </a:p>
          <a:p>
            <a:pPr marL="457200" indent="-457200">
              <a:buFontTx/>
              <a:buChar char="-"/>
              <a:defRPr/>
            </a:pPr>
            <a:endParaRPr lang="ro-MD" sz="3000" kern="0" dirty="0">
              <a:solidFill>
                <a:srgbClr val="10150F"/>
              </a:solidFill>
              <a:latin typeface="Calibri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ro-MD" sz="2600" kern="0" dirty="0">
                <a:solidFill>
                  <a:srgbClr val="10150F"/>
                </a:solidFill>
                <a:latin typeface="Calibri" pitchFamily="34" charset="0"/>
              </a:rPr>
              <a:t>Ucraina -  experimentează cu zone umede artificiale menite să filtreze unele produse farmaceutice din apele uzate.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63828" y="271959"/>
            <a:ext cx="966924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2B9E18"/>
                </a:solidFill>
                <a:latin typeface="Trebuchet MS" pitchFamily="34" charset="0"/>
              </a:defRPr>
            </a:lvl9pPr>
          </a:lstStyle>
          <a:p>
            <a:r>
              <a:rPr lang="ro-MD" altLang="sv-SE" sz="4000" b="1" dirty="0"/>
              <a:t>Câteva exemple de proiecte îndrăznețe 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967120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442677" y="2575926"/>
            <a:ext cx="7449665" cy="1123073"/>
          </a:xfrm>
        </p:spPr>
        <p:txBody>
          <a:bodyPr/>
          <a:lstStyle/>
          <a:p>
            <a:r>
              <a:rPr lang="ro-MD" dirty="0"/>
              <a:t>Vă mulțumesc pentru atenția Dvs.!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849842"/>
      </p:ext>
    </p:extLst>
  </p:cSld>
  <p:clrMapOvr>
    <a:masterClrMapping/>
  </p:clrMapOvr>
</p:sld>
</file>

<file path=ppt/theme/theme1.xml><?xml version="1.0" encoding="utf-8"?>
<a:theme xmlns:a="http://schemas.openxmlformats.org/drawingml/2006/main" name="GW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993_GWP_Central_Eastern_Europe_v1.potx [Read-Only]" id="{4DDC2551-735F-4D93-AC0C-3B29F5949FC9}" vid="{7BB75979-0297-422F-B346-99FFFC30A82B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WP 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993_GWP_Central_Eastern_Europe_v1.potx [Read-Only]" id="{4DDC2551-735F-4D93-AC0C-3B29F5949FC9}" vid="{A09AA9D8-7C0D-492B-A8F6-9C98F28F56B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7EE2D106F8D64FBE6B5E6E41A8196C" ma:contentTypeVersion="11" ma:contentTypeDescription="Create a new document." ma:contentTypeScope="" ma:versionID="a6e2d4fe0cd80e6b043a0e9419600461">
  <xsd:schema xmlns:xsd="http://www.w3.org/2001/XMLSchema" xmlns:xs="http://www.w3.org/2001/XMLSchema" xmlns:p="http://schemas.microsoft.com/office/2006/metadata/properties" xmlns:ns1="http://schemas.microsoft.com/sharepoint/v3" xmlns:ns2="03eb6472-9667-4329-8d75-d0150534e3d6" xmlns:ns3="d8bc29a6-d2c8-422f-b108-41543c0432a9" targetNamespace="http://schemas.microsoft.com/office/2006/metadata/properties" ma:root="true" ma:fieldsID="e93820698116033e2bef096898d3c57f" ns1:_="" ns2:_="" ns3:_="">
    <xsd:import namespace="http://schemas.microsoft.com/sharepoint/v3"/>
    <xsd:import namespace="03eb6472-9667-4329-8d75-d0150534e3d6"/>
    <xsd:import namespace="d8bc29a6-d2c8-422f-b108-41543c0432a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KeywordTaxHTField" minOccurs="0"/>
                <xsd:element ref="ns2:TaxCatchAll" minOccurs="0"/>
                <xsd:element ref="ns2:TaxCatchAllLabel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b6472-9667-4329-8d75-d0150534e3d6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Enterprise Keywords" ma:fieldId="{23f27201-bee3-471e-b2e7-b64fd8b7ca38}" ma:taxonomyMulti="true" ma:sspId="4441e93f-bdbf-457f-9a0e-7bb92134c37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b9883890-21c3-42be-92ac-dff36157c1b6}" ma:internalName="TaxCatchAll" ma:showField="CatchAllData" ma:web="03eb6472-9667-4329-8d75-d0150534e3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b9883890-21c3-42be-92ac-dff36157c1b6}" ma:internalName="TaxCatchAllLabel" ma:readOnly="true" ma:showField="CatchAllDataLabel" ma:web="03eb6472-9667-4329-8d75-d0150534e3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6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7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c29a6-d2c8-422f-b108-41543c0432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3eb6472-9667-4329-8d75-d0150534e3d6"/>
    <PublishingExpirationDate xmlns="http://schemas.microsoft.com/sharepoint/v3" xsi:nil="true"/>
    <TaxKeywordTaxHTField xmlns="03eb6472-9667-4329-8d75-d0150534e3d6">
      <Terms xmlns="http://schemas.microsoft.com/office/infopath/2007/PartnerControls"/>
    </TaxKeywordTaxHTField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C004848-12CA-42C3-A816-2C3DAD7FA9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6C78EB-A239-4D33-8086-A50A366566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3eb6472-9667-4329-8d75-d0150534e3d6"/>
    <ds:schemaRef ds:uri="d8bc29a6-d2c8-422f-b108-41543c0432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B70447-B59C-4D7D-B21D-ABFA01131C3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3eb6472-9667-4329-8d75-d0150534e3d6"/>
    <ds:schemaRef ds:uri="d8bc29a6-d2c8-422f-b108-41543c0432a9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P993_GWP_Central_Eastern_Europe_v1</Template>
  <TotalTime>894</TotalTime>
  <Words>440</Words>
  <Application>Microsoft Office PowerPoint</Application>
  <PresentationFormat>Широкоэкранный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Book Antiqua</vt:lpstr>
      <vt:lpstr>Calibri</vt:lpstr>
      <vt:lpstr>Calibri Light</vt:lpstr>
      <vt:lpstr>Times New Roman</vt:lpstr>
      <vt:lpstr>GWP</vt:lpstr>
      <vt:lpstr>2_Custom Design</vt:lpstr>
      <vt:lpstr>Custom Design</vt:lpstr>
      <vt:lpstr>1_Custom Design</vt:lpstr>
      <vt:lpstr>GWP Titles</vt:lpstr>
      <vt:lpstr>Презентация PowerPoint</vt:lpstr>
      <vt:lpstr>Презентация PowerPoint</vt:lpstr>
      <vt:lpstr>Презентация PowerPoint</vt:lpstr>
      <vt:lpstr>Tehnologii naturale de tratare a apelor uzate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Konstantin Ivanov</dc:creator>
  <cp:lastModifiedBy>User</cp:lastModifiedBy>
  <cp:revision>112</cp:revision>
  <dcterms:created xsi:type="dcterms:W3CDTF">2019-04-01T13:56:20Z</dcterms:created>
  <dcterms:modified xsi:type="dcterms:W3CDTF">2019-04-12T12:30:41Z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0x0101004D7EE2D106F8D64FBE6B5E6E41A8196C</vt:lpwstr>
  </property>
</Properties>
</file>