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4" r:id="rId2"/>
    <p:sldId id="283" r:id="rId3"/>
    <p:sldId id="284" r:id="rId4"/>
    <p:sldId id="285" r:id="rId5"/>
    <p:sldId id="287" r:id="rId6"/>
    <p:sldId id="289" r:id="rId7"/>
    <p:sldId id="277" r:id="rId8"/>
    <p:sldId id="278" r:id="rId9"/>
    <p:sldId id="279" r:id="rId10"/>
    <p:sldId id="281" r:id="rId11"/>
    <p:sldId id="280" r:id="rId12"/>
    <p:sldId id="282"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27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p:cViewPr varScale="1">
        <p:scale>
          <a:sx n="88" d="100"/>
          <a:sy n="88" d="100"/>
        </p:scale>
        <p:origin x="122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B6061-21FC-483F-8E6E-0F549C2806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252FC0-228A-4FB1-B90C-335689224508}">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Extrasul din registrul de stat al persoanelor juridice</a:t>
          </a:r>
          <a:endParaRPr lang="ru-RU"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0422B602-2CEC-4DE0-B868-ABB6718E8C9A}" type="par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206FAE0-8FD2-4536-942C-C4632C796214}" type="sib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E2329686-A7D8-4C2D-A9D2-24F0DB3FFBEC}">
      <dgm:prSet/>
      <dgm:spPr/>
      <dgm:t>
        <a:bodyPr/>
        <a:lstStyle/>
        <a:p>
          <a:r>
            <a:rPr lang="ro-RO"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 din registrul cadastral al bunurilor imobile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(care va confirma dreptul de proprietate asupra terenurilor / clădirilor sau a infrastructurii)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FAB156B2-EDDA-4811-AA89-F844689FF5B1}" type="par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ECDE2CA-5C37-48AA-8898-F1B7F24D058F}" type="sib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CECB1A39-FC9C-43DE-B6D1-B6B3EA5E2726}">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Acordul de mediu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Nr. 86 din 29-05-2014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privind evaluarea impactului asupra mediului)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77CA7730-5CC7-460F-A0F9-9686DAD76FBE}" type="par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792C760A-7EDB-4D9D-B866-C52835902330}" type="sib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8973BE32-DD6E-4558-ACD5-948C85559EE4}">
      <dgm:prSet/>
      <dgm:spPr/>
      <dgm:t>
        <a:bodyPr/>
        <a:lstStyle/>
        <a:p>
          <a:r>
            <a:rPr lang="ro-RO"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Avizul Expertizei Ecologice de Stat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Nr. 851 din 29-05-1996 privind expertiza ecologică)</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4EC75706-D00E-4983-B024-434C5D0D2533}" type="parTrans" cxnId="{00994F70-0F75-404A-9C96-B08606987582}">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38E1E7C8-6462-4B1B-881C-5080B67EF0DE}" type="sibTrans" cxnId="{00994F70-0F75-404A-9C96-B08606987582}">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DA56AA20-30CB-464E-B023-DB7333A48CC4}">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Proiectul tehnic și materialele grafice, schițele, desenele tehnice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(planul situațional, planul general, planurile </a:t>
          </a:r>
          <a:r>
            <a:rPr lang="x-none" b="0">
              <a:solidFill>
                <a:schemeClr val="bg1"/>
              </a:solidFill>
              <a:effectLst>
                <a:outerShdw blurRad="38100" dist="38100" dir="2700000" algn="tl">
                  <a:srgbClr val="000000">
                    <a:alpha val="43137"/>
                  </a:srgbClr>
                </a:outerShdw>
              </a:effectLst>
              <a:latin typeface="+mn-lt"/>
              <a:cs typeface="Times New Roman" panose="02020603050405020304" pitchFamily="18" charset="0"/>
            </a:rPr>
            <a:t>arhitecturale)</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5B8ACB8C-271E-421A-8DA5-981BB9CE9BA2}" type="parTrans" cxnId="{E2DC5FCE-F4ED-4874-8F99-097BF97908A3}">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EE5779C6-FF08-4A31-BDF2-70ED67536F79}" type="sibTrans" cxnId="{E2DC5FCE-F4ED-4874-8F99-097BF97908A3}">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B4D5BE44-882B-4D4E-B4DA-7B7A949D7355}" type="pres">
      <dgm:prSet presAssocID="{3E6B6061-21FC-483F-8E6E-0F549C280683}" presName="linear" presStyleCnt="0">
        <dgm:presLayoutVars>
          <dgm:animLvl val="lvl"/>
          <dgm:resizeHandles val="exact"/>
        </dgm:presLayoutVars>
      </dgm:prSet>
      <dgm:spPr/>
      <dgm:t>
        <a:bodyPr/>
        <a:lstStyle/>
        <a:p>
          <a:endParaRPr lang="ru-RU"/>
        </a:p>
      </dgm:t>
    </dgm:pt>
    <dgm:pt modelId="{9EC64BBD-030F-4CA8-AD5D-ED1AD028AD88}" type="pres">
      <dgm:prSet presAssocID="{EC252FC0-228A-4FB1-B90C-335689224508}" presName="parentText" presStyleLbl="node1" presStyleIdx="0" presStyleCnt="5">
        <dgm:presLayoutVars>
          <dgm:chMax val="0"/>
          <dgm:bulletEnabled val="1"/>
        </dgm:presLayoutVars>
      </dgm:prSet>
      <dgm:spPr/>
      <dgm:t>
        <a:bodyPr/>
        <a:lstStyle/>
        <a:p>
          <a:endParaRPr lang="ru-RU"/>
        </a:p>
      </dgm:t>
    </dgm:pt>
    <dgm:pt modelId="{D897FEA6-D654-42A2-B749-0A0774F3E740}" type="pres">
      <dgm:prSet presAssocID="{5206FAE0-8FD2-4536-942C-C4632C796214}" presName="spacer" presStyleCnt="0"/>
      <dgm:spPr/>
    </dgm:pt>
    <dgm:pt modelId="{9758EF61-6192-4E82-8D8E-3D3C5CD7A25C}" type="pres">
      <dgm:prSet presAssocID="{E2329686-A7D8-4C2D-A9D2-24F0DB3FFBEC}" presName="parentText" presStyleLbl="node1" presStyleIdx="1" presStyleCnt="5">
        <dgm:presLayoutVars>
          <dgm:chMax val="0"/>
          <dgm:bulletEnabled val="1"/>
        </dgm:presLayoutVars>
      </dgm:prSet>
      <dgm:spPr/>
      <dgm:t>
        <a:bodyPr/>
        <a:lstStyle/>
        <a:p>
          <a:endParaRPr lang="ru-RU"/>
        </a:p>
      </dgm:t>
    </dgm:pt>
    <dgm:pt modelId="{051ADC97-5DC3-43AF-835F-5576673D3048}" type="pres">
      <dgm:prSet presAssocID="{5ECDE2CA-5C37-48AA-8898-F1B7F24D058F}" presName="spacer" presStyleCnt="0"/>
      <dgm:spPr/>
    </dgm:pt>
    <dgm:pt modelId="{1CEDDD39-4AC3-45B5-8EAA-968D19E321E4}" type="pres">
      <dgm:prSet presAssocID="{CECB1A39-FC9C-43DE-B6D1-B6B3EA5E2726}" presName="parentText" presStyleLbl="node1" presStyleIdx="2" presStyleCnt="5">
        <dgm:presLayoutVars>
          <dgm:chMax val="0"/>
          <dgm:bulletEnabled val="1"/>
        </dgm:presLayoutVars>
      </dgm:prSet>
      <dgm:spPr/>
      <dgm:t>
        <a:bodyPr/>
        <a:lstStyle/>
        <a:p>
          <a:endParaRPr lang="ru-RU"/>
        </a:p>
      </dgm:t>
    </dgm:pt>
    <dgm:pt modelId="{CCD6BA8B-4CA0-47E1-B6F0-98A0B7FC82FE}" type="pres">
      <dgm:prSet presAssocID="{792C760A-7EDB-4D9D-B866-C52835902330}" presName="spacer" presStyleCnt="0"/>
      <dgm:spPr/>
    </dgm:pt>
    <dgm:pt modelId="{E39D7B89-2699-41E8-8C14-AF7438FB56F5}" type="pres">
      <dgm:prSet presAssocID="{8973BE32-DD6E-4558-ACD5-948C85559EE4}" presName="parentText" presStyleLbl="node1" presStyleIdx="3" presStyleCnt="5">
        <dgm:presLayoutVars>
          <dgm:chMax val="0"/>
          <dgm:bulletEnabled val="1"/>
        </dgm:presLayoutVars>
      </dgm:prSet>
      <dgm:spPr/>
      <dgm:t>
        <a:bodyPr/>
        <a:lstStyle/>
        <a:p>
          <a:endParaRPr lang="ru-RU"/>
        </a:p>
      </dgm:t>
    </dgm:pt>
    <dgm:pt modelId="{371660A0-978B-4DD2-ACB0-80DD31F28612}" type="pres">
      <dgm:prSet presAssocID="{38E1E7C8-6462-4B1B-881C-5080B67EF0DE}" presName="spacer" presStyleCnt="0"/>
      <dgm:spPr/>
    </dgm:pt>
    <dgm:pt modelId="{56F678B6-02F1-4333-A63E-37B9431158F0}" type="pres">
      <dgm:prSet presAssocID="{DA56AA20-30CB-464E-B023-DB7333A48CC4}" presName="parentText" presStyleLbl="node1" presStyleIdx="4" presStyleCnt="5">
        <dgm:presLayoutVars>
          <dgm:chMax val="0"/>
          <dgm:bulletEnabled val="1"/>
        </dgm:presLayoutVars>
      </dgm:prSet>
      <dgm:spPr/>
      <dgm:t>
        <a:bodyPr/>
        <a:lstStyle/>
        <a:p>
          <a:endParaRPr lang="ru-RU"/>
        </a:p>
      </dgm:t>
    </dgm:pt>
  </dgm:ptLst>
  <dgm:cxnLst>
    <dgm:cxn modelId="{512245DF-F45F-4F6C-80F9-5F4E0237D2BE}" srcId="{3E6B6061-21FC-483F-8E6E-0F549C280683}" destId="{E2329686-A7D8-4C2D-A9D2-24F0DB3FFBEC}" srcOrd="1" destOrd="0" parTransId="{FAB156B2-EDDA-4811-AA89-F844689FF5B1}" sibTransId="{5ECDE2CA-5C37-48AA-8898-F1B7F24D058F}"/>
    <dgm:cxn modelId="{00994F70-0F75-404A-9C96-B08606987582}" srcId="{3E6B6061-21FC-483F-8E6E-0F549C280683}" destId="{8973BE32-DD6E-4558-ACD5-948C85559EE4}" srcOrd="3" destOrd="0" parTransId="{4EC75706-D00E-4983-B024-434C5D0D2533}" sibTransId="{38E1E7C8-6462-4B1B-881C-5080B67EF0DE}"/>
    <dgm:cxn modelId="{7BF60135-AF2D-4A7A-8351-C1FB0A5C13B1}" type="presOf" srcId="{E2329686-A7D8-4C2D-A9D2-24F0DB3FFBEC}" destId="{9758EF61-6192-4E82-8D8E-3D3C5CD7A25C}" srcOrd="0" destOrd="0" presId="urn:microsoft.com/office/officeart/2005/8/layout/vList2"/>
    <dgm:cxn modelId="{3D1625E6-B38C-4127-9E70-48BBE87E7723}" type="presOf" srcId="{DA56AA20-30CB-464E-B023-DB7333A48CC4}" destId="{56F678B6-02F1-4333-A63E-37B9431158F0}" srcOrd="0" destOrd="0" presId="urn:microsoft.com/office/officeart/2005/8/layout/vList2"/>
    <dgm:cxn modelId="{74FD6302-8619-4740-A77E-8008BD1CFF29}" type="presOf" srcId="{CECB1A39-FC9C-43DE-B6D1-B6B3EA5E2726}" destId="{1CEDDD39-4AC3-45B5-8EAA-968D19E321E4}" srcOrd="0" destOrd="0" presId="urn:microsoft.com/office/officeart/2005/8/layout/vList2"/>
    <dgm:cxn modelId="{AE297DAA-5798-4F71-9127-3CD2C90DD37D}" srcId="{3E6B6061-21FC-483F-8E6E-0F549C280683}" destId="{CECB1A39-FC9C-43DE-B6D1-B6B3EA5E2726}" srcOrd="2" destOrd="0" parTransId="{77CA7730-5CC7-460F-A0F9-9686DAD76FBE}" sibTransId="{792C760A-7EDB-4D9D-B866-C52835902330}"/>
    <dgm:cxn modelId="{C32E7D6E-6992-4643-9901-1E8AAF8F269A}" type="presOf" srcId="{3E6B6061-21FC-483F-8E6E-0F549C280683}" destId="{B4D5BE44-882B-4D4E-B4DA-7B7A949D7355}" srcOrd="0" destOrd="0" presId="urn:microsoft.com/office/officeart/2005/8/layout/vList2"/>
    <dgm:cxn modelId="{5D499534-DF46-443B-A240-0A0ED5F75DF3}" type="presOf" srcId="{EC252FC0-228A-4FB1-B90C-335689224508}" destId="{9EC64BBD-030F-4CA8-AD5D-ED1AD028AD88}" srcOrd="0" destOrd="0" presId="urn:microsoft.com/office/officeart/2005/8/layout/vList2"/>
    <dgm:cxn modelId="{E2DC5FCE-F4ED-4874-8F99-097BF97908A3}" srcId="{3E6B6061-21FC-483F-8E6E-0F549C280683}" destId="{DA56AA20-30CB-464E-B023-DB7333A48CC4}" srcOrd="4" destOrd="0" parTransId="{5B8ACB8C-271E-421A-8DA5-981BB9CE9BA2}" sibTransId="{EE5779C6-FF08-4A31-BDF2-70ED67536F79}"/>
    <dgm:cxn modelId="{40AC111A-9234-4CBE-9702-9DA667F2517E}" type="presOf" srcId="{8973BE32-DD6E-4558-ACD5-948C85559EE4}" destId="{E39D7B89-2699-41E8-8C14-AF7438FB56F5}" srcOrd="0" destOrd="0" presId="urn:microsoft.com/office/officeart/2005/8/layout/vList2"/>
    <dgm:cxn modelId="{40D464A2-F8A9-4177-BCD6-8239A84CFA4B}" srcId="{3E6B6061-21FC-483F-8E6E-0F549C280683}" destId="{EC252FC0-228A-4FB1-B90C-335689224508}" srcOrd="0" destOrd="0" parTransId="{0422B602-2CEC-4DE0-B868-ABB6718E8C9A}" sibTransId="{5206FAE0-8FD2-4536-942C-C4632C796214}"/>
    <dgm:cxn modelId="{80C95526-D590-4946-9D7C-E202F994006F}" type="presParOf" srcId="{B4D5BE44-882B-4D4E-B4DA-7B7A949D7355}" destId="{9EC64BBD-030F-4CA8-AD5D-ED1AD028AD88}" srcOrd="0" destOrd="0" presId="urn:microsoft.com/office/officeart/2005/8/layout/vList2"/>
    <dgm:cxn modelId="{BB2E35FF-6CBD-45C8-AA09-FE9CA5846CC5}" type="presParOf" srcId="{B4D5BE44-882B-4D4E-B4DA-7B7A949D7355}" destId="{D897FEA6-D654-42A2-B749-0A0774F3E740}" srcOrd="1" destOrd="0" presId="urn:microsoft.com/office/officeart/2005/8/layout/vList2"/>
    <dgm:cxn modelId="{EB38FE45-773D-4EB4-8229-D35912DB7CD9}" type="presParOf" srcId="{B4D5BE44-882B-4D4E-B4DA-7B7A949D7355}" destId="{9758EF61-6192-4E82-8D8E-3D3C5CD7A25C}" srcOrd="2" destOrd="0" presId="urn:microsoft.com/office/officeart/2005/8/layout/vList2"/>
    <dgm:cxn modelId="{4D45337C-7CF3-4DBC-9514-9F9DDD86BFB7}" type="presParOf" srcId="{B4D5BE44-882B-4D4E-B4DA-7B7A949D7355}" destId="{051ADC97-5DC3-43AF-835F-5576673D3048}" srcOrd="3" destOrd="0" presId="urn:microsoft.com/office/officeart/2005/8/layout/vList2"/>
    <dgm:cxn modelId="{356F409C-D134-4341-8B13-DD3C775CD4AA}" type="presParOf" srcId="{B4D5BE44-882B-4D4E-B4DA-7B7A949D7355}" destId="{1CEDDD39-4AC3-45B5-8EAA-968D19E321E4}" srcOrd="4" destOrd="0" presId="urn:microsoft.com/office/officeart/2005/8/layout/vList2"/>
    <dgm:cxn modelId="{8D22FD87-883A-4FEA-B6DB-DEF3E92A9F5E}" type="presParOf" srcId="{B4D5BE44-882B-4D4E-B4DA-7B7A949D7355}" destId="{CCD6BA8B-4CA0-47E1-B6F0-98A0B7FC82FE}" srcOrd="5" destOrd="0" presId="urn:microsoft.com/office/officeart/2005/8/layout/vList2"/>
    <dgm:cxn modelId="{26C38E7D-7FB3-4151-8274-F6A4C3645B75}" type="presParOf" srcId="{B4D5BE44-882B-4D4E-B4DA-7B7A949D7355}" destId="{E39D7B89-2699-41E8-8C14-AF7438FB56F5}" srcOrd="6" destOrd="0" presId="urn:microsoft.com/office/officeart/2005/8/layout/vList2"/>
    <dgm:cxn modelId="{698AA76A-9D09-488E-A9CF-F6190008066F}" type="presParOf" srcId="{B4D5BE44-882B-4D4E-B4DA-7B7A949D7355}" destId="{371660A0-978B-4DD2-ACB0-80DD31F28612}" srcOrd="7" destOrd="0" presId="urn:microsoft.com/office/officeart/2005/8/layout/vList2"/>
    <dgm:cxn modelId="{8AB10B9B-87CB-421C-B647-5FC220454216}" type="presParOf" srcId="{B4D5BE44-882B-4D4E-B4DA-7B7A949D7355}" destId="{56F678B6-02F1-4333-A63E-37B9431158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44845-F008-4B56-BB33-65AF5B208A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810348-9ADF-45D1-8DB7-83AD767C4BA3}">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Raportul de verificare al proiectului emis de către Serviciul de Stat pentru Verificare și Expertizarea Proiectelor și Construcțiilor a MEI sau verificatori privați;</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AADDE1D-DDC0-442C-AE37-C049C1B0E41E}" type="par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7D069E76-D57D-41FA-A181-C9FDF98F5E3E}" type="sib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F2604792-C6A5-43AC-932D-A844CC2C618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Documentația de deviz: devizul general (Formularul 9, conform CPL 01.01.2001);  devizul local (Formularul 3 și Formularul 7, conform CPL 01.01.2001); catalog de prețuri unitare pentru obiect (Formularul 5 conform CPL 01.01.2001);</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97DD58A-63FF-4FF1-94F3-B9AEA943EFFB}" type="par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B41E5F8-0593-44F0-90CE-F943DC7A7375}" type="sib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1A25C2D-C441-48C8-AC60-AEE8C94A8D7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Caiet de sarcini pentru desfășurarea licitației publice inclusiv specificațiile tehnice;</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28A88997-A4B2-4385-8E1E-3A90ADB32F4F}" type="par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66852F9-8C00-4E30-8D71-2740FFB921D0}" type="sib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13144AD7-515A-4E85-AC9C-DA5776354C7E}">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Specificațiile tehnice a bunurilor și echipamentelor planificate conform cererii de finanțare </a:t>
          </a:r>
          <a:r>
            <a:rPr lang="x-none"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(altele decât cele incluse în proiectul tehnic)</a:t>
          </a:r>
          <a:endParaRPr lang="ru-RU"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E408068E-13B4-4BD3-B2DA-4E1431D240A5}" type="par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E428251-543E-41B6-9BC1-5CBEB338C9D9}" type="sib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352D9F1-B7E5-4349-A1B8-5C2BF1C7D451}">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Certificat </a:t>
          </a:r>
          <a:r>
            <a:rPr lang="x-none" sz="2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de urbanism</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86181E06-1A1D-48A7-886D-0D890711F057}" type="par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6650964-F339-4AD3-8037-7167BA42385E}" type="sib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F226AA51-722B-4621-8E17-569EA47A1BB9}">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Studiul de fezabilitate pentru proiectele de investiții care includ lucrări ale căror valoare este mai mare de 5 milioane lei.</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F8B39BFC-10EB-434B-ACF6-E47B009529EB}" type="parTrans" cxnId="{47F8DB3E-C8D2-49D9-B586-4222BD97A8A9}">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B4326A08-9AFC-40AE-B51A-E9904134C520}" type="sibTrans" cxnId="{47F8DB3E-C8D2-49D9-B586-4222BD97A8A9}">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6632A108-2FBD-4600-8038-6A56D1087B35}" type="pres">
      <dgm:prSet presAssocID="{FEF44845-F008-4B56-BB33-65AF5B208AF0}" presName="linear" presStyleCnt="0">
        <dgm:presLayoutVars>
          <dgm:animLvl val="lvl"/>
          <dgm:resizeHandles val="exact"/>
        </dgm:presLayoutVars>
      </dgm:prSet>
      <dgm:spPr/>
      <dgm:t>
        <a:bodyPr/>
        <a:lstStyle/>
        <a:p>
          <a:endParaRPr lang="ru-RU"/>
        </a:p>
      </dgm:t>
    </dgm:pt>
    <dgm:pt modelId="{54173D45-7E8E-478B-8C56-DBD8455B2C4C}" type="pres">
      <dgm:prSet presAssocID="{1E810348-9ADF-45D1-8DB7-83AD767C4BA3}" presName="parentText" presStyleLbl="node1" presStyleIdx="0" presStyleCnt="6">
        <dgm:presLayoutVars>
          <dgm:chMax val="0"/>
          <dgm:bulletEnabled val="1"/>
        </dgm:presLayoutVars>
      </dgm:prSet>
      <dgm:spPr/>
      <dgm:t>
        <a:bodyPr/>
        <a:lstStyle/>
        <a:p>
          <a:endParaRPr lang="ru-RU"/>
        </a:p>
      </dgm:t>
    </dgm:pt>
    <dgm:pt modelId="{A40C793C-82FA-4FC8-90F3-547728F8C2C1}" type="pres">
      <dgm:prSet presAssocID="{7D069E76-D57D-41FA-A181-C9FDF98F5E3E}" presName="spacer" presStyleCnt="0"/>
      <dgm:spPr/>
    </dgm:pt>
    <dgm:pt modelId="{89C38E82-9187-43C6-ACBF-2C55478CF557}" type="pres">
      <dgm:prSet presAssocID="{F2604792-C6A5-43AC-932D-A844CC2C6182}" presName="parentText" presStyleLbl="node1" presStyleIdx="1" presStyleCnt="6" custScaleY="123668">
        <dgm:presLayoutVars>
          <dgm:chMax val="0"/>
          <dgm:bulletEnabled val="1"/>
        </dgm:presLayoutVars>
      </dgm:prSet>
      <dgm:spPr/>
      <dgm:t>
        <a:bodyPr/>
        <a:lstStyle/>
        <a:p>
          <a:endParaRPr lang="ru-RU"/>
        </a:p>
      </dgm:t>
    </dgm:pt>
    <dgm:pt modelId="{96228CC9-B3CA-4500-9ED9-3A4FA8D0E131}" type="pres">
      <dgm:prSet presAssocID="{5B41E5F8-0593-44F0-90CE-F943DC7A7375}" presName="spacer" presStyleCnt="0"/>
      <dgm:spPr/>
    </dgm:pt>
    <dgm:pt modelId="{DF617751-B154-447E-BEEF-9D5D83772BF0}" type="pres">
      <dgm:prSet presAssocID="{51A25C2D-C441-48C8-AC60-AEE8C94A8D72}" presName="parentText" presStyleLbl="node1" presStyleIdx="2" presStyleCnt="6">
        <dgm:presLayoutVars>
          <dgm:chMax val="0"/>
          <dgm:bulletEnabled val="1"/>
        </dgm:presLayoutVars>
      </dgm:prSet>
      <dgm:spPr/>
      <dgm:t>
        <a:bodyPr/>
        <a:lstStyle/>
        <a:p>
          <a:endParaRPr lang="ru-RU"/>
        </a:p>
      </dgm:t>
    </dgm:pt>
    <dgm:pt modelId="{2DBFE761-6C70-4046-80C8-CE403A64FEAE}" type="pres">
      <dgm:prSet presAssocID="{A66852F9-8C00-4E30-8D71-2740FFB921D0}" presName="spacer" presStyleCnt="0"/>
      <dgm:spPr/>
    </dgm:pt>
    <dgm:pt modelId="{8F65F1AA-FA9C-416A-A616-4FFFB73A7143}" type="pres">
      <dgm:prSet presAssocID="{13144AD7-515A-4E85-AC9C-DA5776354C7E}" presName="parentText" presStyleLbl="node1" presStyleIdx="3" presStyleCnt="6">
        <dgm:presLayoutVars>
          <dgm:chMax val="0"/>
          <dgm:bulletEnabled val="1"/>
        </dgm:presLayoutVars>
      </dgm:prSet>
      <dgm:spPr/>
      <dgm:t>
        <a:bodyPr/>
        <a:lstStyle/>
        <a:p>
          <a:endParaRPr lang="ru-RU"/>
        </a:p>
      </dgm:t>
    </dgm:pt>
    <dgm:pt modelId="{F4455A63-6B15-4D62-8303-21A5D65ACF62}" type="pres">
      <dgm:prSet presAssocID="{5E428251-543E-41B6-9BC1-5CBEB338C9D9}" presName="spacer" presStyleCnt="0"/>
      <dgm:spPr/>
    </dgm:pt>
    <dgm:pt modelId="{6D4ACC46-35CF-4951-A6CC-AD26E0C85F8A}" type="pres">
      <dgm:prSet presAssocID="{A352D9F1-B7E5-4349-A1B8-5C2BF1C7D451}" presName="parentText" presStyleLbl="node1" presStyleIdx="4" presStyleCnt="6" custScaleY="65564">
        <dgm:presLayoutVars>
          <dgm:chMax val="0"/>
          <dgm:bulletEnabled val="1"/>
        </dgm:presLayoutVars>
      </dgm:prSet>
      <dgm:spPr/>
      <dgm:t>
        <a:bodyPr/>
        <a:lstStyle/>
        <a:p>
          <a:endParaRPr lang="ru-RU"/>
        </a:p>
      </dgm:t>
    </dgm:pt>
    <dgm:pt modelId="{056DB7C6-75D9-456B-9167-2C9C4AB8ECD3}" type="pres">
      <dgm:prSet presAssocID="{56650964-F339-4AD3-8037-7167BA42385E}" presName="spacer" presStyleCnt="0"/>
      <dgm:spPr/>
    </dgm:pt>
    <dgm:pt modelId="{93D5B4EA-C58E-41F4-AED0-010AE8A16594}" type="pres">
      <dgm:prSet presAssocID="{F226AA51-722B-4621-8E17-569EA47A1BB9}" presName="parentText" presStyleLbl="node1" presStyleIdx="5" presStyleCnt="6">
        <dgm:presLayoutVars>
          <dgm:chMax val="0"/>
          <dgm:bulletEnabled val="1"/>
        </dgm:presLayoutVars>
      </dgm:prSet>
      <dgm:spPr/>
      <dgm:t>
        <a:bodyPr/>
        <a:lstStyle/>
        <a:p>
          <a:endParaRPr lang="ru-RU"/>
        </a:p>
      </dgm:t>
    </dgm:pt>
  </dgm:ptLst>
  <dgm:cxnLst>
    <dgm:cxn modelId="{6562E9ED-E233-40A1-B0E4-E040270E0751}" srcId="{FEF44845-F008-4B56-BB33-65AF5B208AF0}" destId="{F2604792-C6A5-43AC-932D-A844CC2C6182}" srcOrd="1" destOrd="0" parTransId="{997DD58A-63FF-4FF1-94F3-B9AEA943EFFB}" sibTransId="{5B41E5F8-0593-44F0-90CE-F943DC7A7375}"/>
    <dgm:cxn modelId="{B5FDDBBA-1566-4DE7-A678-58FA92F02F25}" type="presOf" srcId="{A352D9F1-B7E5-4349-A1B8-5C2BF1C7D451}" destId="{6D4ACC46-35CF-4951-A6CC-AD26E0C85F8A}" srcOrd="0" destOrd="0" presId="urn:microsoft.com/office/officeart/2005/8/layout/vList2"/>
    <dgm:cxn modelId="{47F8DB3E-C8D2-49D9-B586-4222BD97A8A9}" srcId="{FEF44845-F008-4B56-BB33-65AF5B208AF0}" destId="{F226AA51-722B-4621-8E17-569EA47A1BB9}" srcOrd="5" destOrd="0" parTransId="{F8B39BFC-10EB-434B-ACF6-E47B009529EB}" sibTransId="{B4326A08-9AFC-40AE-B51A-E9904134C520}"/>
    <dgm:cxn modelId="{ACB7BC01-AFFE-46B7-A234-DD4051D6FEFE}" type="presOf" srcId="{51A25C2D-C441-48C8-AC60-AEE8C94A8D72}" destId="{DF617751-B154-447E-BEEF-9D5D83772BF0}" srcOrd="0" destOrd="0" presId="urn:microsoft.com/office/officeart/2005/8/layout/vList2"/>
    <dgm:cxn modelId="{1E516A65-3654-4A98-B305-15CD4639EBE0}" srcId="{FEF44845-F008-4B56-BB33-65AF5B208AF0}" destId="{A352D9F1-B7E5-4349-A1B8-5C2BF1C7D451}" srcOrd="4" destOrd="0" parTransId="{86181E06-1A1D-48A7-886D-0D890711F057}" sibTransId="{56650964-F339-4AD3-8037-7167BA42385E}"/>
    <dgm:cxn modelId="{7DFDC96A-F9A2-4951-A431-E249B44AA18F}" srcId="{FEF44845-F008-4B56-BB33-65AF5B208AF0}" destId="{51A25C2D-C441-48C8-AC60-AEE8C94A8D72}" srcOrd="2" destOrd="0" parTransId="{28A88997-A4B2-4385-8E1E-3A90ADB32F4F}" sibTransId="{A66852F9-8C00-4E30-8D71-2740FFB921D0}"/>
    <dgm:cxn modelId="{5A0234E7-0114-4135-8684-6C88B09D9FD3}" type="presOf" srcId="{F2604792-C6A5-43AC-932D-A844CC2C6182}" destId="{89C38E82-9187-43C6-ACBF-2C55478CF557}" srcOrd="0" destOrd="0" presId="urn:microsoft.com/office/officeart/2005/8/layout/vList2"/>
    <dgm:cxn modelId="{E581A21A-883A-449D-8BA8-98D02EEC92DE}" type="presOf" srcId="{FEF44845-F008-4B56-BB33-65AF5B208AF0}" destId="{6632A108-2FBD-4600-8038-6A56D1087B35}" srcOrd="0" destOrd="0" presId="urn:microsoft.com/office/officeart/2005/8/layout/vList2"/>
    <dgm:cxn modelId="{A231DC8D-BCC1-4D10-9F38-718394A21224}" srcId="{FEF44845-F008-4B56-BB33-65AF5B208AF0}" destId="{13144AD7-515A-4E85-AC9C-DA5776354C7E}" srcOrd="3" destOrd="0" parTransId="{E408068E-13B4-4BD3-B2DA-4E1431D240A5}" sibTransId="{5E428251-543E-41B6-9BC1-5CBEB338C9D9}"/>
    <dgm:cxn modelId="{5214D2C9-C56E-4CA2-96C8-2FCDC23AA3AB}" type="presOf" srcId="{1E810348-9ADF-45D1-8DB7-83AD767C4BA3}" destId="{54173D45-7E8E-478B-8C56-DBD8455B2C4C}" srcOrd="0" destOrd="0" presId="urn:microsoft.com/office/officeart/2005/8/layout/vList2"/>
    <dgm:cxn modelId="{E10BC84E-D794-4AF2-8972-08D5C9956907}" srcId="{FEF44845-F008-4B56-BB33-65AF5B208AF0}" destId="{1E810348-9ADF-45D1-8DB7-83AD767C4BA3}" srcOrd="0" destOrd="0" parTransId="{9AADDE1D-DDC0-442C-AE37-C049C1B0E41E}" sibTransId="{7D069E76-D57D-41FA-A181-C9FDF98F5E3E}"/>
    <dgm:cxn modelId="{197BECD6-7B6E-40F7-8F85-FD8A6AA26C33}" type="presOf" srcId="{F226AA51-722B-4621-8E17-569EA47A1BB9}" destId="{93D5B4EA-C58E-41F4-AED0-010AE8A16594}" srcOrd="0" destOrd="0" presId="urn:microsoft.com/office/officeart/2005/8/layout/vList2"/>
    <dgm:cxn modelId="{6A5302FE-701E-425B-BBA5-A96DBAF8D547}" type="presOf" srcId="{13144AD7-515A-4E85-AC9C-DA5776354C7E}" destId="{8F65F1AA-FA9C-416A-A616-4FFFB73A7143}" srcOrd="0" destOrd="0" presId="urn:microsoft.com/office/officeart/2005/8/layout/vList2"/>
    <dgm:cxn modelId="{55D68225-FA13-4621-A4C7-E45A607B161B}" type="presParOf" srcId="{6632A108-2FBD-4600-8038-6A56D1087B35}" destId="{54173D45-7E8E-478B-8C56-DBD8455B2C4C}" srcOrd="0" destOrd="0" presId="urn:microsoft.com/office/officeart/2005/8/layout/vList2"/>
    <dgm:cxn modelId="{F68DE671-8A4B-4E11-A38C-A95B340B2164}" type="presParOf" srcId="{6632A108-2FBD-4600-8038-6A56D1087B35}" destId="{A40C793C-82FA-4FC8-90F3-547728F8C2C1}" srcOrd="1" destOrd="0" presId="urn:microsoft.com/office/officeart/2005/8/layout/vList2"/>
    <dgm:cxn modelId="{03CC50CC-3304-48D5-8BE7-87E3526FF324}" type="presParOf" srcId="{6632A108-2FBD-4600-8038-6A56D1087B35}" destId="{89C38E82-9187-43C6-ACBF-2C55478CF557}" srcOrd="2" destOrd="0" presId="urn:microsoft.com/office/officeart/2005/8/layout/vList2"/>
    <dgm:cxn modelId="{4847EECD-B8C4-449D-A368-C4208705B6C5}" type="presParOf" srcId="{6632A108-2FBD-4600-8038-6A56D1087B35}" destId="{96228CC9-B3CA-4500-9ED9-3A4FA8D0E131}" srcOrd="3" destOrd="0" presId="urn:microsoft.com/office/officeart/2005/8/layout/vList2"/>
    <dgm:cxn modelId="{714B3886-6F8D-4DA7-BD6A-922176B2AF7D}" type="presParOf" srcId="{6632A108-2FBD-4600-8038-6A56D1087B35}" destId="{DF617751-B154-447E-BEEF-9D5D83772BF0}" srcOrd="4" destOrd="0" presId="urn:microsoft.com/office/officeart/2005/8/layout/vList2"/>
    <dgm:cxn modelId="{7A914795-A878-40D8-8433-05EA9A06FDCF}" type="presParOf" srcId="{6632A108-2FBD-4600-8038-6A56D1087B35}" destId="{2DBFE761-6C70-4046-80C8-CE403A64FEAE}" srcOrd="5" destOrd="0" presId="urn:microsoft.com/office/officeart/2005/8/layout/vList2"/>
    <dgm:cxn modelId="{B4C774CD-4684-4AF8-B401-6C75C0D35402}" type="presParOf" srcId="{6632A108-2FBD-4600-8038-6A56D1087B35}" destId="{8F65F1AA-FA9C-416A-A616-4FFFB73A7143}" srcOrd="6" destOrd="0" presId="urn:microsoft.com/office/officeart/2005/8/layout/vList2"/>
    <dgm:cxn modelId="{F959ABD3-072D-405C-8FBA-96C9A1DE9D82}" type="presParOf" srcId="{6632A108-2FBD-4600-8038-6A56D1087B35}" destId="{F4455A63-6B15-4D62-8303-21A5D65ACF62}" srcOrd="7" destOrd="0" presId="urn:microsoft.com/office/officeart/2005/8/layout/vList2"/>
    <dgm:cxn modelId="{EFA930A1-C30A-4881-9A5A-1946E6A6DBFC}" type="presParOf" srcId="{6632A108-2FBD-4600-8038-6A56D1087B35}" destId="{6D4ACC46-35CF-4951-A6CC-AD26E0C85F8A}" srcOrd="8" destOrd="0" presId="urn:microsoft.com/office/officeart/2005/8/layout/vList2"/>
    <dgm:cxn modelId="{90412375-9A36-4B79-888B-ED452227A724}" type="presParOf" srcId="{6632A108-2FBD-4600-8038-6A56D1087B35}" destId="{056DB7C6-75D9-456B-9167-2C9C4AB8ECD3}" srcOrd="9" destOrd="0" presId="urn:microsoft.com/office/officeart/2005/8/layout/vList2"/>
    <dgm:cxn modelId="{7087A956-E868-454B-9CE2-4C3EEE114E89}" type="presParOf" srcId="{6632A108-2FBD-4600-8038-6A56D1087B35}" destId="{93D5B4EA-C58E-41F4-AED0-010AE8A165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4BBD-030F-4CA8-AD5D-ED1AD028AD88}">
      <dsp:nvSpPr>
        <dsp:cNvPr id="0" name=""/>
        <dsp:cNvSpPr/>
      </dsp:nvSpPr>
      <dsp:spPr>
        <a:xfrm>
          <a:off x="0" y="201396"/>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x-none"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Extrasul din registrul de stat al persoanelor juridice</a:t>
          </a:r>
          <a:endParaRPr lang="ru-RU"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244059"/>
        <a:ext cx="8777338" cy="788627"/>
      </dsp:txXfrm>
    </dsp:sp>
    <dsp:sp modelId="{9758EF61-6192-4E82-8D8E-3D3C5CD7A25C}">
      <dsp:nvSpPr>
        <dsp:cNvPr id="0" name=""/>
        <dsp:cNvSpPr/>
      </dsp:nvSpPr>
      <dsp:spPr>
        <a:xfrm>
          <a:off x="0" y="1138709"/>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o-RO"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 din registrul cadastral al bunurilor imobile </a:t>
          </a:r>
          <a:r>
            <a:rPr lang="ro-RO"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(care va confirma dreptul de proprietate asupra terenurilor / clădirilor sau a infrastructurii)</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1181372"/>
        <a:ext cx="8777338" cy="788627"/>
      </dsp:txXfrm>
    </dsp:sp>
    <dsp:sp modelId="{1CEDDD39-4AC3-45B5-8EAA-968D19E321E4}">
      <dsp:nvSpPr>
        <dsp:cNvPr id="0" name=""/>
        <dsp:cNvSpPr/>
      </dsp:nvSpPr>
      <dsp:spPr>
        <a:xfrm>
          <a:off x="0" y="2076023"/>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x-none"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Acordul de mediu </a:t>
          </a:r>
          <a:r>
            <a:rPr lang="x-none"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a:t>
          </a:r>
          <a:r>
            <a:rPr lang="ro-RO"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Nr. 86 din 29-05-2014 </a:t>
          </a:r>
          <a:r>
            <a:rPr lang="x-none"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privind evaluarea impactului asupra mediului)</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2118686"/>
        <a:ext cx="8777338" cy="788627"/>
      </dsp:txXfrm>
    </dsp:sp>
    <dsp:sp modelId="{E39D7B89-2699-41E8-8C14-AF7438FB56F5}">
      <dsp:nvSpPr>
        <dsp:cNvPr id="0" name=""/>
        <dsp:cNvSpPr/>
      </dsp:nvSpPr>
      <dsp:spPr>
        <a:xfrm>
          <a:off x="0" y="3013336"/>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o-RO"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Avizul Expertizei Ecologice de Stat </a:t>
          </a:r>
          <a:r>
            <a:rPr lang="ro-RO"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Nr. 851 din 29-05-1996 privind expertiza ecologică)</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3055999"/>
        <a:ext cx="8777338" cy="788627"/>
      </dsp:txXfrm>
    </dsp:sp>
    <dsp:sp modelId="{56F678B6-02F1-4333-A63E-37B9431158F0}">
      <dsp:nvSpPr>
        <dsp:cNvPr id="0" name=""/>
        <dsp:cNvSpPr/>
      </dsp:nvSpPr>
      <dsp:spPr>
        <a:xfrm>
          <a:off x="0" y="3950650"/>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x-none"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Proiectul tehnic și materialele grafice, schițele, desenele tehnice </a:t>
          </a:r>
          <a:r>
            <a:rPr lang="x-none"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(planul situațional, planul general, planurile </a:t>
          </a:r>
          <a:r>
            <a:rPr lang="x-none" sz="2200" b="0" kern="1200">
              <a:solidFill>
                <a:schemeClr val="bg1"/>
              </a:solidFill>
              <a:effectLst>
                <a:outerShdw blurRad="38100" dist="38100" dir="2700000" algn="tl">
                  <a:srgbClr val="000000">
                    <a:alpha val="43137"/>
                  </a:srgbClr>
                </a:outerShdw>
              </a:effectLst>
              <a:latin typeface="+mn-lt"/>
              <a:cs typeface="Times New Roman" panose="02020603050405020304" pitchFamily="18" charset="0"/>
            </a:rPr>
            <a:t>arhitecturale)</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3993313"/>
        <a:ext cx="8777338"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3D45-7E8E-478B-8C56-DBD8455B2C4C}">
      <dsp:nvSpPr>
        <dsp:cNvPr id="0" name=""/>
        <dsp:cNvSpPr/>
      </dsp:nvSpPr>
      <dsp:spPr>
        <a:xfrm>
          <a:off x="0" y="2989"/>
          <a:ext cx="8862664" cy="8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Raportul de verificare al proiectului emis de către Serviciul de Stat pentru Verificare și Expertizarea Proiectelor și Construcțiilor a MEI sau verificatori privați;</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42437" y="45426"/>
        <a:ext cx="8777790" cy="784443"/>
      </dsp:txXfrm>
    </dsp:sp>
    <dsp:sp modelId="{89C38E82-9187-43C6-ACBF-2C55478CF557}">
      <dsp:nvSpPr>
        <dsp:cNvPr id="0" name=""/>
        <dsp:cNvSpPr/>
      </dsp:nvSpPr>
      <dsp:spPr>
        <a:xfrm>
          <a:off x="0" y="881379"/>
          <a:ext cx="8862664" cy="1075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Documentația de deviz: devizul general (Formularul 9, conform CPL 01.01.2001);  devizul local (Formularul 3 și Formularul 7, conform CPL 01.01.2001); catalog de prețuri unitare pentru obiect (Formularul 5 conform CPL 01.01.2001);</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52480" y="933859"/>
        <a:ext cx="8757704" cy="970107"/>
      </dsp:txXfrm>
    </dsp:sp>
    <dsp:sp modelId="{DF617751-B154-447E-BEEF-9D5D83772BF0}">
      <dsp:nvSpPr>
        <dsp:cNvPr id="0" name=""/>
        <dsp:cNvSpPr/>
      </dsp:nvSpPr>
      <dsp:spPr>
        <a:xfrm>
          <a:off x="0" y="1965519"/>
          <a:ext cx="8862664" cy="8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Caiet de sarcini pentru desfășurarea licitației publice inclusiv specificațiile tehnice;</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42437" y="2007956"/>
        <a:ext cx="8777790" cy="784443"/>
      </dsp:txXfrm>
    </dsp:sp>
    <dsp:sp modelId="{8F65F1AA-FA9C-416A-A616-4FFFB73A7143}">
      <dsp:nvSpPr>
        <dsp:cNvPr id="0" name=""/>
        <dsp:cNvSpPr/>
      </dsp:nvSpPr>
      <dsp:spPr>
        <a:xfrm>
          <a:off x="0" y="2843908"/>
          <a:ext cx="8862664" cy="8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Specificațiile tehnice a bunurilor și echipamentelor planificate conform cererii de finanțare </a:t>
          </a:r>
          <a:r>
            <a:rPr lang="x-none" sz="2000" b="0"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(altele decât cele incluse în proiectul tehnic)</a:t>
          </a:r>
          <a:endParaRPr lang="ru-RU" sz="2000" b="0"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42437" y="2886345"/>
        <a:ext cx="8777790" cy="784443"/>
      </dsp:txXfrm>
    </dsp:sp>
    <dsp:sp modelId="{6D4ACC46-35CF-4951-A6CC-AD26E0C85F8A}">
      <dsp:nvSpPr>
        <dsp:cNvPr id="0" name=""/>
        <dsp:cNvSpPr/>
      </dsp:nvSpPr>
      <dsp:spPr>
        <a:xfrm>
          <a:off x="0" y="3722298"/>
          <a:ext cx="8862664" cy="569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Certificat </a:t>
          </a:r>
          <a:r>
            <a:rPr lang="x-none" sz="2000" b="1" kern="1200">
              <a:solidFill>
                <a:schemeClr val="bg1"/>
              </a:solidFill>
              <a:effectLst>
                <a:outerShdw blurRad="38100" dist="38100" dir="2700000" algn="tl">
                  <a:srgbClr val="000000">
                    <a:alpha val="43137"/>
                  </a:srgbClr>
                </a:outerShdw>
              </a:effectLst>
              <a:latin typeface="+mj-lt"/>
              <a:cs typeface="Times New Roman" panose="02020603050405020304" pitchFamily="18" charset="0"/>
            </a:rPr>
            <a:t>de urbanism</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27823" y="3750121"/>
        <a:ext cx="8807018" cy="514313"/>
      </dsp:txXfrm>
    </dsp:sp>
    <dsp:sp modelId="{93D5B4EA-C58E-41F4-AED0-010AE8A16594}">
      <dsp:nvSpPr>
        <dsp:cNvPr id="0" name=""/>
        <dsp:cNvSpPr/>
      </dsp:nvSpPr>
      <dsp:spPr>
        <a:xfrm>
          <a:off x="0" y="4301329"/>
          <a:ext cx="8862664" cy="869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Studiul de fezabilitate pentru proiectele de investiții care includ lucrări ale căror valoare este mai mare de 5 milioane lei.</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42437" y="4343766"/>
        <a:ext cx="8777790" cy="7844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89BC-F7BB-44B4-AC65-01E0DA9A3957}" type="datetimeFigureOut">
              <a:rPr lang="ru-RU" smtClean="0"/>
              <a:t>24.08.2020</a:t>
            </a:fld>
            <a:endParaRPr lang="ru-RU"/>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84184-5EAD-4A2D-9F77-E5C99AD195BB}" type="slidenum">
              <a:rPr lang="ru-RU" smtClean="0"/>
              <a:t>‹#›</a:t>
            </a:fld>
            <a:endParaRPr lang="ru-RU"/>
          </a:p>
        </p:txBody>
      </p:sp>
    </p:spTree>
    <p:extLst>
      <p:ext uri="{BB962C8B-B14F-4D97-AF65-F5344CB8AC3E}">
        <p14:creationId xmlns:p14="http://schemas.microsoft.com/office/powerpoint/2010/main" val="213930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ChangeArrowheads="1" noTextEdit="1"/>
          </p:cNvSpPr>
          <p:nvPr>
            <p:ph type="sldImg"/>
          </p:nvPr>
        </p:nvSpPr>
        <p:spPr>
          <a:ln/>
        </p:spPr>
      </p:sp>
      <p:sp>
        <p:nvSpPr>
          <p:cNvPr id="256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o-RO" altLang="ru-RU">
                <a:latin typeface="Times New Roman" pitchFamily="18" charset="0"/>
                <a:cs typeface="Arial" charset="0"/>
              </a:rPr>
              <a:t>De vorbit despre ce va include proiectul, c</a:t>
            </a:r>
            <a:endParaRPr lang="en-US" altLang="ru-RU">
              <a:latin typeface="Times New Roman" pitchFamily="18" charset="0"/>
              <a:cs typeface="Arial" charset="0"/>
            </a:endParaRPr>
          </a:p>
        </p:txBody>
      </p:sp>
      <p:sp>
        <p:nvSpPr>
          <p:cNvPr id="25604" name="Номер слайда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cs typeface="Arial" charset="0"/>
              </a:defRPr>
            </a:lvl1pPr>
            <a:lvl2pPr>
              <a:tabLst>
                <a:tab pos="723900" algn="l"/>
                <a:tab pos="1447800" algn="l"/>
                <a:tab pos="2171700" algn="l"/>
                <a:tab pos="2895600" algn="l"/>
              </a:tabLst>
              <a:defRPr sz="1200">
                <a:solidFill>
                  <a:srgbClr val="000000"/>
                </a:solidFill>
                <a:latin typeface="Times New Roman" pitchFamily="18" charset="0"/>
                <a:cs typeface="Arial" charset="0"/>
              </a:defRPr>
            </a:lvl2pPr>
            <a:lvl3pPr>
              <a:tabLst>
                <a:tab pos="723900" algn="l"/>
                <a:tab pos="1447800" algn="l"/>
                <a:tab pos="2171700" algn="l"/>
                <a:tab pos="2895600" algn="l"/>
              </a:tabLst>
              <a:defRPr sz="1200">
                <a:solidFill>
                  <a:srgbClr val="000000"/>
                </a:solidFill>
                <a:latin typeface="Times New Roman" pitchFamily="18" charset="0"/>
                <a:cs typeface="Arial" charset="0"/>
              </a:defRPr>
            </a:lvl3pPr>
            <a:lvl4pPr>
              <a:tabLst>
                <a:tab pos="723900" algn="l"/>
                <a:tab pos="1447800" algn="l"/>
                <a:tab pos="2171700" algn="l"/>
                <a:tab pos="2895600" algn="l"/>
              </a:tabLst>
              <a:defRPr sz="1200">
                <a:solidFill>
                  <a:srgbClr val="000000"/>
                </a:solidFill>
                <a:latin typeface="Times New Roman" pitchFamily="18" charset="0"/>
                <a:cs typeface="Arial" charset="0"/>
              </a:defRPr>
            </a:lvl4pPr>
            <a:lvl5pPr>
              <a:tabLst>
                <a:tab pos="723900" algn="l"/>
                <a:tab pos="1447800" algn="l"/>
                <a:tab pos="2171700" algn="l"/>
                <a:tab pos="2895600" algn="l"/>
              </a:tabLst>
              <a:defRPr sz="1200">
                <a:solidFill>
                  <a:srgbClr val="000000"/>
                </a:solidFill>
                <a:latin typeface="Times New Roman" pitchFamily="18" charset="0"/>
                <a:cs typeface="Arial"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9pPr>
          </a:lstStyle>
          <a:p>
            <a:fld id="{655370C1-DFD0-4FBF-B849-58DACF25A534}" type="slidenum">
              <a:rPr lang="en-US" altLang="ru-RU"/>
              <a:pPr/>
              <a:t>33</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Clic pentru editare stil titlu</a:t>
            </a:r>
            <a:endParaRPr lang="ru-RU"/>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24.08.2020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81231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24.08.2020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62868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Clic pentru editare stil titlu</a:t>
            </a:r>
            <a:endParaRPr lang="ru-RU"/>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24.08.2020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92793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24.08.2020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14345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Clic pentru editare stil titlu</a:t>
            </a:r>
            <a:endParaRPr lang="ru-RU"/>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1E3A748E-43B1-4279-BDA9-C7A9BFEC909C}" type="datetimeFigureOut">
              <a:rPr lang="ru-RU" smtClean="0"/>
              <a:t>24.08.2020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7334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dată 4"/>
          <p:cNvSpPr>
            <a:spLocks noGrp="1"/>
          </p:cNvSpPr>
          <p:nvPr>
            <p:ph type="dt" sz="half" idx="10"/>
          </p:nvPr>
        </p:nvSpPr>
        <p:spPr/>
        <p:txBody>
          <a:bodyPr/>
          <a:lstStyle/>
          <a:p>
            <a:fld id="{1E3A748E-43B1-4279-BDA9-C7A9BFEC909C}" type="datetimeFigureOut">
              <a:rPr lang="ru-RU" smtClean="0"/>
              <a:t>24.08.2020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70227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Clic pentru editare stil titlu</a:t>
            </a:r>
            <a:endParaRPr lang="ru-RU"/>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7" name="Substituent dată 6"/>
          <p:cNvSpPr>
            <a:spLocks noGrp="1"/>
          </p:cNvSpPr>
          <p:nvPr>
            <p:ph type="dt" sz="half" idx="10"/>
          </p:nvPr>
        </p:nvSpPr>
        <p:spPr/>
        <p:txBody>
          <a:bodyPr/>
          <a:lstStyle/>
          <a:p>
            <a:fld id="{1E3A748E-43B1-4279-BDA9-C7A9BFEC909C}" type="datetimeFigureOut">
              <a:rPr lang="ru-RU" smtClean="0"/>
              <a:t>24.08.2020</a:t>
            </a:fld>
            <a:endParaRPr lang="ru-RU"/>
          </a:p>
        </p:txBody>
      </p:sp>
      <p:sp>
        <p:nvSpPr>
          <p:cNvPr id="8" name="Substituent subsol 7"/>
          <p:cNvSpPr>
            <a:spLocks noGrp="1"/>
          </p:cNvSpPr>
          <p:nvPr>
            <p:ph type="ftr" sz="quarter" idx="11"/>
          </p:nvPr>
        </p:nvSpPr>
        <p:spPr/>
        <p:txBody>
          <a:bodyPr/>
          <a:lstStyle/>
          <a:p>
            <a:endParaRPr lang="ru-RU"/>
          </a:p>
        </p:txBody>
      </p:sp>
      <p:sp>
        <p:nvSpPr>
          <p:cNvPr id="9" name="Substituent număr diapozitiv 8"/>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7483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dată 2"/>
          <p:cNvSpPr>
            <a:spLocks noGrp="1"/>
          </p:cNvSpPr>
          <p:nvPr>
            <p:ph type="dt" sz="half" idx="10"/>
          </p:nvPr>
        </p:nvSpPr>
        <p:spPr/>
        <p:txBody>
          <a:bodyPr/>
          <a:lstStyle/>
          <a:p>
            <a:fld id="{1E3A748E-43B1-4279-BDA9-C7A9BFEC909C}" type="datetimeFigureOut">
              <a:rPr lang="ru-RU" smtClean="0"/>
              <a:t>24.08.2020</a:t>
            </a:fld>
            <a:endParaRPr lang="ru-RU"/>
          </a:p>
        </p:txBody>
      </p:sp>
      <p:sp>
        <p:nvSpPr>
          <p:cNvPr id="4" name="Substituent subsol 3"/>
          <p:cNvSpPr>
            <a:spLocks noGrp="1"/>
          </p:cNvSpPr>
          <p:nvPr>
            <p:ph type="ftr" sz="quarter" idx="11"/>
          </p:nvPr>
        </p:nvSpPr>
        <p:spPr/>
        <p:txBody>
          <a:bodyPr/>
          <a:lstStyle/>
          <a:p>
            <a:endParaRPr lang="ru-RU"/>
          </a:p>
        </p:txBody>
      </p:sp>
      <p:sp>
        <p:nvSpPr>
          <p:cNvPr id="5" name="Substituent număr diapozitiv 4"/>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93007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E3A748E-43B1-4279-BDA9-C7A9BFEC909C}" type="datetimeFigureOut">
              <a:rPr lang="ru-RU" smtClean="0"/>
              <a:t>24.08.2020</a:t>
            </a:fld>
            <a:endParaRPr lang="ru-RU"/>
          </a:p>
        </p:txBody>
      </p:sp>
      <p:sp>
        <p:nvSpPr>
          <p:cNvPr id="3" name="Substituent subsol 2"/>
          <p:cNvSpPr>
            <a:spLocks noGrp="1"/>
          </p:cNvSpPr>
          <p:nvPr>
            <p:ph type="ftr" sz="quarter" idx="11"/>
          </p:nvPr>
        </p:nvSpPr>
        <p:spPr/>
        <p:txBody>
          <a:bodyPr/>
          <a:lstStyle/>
          <a:p>
            <a:endParaRPr lang="ru-RU"/>
          </a:p>
        </p:txBody>
      </p:sp>
      <p:sp>
        <p:nvSpPr>
          <p:cNvPr id="4" name="Substituent număr diapozitiv 3"/>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5581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Clic pentru editare stil titlu</a:t>
            </a:r>
            <a:endParaRPr lang="ru-RU"/>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24.08.2020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97749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Clic pentru editare stil titlu</a:t>
            </a:r>
            <a:endParaRPr lang="ru-RU"/>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24.08.2020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89475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Clic pentru editare stil titlu</a:t>
            </a:r>
            <a:endParaRPr lang="ru-RU"/>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A748E-43B1-4279-BDA9-C7A9BFEC909C}" type="datetimeFigureOut">
              <a:rPr lang="ru-RU" smtClean="0"/>
              <a:t>24.08.2020</a:t>
            </a:fld>
            <a:endParaRPr lang="ru-RU"/>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FAC1-25E2-4FF2-BD9D-38CF2ACC0100}" type="slidenum">
              <a:rPr lang="ru-RU" smtClean="0"/>
              <a:t>‹#›</a:t>
            </a:fld>
            <a:endParaRPr lang="ru-RU"/>
          </a:p>
        </p:txBody>
      </p:sp>
    </p:spTree>
    <p:extLst>
      <p:ext uri="{BB962C8B-B14F-4D97-AF65-F5344CB8AC3E}">
        <p14:creationId xmlns:p14="http://schemas.microsoft.com/office/powerpoint/2010/main" val="152692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p:cNvSpPr/>
          <p:nvPr/>
        </p:nvSpPr>
        <p:spPr>
          <a:xfrm>
            <a:off x="467544" y="2276872"/>
            <a:ext cx="3465100" cy="3168352"/>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o-RO" sz="2800" b="1" dirty="0">
                <a:solidFill>
                  <a:schemeClr val="bg1"/>
                </a:solidFill>
                <a:effectLst>
                  <a:outerShdw blurRad="38100" dist="38100" dir="2700000" algn="tl">
                    <a:srgbClr val="000000">
                      <a:alpha val="43137"/>
                    </a:srgbClr>
                  </a:outerShdw>
                </a:effectLst>
              </a:rPr>
              <a:t>Concursul de selectare a proiectelor pentru finanțare din FNDR</a:t>
            </a:r>
          </a:p>
          <a:p>
            <a:pPr algn="ctr"/>
            <a:r>
              <a:rPr lang="ro-RO" sz="2800" b="1" dirty="0">
                <a:solidFill>
                  <a:srgbClr val="FFC000"/>
                </a:solidFill>
                <a:effectLst>
                  <a:outerShdw blurRad="38100" dist="38100" dir="2700000" algn="tl">
                    <a:srgbClr val="000000">
                      <a:alpha val="43137"/>
                    </a:srgbClr>
                  </a:outerShdw>
                </a:effectLst>
              </a:rPr>
              <a:t>2021-2023</a:t>
            </a:r>
            <a:endParaRPr lang="ru-RU" sz="2800" b="1" dirty="0">
              <a:solidFill>
                <a:srgbClr val="FFC000"/>
              </a:solidFill>
              <a:effectLst>
                <a:outerShdw blurRad="38100" dist="38100" dir="2700000" algn="tl">
                  <a:srgbClr val="000000">
                    <a:alpha val="43137"/>
                  </a:srgbClr>
                </a:outerShdw>
              </a:effectLst>
            </a:endParaRPr>
          </a:p>
        </p:txBody>
      </p:sp>
      <p:pic>
        <p:nvPicPr>
          <p:cNvPr id="7"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3289839" cy="100811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54C7A0D-1B25-4DB4-AAB4-DDD906E2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340768"/>
            <a:ext cx="5032738" cy="5040560"/>
          </a:xfrm>
          <a:prstGeom prst="rect">
            <a:avLst/>
          </a:prstGeom>
        </p:spPr>
      </p:pic>
      <p:pic>
        <p:nvPicPr>
          <p:cNvPr id="1026" name="Picture 2" descr="C:\Users\user\Desktop\PNG\adrCentru\03-AD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8107" y="188640"/>
            <a:ext cx="316638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1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4BC17AF9-A0B5-4431-AB6A-1113A126F8DC}"/>
              </a:ext>
            </a:extLst>
          </p:cNvPr>
          <p:cNvSpPr/>
          <p:nvPr/>
        </p:nvSpPr>
        <p:spPr>
          <a:xfrm>
            <a:off x="251520" y="1983846"/>
            <a:ext cx="2438736" cy="1949210"/>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Domeniul </a:t>
            </a:r>
            <a:r>
              <a:rPr lang="x-none" dirty="0"/>
              <a:t>2.3</a:t>
            </a:r>
            <a:endParaRPr lang="ro-RO" dirty="0"/>
          </a:p>
          <a:p>
            <a:r>
              <a:rPr lang="x-none" dirty="0"/>
              <a:t> </a:t>
            </a:r>
            <a:endParaRPr lang="ro-RO" dirty="0"/>
          </a:p>
          <a:p>
            <a:pPr algn="ctr"/>
            <a:r>
              <a:rPr lang="x-none" b="1" dirty="0"/>
              <a:t>Revitalizare urbană </a:t>
            </a:r>
            <a:endParaRPr lang="ro-RO" b="1" dirty="0"/>
          </a:p>
          <a:p>
            <a:pPr algn="ctr"/>
            <a:r>
              <a:rPr lang="x-none" b="1" dirty="0"/>
              <a:t>și dezvoltarea infrastructurii spațiilor publice</a:t>
            </a:r>
            <a:endParaRPr lang="ru-RU" b="1" dirty="0"/>
          </a:p>
        </p:txBody>
      </p:sp>
      <p:sp>
        <p:nvSpPr>
          <p:cNvPr id="12" name="Прямоугольник: скругленные углы 11">
            <a:extLst>
              <a:ext uri="{FF2B5EF4-FFF2-40B4-BE49-F238E27FC236}">
                <a16:creationId xmlns:a16="http://schemas.microsoft.com/office/drawing/2014/main" id="{F7765AEA-FB75-4F22-A550-0F5748B0DCF3}"/>
              </a:ext>
            </a:extLst>
          </p:cNvPr>
          <p:cNvSpPr/>
          <p:nvPr/>
        </p:nvSpPr>
        <p:spPr>
          <a:xfrm>
            <a:off x="3187814" y="2508310"/>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x-none" dirty="0">
                <a:solidFill>
                  <a:schemeClr val="tx2">
                    <a:lumMod val="75000"/>
                  </a:schemeClr>
                </a:solidFill>
              </a:rPr>
              <a:t>Amenajarea stațiilor/parcărilor</a:t>
            </a:r>
          </a:p>
        </p:txBody>
      </p:sp>
      <p:sp>
        <p:nvSpPr>
          <p:cNvPr id="24" name="Прямоугольник: скругленные углы 23">
            <a:extLst>
              <a:ext uri="{FF2B5EF4-FFF2-40B4-BE49-F238E27FC236}">
                <a16:creationId xmlns:a16="http://schemas.microsoft.com/office/drawing/2014/main" id="{28AAD699-8889-4207-B7EB-D7138AA4E732}"/>
              </a:ext>
            </a:extLst>
          </p:cNvPr>
          <p:cNvSpPr/>
          <p:nvPr/>
        </p:nvSpPr>
        <p:spPr>
          <a:xfrm>
            <a:off x="6246686" y="3602924"/>
            <a:ext cx="2664296" cy="1180988"/>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presupun valorificarea, conservarea și protejarea fondului cultural ca factor al dezvoltării și identității teritoriale</a:t>
            </a:r>
            <a:endParaRPr lang="ru-RU" sz="1400" dirty="0">
              <a:solidFill>
                <a:schemeClr val="tx2">
                  <a:lumMod val="75000"/>
                </a:schemeClr>
              </a:solidFill>
            </a:endParaRPr>
          </a:p>
        </p:txBody>
      </p:sp>
      <p:sp>
        <p:nvSpPr>
          <p:cNvPr id="2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268045" y="2596041"/>
            <a:ext cx="2646264" cy="713537"/>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de reabilitare și asigurare a calității locuirii în cartierele constituite</a:t>
            </a:r>
          </a:p>
        </p:txBody>
      </p:sp>
      <p:cxnSp>
        <p:nvCxnSpPr>
          <p:cNvPr id="37" name="Прямая соединительная линия 36">
            <a:extLst>
              <a:ext uri="{FF2B5EF4-FFF2-40B4-BE49-F238E27FC236}">
                <a16:creationId xmlns:a16="http://schemas.microsoft.com/office/drawing/2014/main" id="{933484E3-91A6-4405-ACC1-451FEDCE358B}"/>
              </a:ext>
            </a:extLst>
          </p:cNvPr>
          <p:cNvCxnSpPr>
            <a:cxnSpLocks/>
          </p:cNvCxnSpPr>
          <p:nvPr/>
        </p:nvCxnSpPr>
        <p:spPr>
          <a:xfrm>
            <a:off x="2771800" y="2949121"/>
            <a:ext cx="224093" cy="0"/>
          </a:xfrm>
          <a:prstGeom prst="line">
            <a:avLst/>
          </a:prstGeom>
          <a:ln/>
        </p:spPr>
        <p:style>
          <a:lnRef idx="1">
            <a:schemeClr val="dk1"/>
          </a:lnRef>
          <a:fillRef idx="0">
            <a:schemeClr val="dk1"/>
          </a:fillRef>
          <a:effectRef idx="0">
            <a:schemeClr val="dk1"/>
          </a:effectRef>
          <a:fontRef idx="minor">
            <a:schemeClr val="tx1"/>
          </a:fontRef>
        </p:style>
      </p:cxnSp>
      <p:sp>
        <p:nvSpPr>
          <p:cNvPr id="42" name="Левая круглая скобка 41">
            <a:extLst>
              <a:ext uri="{FF2B5EF4-FFF2-40B4-BE49-F238E27FC236}">
                <a16:creationId xmlns:a16="http://schemas.microsoft.com/office/drawing/2014/main" id="{3637C262-330C-42D3-8CB5-C649176DA20F}"/>
              </a:ext>
            </a:extLst>
          </p:cNvPr>
          <p:cNvSpPr/>
          <p:nvPr/>
        </p:nvSpPr>
        <p:spPr>
          <a:xfrm>
            <a:off x="3064857" y="1720081"/>
            <a:ext cx="51348" cy="2520279"/>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aphicFrame>
        <p:nvGraphicFramePr>
          <p:cNvPr id="3" name="Таблица 4">
            <a:extLst>
              <a:ext uri="{FF2B5EF4-FFF2-40B4-BE49-F238E27FC236}">
                <a16:creationId xmlns:a16="http://schemas.microsoft.com/office/drawing/2014/main" id="{B33F737C-2960-47A0-BBFD-2580BB880343}"/>
              </a:ext>
            </a:extLst>
          </p:cNvPr>
          <p:cNvGraphicFramePr>
            <a:graphicFrameLocks noGrp="1"/>
          </p:cNvGraphicFramePr>
          <p:nvPr>
            <p:extLst>
              <p:ext uri="{D42A27DB-BD31-4B8C-83A1-F6EECF244321}">
                <p14:modId xmlns:p14="http://schemas.microsoft.com/office/powerpoint/2010/main" val="3026904596"/>
              </p:ext>
            </p:extLst>
          </p:nvPr>
        </p:nvGraphicFramePr>
        <p:xfrm>
          <a:off x="1043608" y="5295096"/>
          <a:ext cx="7416824" cy="133312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564181507"/>
                    </a:ext>
                  </a:extLst>
                </a:gridCol>
                <a:gridCol w="1724685">
                  <a:extLst>
                    <a:ext uri="{9D8B030D-6E8A-4147-A177-3AD203B41FA5}">
                      <a16:colId xmlns:a16="http://schemas.microsoft.com/office/drawing/2014/main" val="2837921980"/>
                    </a:ext>
                  </a:extLst>
                </a:gridCol>
                <a:gridCol w="1893717">
                  <a:extLst>
                    <a:ext uri="{9D8B030D-6E8A-4147-A177-3AD203B41FA5}">
                      <a16:colId xmlns:a16="http://schemas.microsoft.com/office/drawing/2014/main" val="442928301"/>
                    </a:ext>
                  </a:extLst>
                </a:gridCol>
                <a:gridCol w="1854206">
                  <a:extLst>
                    <a:ext uri="{9D8B030D-6E8A-4147-A177-3AD203B41FA5}">
                      <a16:colId xmlns:a16="http://schemas.microsoft.com/office/drawing/2014/main" val="3322293279"/>
                    </a:ext>
                  </a:extLst>
                </a:gridCol>
              </a:tblGrid>
              <a:tr h="510168">
                <a:tc>
                  <a:txBody>
                    <a:bodyPr/>
                    <a:lstStyle/>
                    <a:p>
                      <a:pPr algn="ctr"/>
                      <a:r>
                        <a:rPr lang="x-none" sz="1600"/>
                        <a:t>Aplicanți</a:t>
                      </a:r>
                      <a:r>
                        <a:rPr lang="en-US" sz="1600" dirty="0"/>
                        <a:t> /</a:t>
                      </a:r>
                      <a:r>
                        <a:rPr lang="en-US" sz="1600" baseline="0" dirty="0"/>
                        <a:t> </a:t>
                      </a:r>
                      <a:r>
                        <a:rPr lang="en-US" sz="1600" baseline="0" dirty="0" err="1"/>
                        <a:t>Parteneri</a:t>
                      </a:r>
                      <a:endParaRPr lang="ru-RU" sz="1600" dirty="0"/>
                    </a:p>
                  </a:txBody>
                  <a:tcPr anchor="ctr"/>
                </a:tc>
                <a:tc>
                  <a:txBody>
                    <a:bodyPr/>
                    <a:lstStyle/>
                    <a:p>
                      <a:pPr algn="ctr"/>
                      <a:r>
                        <a:rPr lang="x-none" sz="1600" dirty="0"/>
                        <a:t>Periodicitate</a:t>
                      </a:r>
                      <a:endParaRPr lang="ru-RU" sz="1600" dirty="0"/>
                    </a:p>
                  </a:txBody>
                  <a:tcPr anchor="ctr"/>
                </a:tc>
                <a:tc>
                  <a:txBody>
                    <a:bodyPr/>
                    <a:lstStyle/>
                    <a:p>
                      <a:pPr algn="ctr"/>
                      <a:r>
                        <a:rPr lang="x-none" sz="1600" dirty="0"/>
                        <a:t>Buget</a:t>
                      </a:r>
                      <a:endParaRPr lang="ru-RU" sz="1600" dirty="0"/>
                    </a:p>
                  </a:txBody>
                  <a:tcPr anchor="ctr"/>
                </a:tc>
                <a:tc>
                  <a:txBody>
                    <a:bodyPr/>
                    <a:lstStyle/>
                    <a:p>
                      <a:pPr algn="ctr"/>
                      <a:r>
                        <a:rPr lang="ro-RO" sz="1600" dirty="0"/>
                        <a:t>C</a:t>
                      </a:r>
                      <a:r>
                        <a:rPr lang="x-none" sz="1600"/>
                        <a:t>ofinanțare</a:t>
                      </a:r>
                      <a:endParaRPr lang="ru-RU" sz="1600" dirty="0"/>
                    </a:p>
                  </a:txBody>
                  <a:tcPr anchor="ctr"/>
                </a:tc>
                <a:extLst>
                  <a:ext uri="{0D108BD9-81ED-4DB2-BD59-A6C34878D82A}">
                    <a16:rowId xmlns:a16="http://schemas.microsoft.com/office/drawing/2014/main" val="898941403"/>
                  </a:ext>
                </a:extLst>
              </a:tr>
              <a:tr h="540157">
                <a:tc>
                  <a:txBody>
                    <a:bodyPr/>
                    <a:lstStyle/>
                    <a:p>
                      <a:pPr algn="ctr"/>
                      <a:r>
                        <a:rPr lang="x-none" sz="1600" dirty="0">
                          <a:solidFill>
                            <a:schemeClr val="tx2">
                              <a:lumMod val="75000"/>
                            </a:schemeClr>
                          </a:solidFill>
                        </a:rPr>
                        <a:t>Orașe care dispun de Programe de revitalizare urbană</a:t>
                      </a:r>
                      <a:endParaRPr lang="ru-RU" sz="1600" dirty="0">
                        <a:solidFill>
                          <a:schemeClr val="tx2">
                            <a:lumMod val="75000"/>
                          </a:schemeClr>
                        </a:solidFill>
                      </a:endParaRPr>
                    </a:p>
                  </a:txBody>
                  <a:tcPr/>
                </a:tc>
                <a:tc>
                  <a:txBody>
                    <a:bodyPr/>
                    <a:lstStyle/>
                    <a:p>
                      <a:pPr algn="ctr"/>
                      <a:r>
                        <a:rPr lang="x-none" sz="1600" dirty="0">
                          <a:solidFill>
                            <a:schemeClr val="tx2">
                              <a:lumMod val="75000"/>
                            </a:schemeClr>
                          </a:solidFill>
                        </a:rPr>
                        <a:t>Anual</a:t>
                      </a:r>
                      <a:endParaRPr lang="ru-RU" sz="1600" dirty="0">
                        <a:solidFill>
                          <a:schemeClr val="tx2">
                            <a:lumMod val="75000"/>
                          </a:schemeClr>
                        </a:solidFill>
                      </a:endParaRPr>
                    </a:p>
                  </a:txBody>
                  <a:tcPr anchor="ctr"/>
                </a:tc>
                <a:tc>
                  <a:txBody>
                    <a:bodyPr/>
                    <a:lstStyle/>
                    <a:p>
                      <a:pPr algn="ctr"/>
                      <a:r>
                        <a:rPr lang="x-none" sz="1600" dirty="0">
                          <a:solidFill>
                            <a:schemeClr val="tx2">
                              <a:lumMod val="75000"/>
                            </a:schemeClr>
                          </a:solidFill>
                        </a:rPr>
                        <a:t>2 – </a:t>
                      </a:r>
                      <a:r>
                        <a:rPr lang="x-none" sz="1600">
                          <a:solidFill>
                            <a:schemeClr val="tx2">
                              <a:lumMod val="75000"/>
                            </a:schemeClr>
                          </a:solidFill>
                        </a:rPr>
                        <a:t>20 mln </a:t>
                      </a:r>
                      <a:r>
                        <a:rPr lang="x-none" sz="1600" dirty="0">
                          <a:solidFill>
                            <a:schemeClr val="tx2">
                              <a:lumMod val="75000"/>
                            </a:schemeClr>
                          </a:solidFill>
                        </a:rPr>
                        <a:t>lei</a:t>
                      </a:r>
                      <a:endParaRPr lang="ru-RU" sz="1600" dirty="0">
                        <a:solidFill>
                          <a:schemeClr val="tx2">
                            <a:lumMod val="75000"/>
                          </a:schemeClr>
                        </a:solidFill>
                      </a:endParaRPr>
                    </a:p>
                  </a:txBody>
                  <a:tcPr anchor="ct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ru-RU" sz="1600" dirty="0">
                        <a:solidFill>
                          <a:schemeClr val="tx2">
                            <a:lumMod val="75000"/>
                          </a:schemeClr>
                        </a:solidFill>
                      </a:endParaRPr>
                    </a:p>
                  </a:txBody>
                  <a:tcPr anchor="ctr"/>
                </a:tc>
                <a:extLst>
                  <a:ext uri="{0D108BD9-81ED-4DB2-BD59-A6C34878D82A}">
                    <a16:rowId xmlns:a16="http://schemas.microsoft.com/office/drawing/2014/main" val="3260559177"/>
                  </a:ext>
                </a:extLst>
              </a:tr>
            </a:tbl>
          </a:graphicData>
        </a:graphic>
      </p:graphicFrame>
      <p:sp>
        <p:nvSpPr>
          <p:cNvPr id="5" name="Прямоугольник: скругленные углы 4">
            <a:extLst>
              <a:ext uri="{FF2B5EF4-FFF2-40B4-BE49-F238E27FC236}">
                <a16:creationId xmlns:a16="http://schemas.microsoft.com/office/drawing/2014/main" id="{136C3CE6-FB45-4EB1-803B-1A0A534D24DF}"/>
              </a:ext>
            </a:extLst>
          </p:cNvPr>
          <p:cNvSpPr/>
          <p:nvPr/>
        </p:nvSpPr>
        <p:spPr>
          <a:xfrm>
            <a:off x="3187815" y="1272217"/>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zonelor de agrement/parcuri/alei/</a:t>
            </a:r>
            <a:r>
              <a:rPr lang="ro-RO" dirty="0">
                <a:solidFill>
                  <a:schemeClr val="tx2">
                    <a:lumMod val="75000"/>
                  </a:schemeClr>
                </a:solidFill>
              </a:rPr>
              <a:t/>
            </a:r>
            <a:br>
              <a:rPr lang="ro-RO" dirty="0">
                <a:solidFill>
                  <a:schemeClr val="tx2">
                    <a:lumMod val="75000"/>
                  </a:schemeClr>
                </a:solidFill>
              </a:rPr>
            </a:br>
            <a:r>
              <a:rPr lang="x-none" dirty="0">
                <a:solidFill>
                  <a:schemeClr val="tx2">
                    <a:lumMod val="75000"/>
                  </a:schemeClr>
                </a:solidFill>
              </a:rPr>
              <a:t>spații publice</a:t>
            </a:r>
          </a:p>
        </p:txBody>
      </p:sp>
      <p:sp>
        <p:nvSpPr>
          <p:cNvPr id="4" name="Прямоугольник: скругленные углы 3">
            <a:extLst>
              <a:ext uri="{FF2B5EF4-FFF2-40B4-BE49-F238E27FC236}">
                <a16:creationId xmlns:a16="http://schemas.microsoft.com/office/drawing/2014/main" id="{4E23EE89-C219-4BDB-98D3-E5639A1D36BC}"/>
              </a:ext>
            </a:extLst>
          </p:cNvPr>
          <p:cNvSpPr/>
          <p:nvPr/>
        </p:nvSpPr>
        <p:spPr>
          <a:xfrm>
            <a:off x="3187814" y="3738910"/>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complexelor multifuncționale</a:t>
            </a:r>
          </a:p>
        </p:txBody>
      </p:sp>
      <p:sp>
        <p:nvSpPr>
          <p:cNvPr id="8" name="Прямоугольник: скругленные углы 7">
            <a:extLst>
              <a:ext uri="{FF2B5EF4-FFF2-40B4-BE49-F238E27FC236}">
                <a16:creationId xmlns:a16="http://schemas.microsoft.com/office/drawing/2014/main" id="{8C2BA9CD-D62F-4E77-99F4-6F5D05C1223F}"/>
              </a:ext>
            </a:extLst>
          </p:cNvPr>
          <p:cNvSpPr/>
          <p:nvPr/>
        </p:nvSpPr>
        <p:spPr>
          <a:xfrm>
            <a:off x="6246686" y="1272216"/>
            <a:ext cx="2664296" cy="96032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țin de reprofilarea și dezvoltarea unor centre de servicii, afaceri, cultură, comunicare/media, educație</a:t>
            </a:r>
          </a:p>
        </p:txBody>
      </p:sp>
      <p:sp>
        <p:nvSpPr>
          <p:cNvPr id="9" name="Левая круглая скобка 8">
            <a:extLst>
              <a:ext uri="{FF2B5EF4-FFF2-40B4-BE49-F238E27FC236}">
                <a16:creationId xmlns:a16="http://schemas.microsoft.com/office/drawing/2014/main" id="{09CB046B-6036-44E4-B3F5-42F4233F81D5}"/>
              </a:ext>
            </a:extLst>
          </p:cNvPr>
          <p:cNvSpPr/>
          <p:nvPr/>
        </p:nvSpPr>
        <p:spPr>
          <a:xfrm>
            <a:off x="6127179" y="1720080"/>
            <a:ext cx="58224" cy="2520280"/>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Заголовок 1"/>
          <p:cNvSpPr txBox="1">
            <a:spLocks/>
          </p:cNvSpPr>
          <p:nvPr/>
        </p:nvSpPr>
        <p:spPr>
          <a:xfrm>
            <a:off x="457200" y="188640"/>
            <a:ext cx="822960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2800" dirty="0">
                <a:solidFill>
                  <a:schemeClr val="tx2"/>
                </a:solidFill>
              </a:rPr>
              <a:t>P</a:t>
            </a:r>
            <a:r>
              <a:rPr lang="en-US" sz="2800" dirty="0" err="1">
                <a:solidFill>
                  <a:schemeClr val="tx2"/>
                </a:solidFill>
              </a:rPr>
              <a:t>rogram</a:t>
            </a:r>
            <a:r>
              <a:rPr lang="en-US" sz="2800" dirty="0">
                <a:solidFill>
                  <a:schemeClr val="tx2"/>
                </a:solidFill>
              </a:rPr>
              <a:t> </a:t>
            </a:r>
            <a:r>
              <a:rPr lang="ro-RO" sz="2800" dirty="0">
                <a:solidFill>
                  <a:schemeClr val="tx2"/>
                </a:solidFill>
              </a:rPr>
              <a:t>2</a:t>
            </a:r>
            <a:r>
              <a:rPr lang="en-US" sz="2800" dirty="0">
                <a:solidFill>
                  <a:schemeClr val="tx2"/>
                </a:solidFill>
              </a:rPr>
              <a:t>: </a:t>
            </a:r>
            <a:r>
              <a:rPr lang="ro-RO" sz="2800" b="1" dirty="0">
                <a:solidFill>
                  <a:schemeClr val="tx2"/>
                </a:solidFill>
              </a:rPr>
              <a:t>DEZVOLTARE URBANĂ</a:t>
            </a:r>
            <a:r>
              <a:rPr lang="en-US" sz="2800" dirty="0"/>
              <a:t>             </a:t>
            </a:r>
          </a:p>
        </p:txBody>
      </p:sp>
      <p:pic>
        <p:nvPicPr>
          <p:cNvPr id="15"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0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692695"/>
            <a:ext cx="8313951" cy="720081"/>
          </a:xfrm>
        </p:spPr>
        <p:txBody>
          <a:bodyPr>
            <a:normAutofit fontScale="90000"/>
          </a:bodyPr>
          <a:lstStyle/>
          <a:p>
            <a:r>
              <a:rPr lang="x-none" dirty="0"/>
              <a:t/>
            </a:r>
            <a:br>
              <a:rPr lang="x-none" dirty="0"/>
            </a:br>
            <a:r>
              <a:rPr lang="x-none" dirty="0"/>
              <a:t/>
            </a:r>
            <a:br>
              <a:rPr lang="x-none" dirty="0"/>
            </a:br>
            <a:r>
              <a:rPr lang="x-none" dirty="0"/>
              <a:t/>
            </a:r>
            <a:br>
              <a:rPr lang="x-none" dirty="0"/>
            </a:br>
            <a:r>
              <a:rPr lang="en-US" sz="3100" dirty="0">
                <a:solidFill>
                  <a:schemeClr val="tx2"/>
                </a:solidFill>
              </a:rPr>
              <a:t>Program 3: </a:t>
            </a:r>
            <a:r>
              <a:rPr lang="en-US" sz="3100" b="1" dirty="0">
                <a:solidFill>
                  <a:schemeClr val="tx2"/>
                </a:solidFill>
              </a:rPr>
              <a:t>INFRASTRUCTURA REGIONAL</a:t>
            </a:r>
            <a:r>
              <a:rPr lang="x-none" sz="3100" b="1" dirty="0">
                <a:solidFill>
                  <a:schemeClr val="tx2"/>
                </a:solidFill>
              </a:rPr>
              <a:t>Ă</a:t>
            </a:r>
            <a:r>
              <a:rPr lang="x-none" sz="3100" dirty="0">
                <a:solidFill>
                  <a:schemeClr val="tx2"/>
                </a:solidFill>
              </a:rPr>
              <a:t/>
            </a:r>
            <a:br>
              <a:rPr lang="x-none" sz="3100" dirty="0">
                <a:solidFill>
                  <a:schemeClr val="tx2"/>
                </a:solidFill>
              </a:rPr>
            </a:br>
            <a:r>
              <a:rPr lang="x-none" dirty="0">
                <a:solidFill>
                  <a:schemeClr val="tx2"/>
                </a:solidFill>
              </a:rPr>
              <a:t/>
            </a:r>
            <a:br>
              <a:rPr lang="x-none" dirty="0">
                <a:solidFill>
                  <a:schemeClr val="tx2"/>
                </a:solidFill>
              </a:rPr>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684768410"/>
              </p:ext>
            </p:extLst>
          </p:nvPr>
        </p:nvGraphicFramePr>
        <p:xfrm>
          <a:off x="683568" y="5233163"/>
          <a:ext cx="7848873" cy="94996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val="3754608223"/>
                    </a:ext>
                  </a:extLst>
                </a:gridCol>
                <a:gridCol w="2093033">
                  <a:extLst>
                    <a:ext uri="{9D8B030D-6E8A-4147-A177-3AD203B41FA5}">
                      <a16:colId xmlns:a16="http://schemas.microsoft.com/office/drawing/2014/main" val="2569902010"/>
                    </a:ext>
                  </a:extLst>
                </a:gridCol>
                <a:gridCol w="1794028">
                  <a:extLst>
                    <a:ext uri="{9D8B030D-6E8A-4147-A177-3AD203B41FA5}">
                      <a16:colId xmlns:a16="http://schemas.microsoft.com/office/drawing/2014/main" val="866453181"/>
                    </a:ext>
                  </a:extLst>
                </a:gridCol>
                <a:gridCol w="1868779">
                  <a:extLst>
                    <a:ext uri="{9D8B030D-6E8A-4147-A177-3AD203B41FA5}">
                      <a16:colId xmlns:a16="http://schemas.microsoft.com/office/drawing/2014/main"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val="4043225789"/>
                  </a:ext>
                </a:extLst>
              </a:tr>
              <a:tr h="370840">
                <a:tc>
                  <a:txBody>
                    <a:bodyPr/>
                    <a:lstStyle/>
                    <a:p>
                      <a:pPr algn="ctr"/>
                      <a:r>
                        <a:rPr lang="x-none" sz="1600">
                          <a:solidFill>
                            <a:schemeClr val="tx2">
                              <a:lumMod val="75000"/>
                            </a:schemeClr>
                          </a:solidFill>
                        </a:rPr>
                        <a:t>APL</a:t>
                      </a:r>
                      <a:r>
                        <a:rPr lang="ro-RO" sz="1600" dirty="0">
                          <a:solidFill>
                            <a:schemeClr val="tx2">
                              <a:lumMod val="75000"/>
                            </a:schemeClr>
                          </a:solidFill>
                        </a:rPr>
                        <a:t>,</a:t>
                      </a:r>
                      <a:r>
                        <a:rPr lang="ro-RO" sz="1600" baseline="0" dirty="0">
                          <a:solidFill>
                            <a:schemeClr val="tx2">
                              <a:lumMod val="75000"/>
                            </a:schemeClr>
                          </a:solidFill>
                        </a:rPr>
                        <a:t> </a:t>
                      </a:r>
                    </a:p>
                    <a:p>
                      <a:pPr algn="ctr"/>
                      <a:r>
                        <a:rPr lang="ro-RO" sz="1600" dirty="0">
                          <a:solidFill>
                            <a:schemeClr val="tx2">
                              <a:lumMod val="75000"/>
                            </a:schemeClr>
                          </a:solidFill>
                        </a:rPr>
                        <a:t>e</a:t>
                      </a:r>
                      <a:r>
                        <a:rPr lang="x-none" sz="1600">
                          <a:solidFill>
                            <a:schemeClr val="tx2">
                              <a:lumMod val="75000"/>
                            </a:schemeClr>
                          </a:solidFill>
                        </a:rPr>
                        <a:t>ntit</a:t>
                      </a:r>
                      <a:r>
                        <a:rPr lang="ro-RO" sz="1600" dirty="0" err="1">
                          <a:solidFill>
                            <a:schemeClr val="tx2">
                              <a:lumMod val="75000"/>
                            </a:schemeClr>
                          </a:solidFill>
                        </a:rPr>
                        <a:t>ăți</a:t>
                      </a:r>
                      <a:r>
                        <a:rPr lang="x-none" sz="1600" baseline="0">
                          <a:solidFill>
                            <a:schemeClr val="tx2">
                              <a:lumMod val="75000"/>
                            </a:schemeClr>
                          </a:solidFill>
                        </a:rPr>
                        <a:t> de </a:t>
                      </a:r>
                      <a:r>
                        <a:rPr lang="ro-RO" sz="1600" baseline="0" dirty="0">
                          <a:solidFill>
                            <a:schemeClr val="tx2">
                              <a:lumMod val="75000"/>
                            </a:schemeClr>
                          </a:solidFill>
                        </a:rPr>
                        <a:t>d</a:t>
                      </a:r>
                      <a:r>
                        <a:rPr lang="en-US" sz="1600" baseline="0" dirty="0" err="1">
                          <a:solidFill>
                            <a:schemeClr val="tx2">
                              <a:lumMod val="75000"/>
                            </a:schemeClr>
                          </a:solidFill>
                        </a:rPr>
                        <a:t>rept</a:t>
                      </a:r>
                      <a:r>
                        <a:rPr lang="en-US" sz="1600" baseline="0" dirty="0">
                          <a:solidFill>
                            <a:schemeClr val="tx2">
                              <a:lumMod val="75000"/>
                            </a:schemeClr>
                          </a:solidFill>
                        </a:rPr>
                        <a:t> </a:t>
                      </a:r>
                      <a:r>
                        <a:rPr lang="ro-RO" sz="1600" baseline="0" dirty="0">
                          <a:solidFill>
                            <a:schemeClr val="tx2">
                              <a:lumMod val="75000"/>
                            </a:schemeClr>
                          </a:solidFill>
                        </a:rPr>
                        <a:t>p</a:t>
                      </a:r>
                      <a:r>
                        <a:rPr lang="en-US" sz="1600" baseline="0" dirty="0" err="1">
                          <a:solidFill>
                            <a:schemeClr val="tx2">
                              <a:lumMod val="75000"/>
                            </a:schemeClr>
                          </a:solidFill>
                        </a:rPr>
                        <a:t>ublic</a:t>
                      </a:r>
                      <a:endParaRPr lang="en-US" sz="1600" dirty="0">
                        <a:solidFill>
                          <a:schemeClr val="tx2">
                            <a:lumMod val="75000"/>
                          </a:schemeClr>
                        </a:solidFill>
                      </a:endParaRPr>
                    </a:p>
                  </a:txBody>
                  <a:tcPr/>
                </a:tc>
                <a:tc>
                  <a:txBody>
                    <a:bodyPr/>
                    <a:lstStyle/>
                    <a:p>
                      <a:pPr algn="ctr"/>
                      <a:r>
                        <a:rPr lang="x-none" sz="1600">
                          <a:solidFill>
                            <a:schemeClr val="tx2">
                              <a:lumMod val="75000"/>
                            </a:schemeClr>
                          </a:solidFill>
                        </a:rPr>
                        <a:t>O dat</a:t>
                      </a:r>
                      <a:r>
                        <a:rPr lang="ro-RO" sz="1600" dirty="0">
                          <a:solidFill>
                            <a:schemeClr val="tx2">
                              <a:lumMod val="75000"/>
                            </a:schemeClr>
                          </a:solidFill>
                        </a:rPr>
                        <a:t>ă</a:t>
                      </a:r>
                      <a:r>
                        <a:rPr lang="x-none" sz="1600" baseline="0">
                          <a:solidFill>
                            <a:schemeClr val="tx2">
                              <a:lumMod val="75000"/>
                            </a:schemeClr>
                          </a:solidFill>
                        </a:rPr>
                        <a:t> </a:t>
                      </a:r>
                      <a:r>
                        <a:rPr lang="x-none" sz="1600" baseline="0" dirty="0">
                          <a:solidFill>
                            <a:schemeClr val="tx2">
                              <a:lumMod val="75000"/>
                            </a:schemeClr>
                          </a:solidFill>
                        </a:rPr>
                        <a:t>la 3 ani</a:t>
                      </a:r>
                      <a:endParaRPr lang="en-US" sz="1600" dirty="0">
                        <a:solidFill>
                          <a:schemeClr val="tx2">
                            <a:lumMod val="75000"/>
                          </a:schemeClr>
                        </a:solidFill>
                      </a:endParaRPr>
                    </a:p>
                  </a:txBody>
                  <a:tcPr anchor="ctr"/>
                </a:tc>
                <a:tc>
                  <a:txBody>
                    <a:bodyPr/>
                    <a:lstStyle/>
                    <a:p>
                      <a:pPr algn="ctr"/>
                      <a:r>
                        <a:rPr lang="x-none" sz="1600">
                          <a:solidFill>
                            <a:schemeClr val="tx2">
                              <a:lumMod val="75000"/>
                            </a:schemeClr>
                          </a:solidFill>
                        </a:rPr>
                        <a:t>10</a:t>
                      </a:r>
                      <a:r>
                        <a:rPr lang="ro-RO" sz="1600" dirty="0">
                          <a:solidFill>
                            <a:schemeClr val="tx2">
                              <a:lumMod val="75000"/>
                            </a:schemeClr>
                          </a:solidFill>
                        </a:rPr>
                        <a:t> </a:t>
                      </a:r>
                      <a:r>
                        <a:rPr lang="x-none" sz="1600">
                          <a:solidFill>
                            <a:schemeClr val="tx2">
                              <a:lumMod val="75000"/>
                            </a:schemeClr>
                          </a:solidFill>
                        </a:rPr>
                        <a:t>–</a:t>
                      </a:r>
                      <a:r>
                        <a:rPr lang="ro-RO" sz="1600" dirty="0">
                          <a:solidFill>
                            <a:schemeClr val="tx2">
                              <a:lumMod val="75000"/>
                            </a:schemeClr>
                          </a:solidFill>
                        </a:rPr>
                        <a:t> </a:t>
                      </a:r>
                      <a:r>
                        <a:rPr lang="x-none" sz="1600">
                          <a:solidFill>
                            <a:schemeClr val="tx2">
                              <a:lumMod val="75000"/>
                            </a:schemeClr>
                          </a:solidFill>
                        </a:rPr>
                        <a:t>50 </a:t>
                      </a:r>
                      <a:r>
                        <a:rPr lang="x-none" sz="1600" dirty="0">
                          <a:solidFill>
                            <a:schemeClr val="tx2">
                              <a:lumMod val="75000"/>
                            </a:schemeClr>
                          </a:solidFill>
                        </a:rPr>
                        <a:t>mln</a:t>
                      </a:r>
                      <a:r>
                        <a:rPr lang="en-US" sz="1600" dirty="0">
                          <a:solidFill>
                            <a:schemeClr val="tx2">
                              <a:lumMod val="75000"/>
                            </a:schemeClr>
                          </a:solidFill>
                        </a:rPr>
                        <a:t> lei</a:t>
                      </a:r>
                    </a:p>
                  </a:txBody>
                  <a:tcPr anchor="ct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en-US" sz="1600" dirty="0">
                        <a:solidFill>
                          <a:schemeClr val="tx2">
                            <a:lumMod val="75000"/>
                          </a:schemeClr>
                        </a:solidFill>
                      </a:endParaRPr>
                    </a:p>
                  </a:txBody>
                  <a:tcPr anchor="ct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344983" y="2204864"/>
            <a:ext cx="2291544" cy="1755064"/>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Domeniul 3.1</a:t>
            </a:r>
          </a:p>
          <a:p>
            <a:pPr algn="ctr"/>
            <a:r>
              <a:rPr lang="ro-RO" b="1" dirty="0"/>
              <a:t/>
            </a:r>
            <a:br>
              <a:rPr lang="ro-RO" b="1" dirty="0"/>
            </a:br>
            <a:r>
              <a:rPr lang="en-US" b="1" dirty="0" err="1"/>
              <a:t>Aprovizionarea</a:t>
            </a:r>
            <a:r>
              <a:rPr lang="en-US" b="1" dirty="0"/>
              <a:t>  cu </a:t>
            </a:r>
            <a:r>
              <a:rPr lang="en-US" b="1" dirty="0" err="1"/>
              <a:t>Ap</a:t>
            </a:r>
            <a:r>
              <a:rPr lang="x-none" b="1" dirty="0"/>
              <a:t>ă și Sanitație</a:t>
            </a:r>
            <a:endParaRPr lang="ru-RU" b="1" dirty="0"/>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842500" y="1681478"/>
            <a:ext cx="2881628" cy="1243466"/>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Dezvoltarea sistemelor regionale  de alimentare cu apă, a epurării apei și canalizării în conformitate cu PRS</a:t>
            </a: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340768"/>
            <a:ext cx="2899123" cy="648072"/>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Construcția/modernizarea captărilor din surse de apă în vederea  potabilizării</a:t>
            </a: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3413" y="2149925"/>
            <a:ext cx="290107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stațiilor de tratare a apei potabile </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8" y="2725989"/>
            <a:ext cx="288108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Reablitarea / construcția de rezervoare și stații de pompare/repompare apă</a:t>
            </a: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3857" y="3302053"/>
            <a:ext cx="287062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stațiilor de epurare a apelor uzate</a:t>
            </a: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8616" y="3878117"/>
            <a:ext cx="2865868"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colectoarelor de apă uzată</a:t>
            </a: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848992" y="3059908"/>
            <a:ext cx="2875136" cy="1737244"/>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Reabilitarea, extinderea/regionalizarea, modernizarea infrastructurii de alimentare cu apă și canalizare , dezvoltarea capacităților prestatorilor de servicii regionale</a:t>
            </a: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813271" y="1628800"/>
            <a:ext cx="54871" cy="316835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4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26254" y="4454181"/>
            <a:ext cx="2838230"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facilităților de epurare a nămolurilor</a:t>
            </a:r>
          </a:p>
        </p:txBody>
      </p:sp>
      <p:sp>
        <p:nvSpPr>
          <p:cNvPr id="49" name="Скругленный прямоугольник 48"/>
          <p:cNvSpPr/>
          <p:nvPr/>
        </p:nvSpPr>
        <p:spPr>
          <a:xfrm>
            <a:off x="683568" y="6381328"/>
            <a:ext cx="7848871" cy="368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a:solidFill>
                  <a:srgbClr val="FFFF00"/>
                </a:solidFill>
              </a:rPr>
              <a:t>Proiectele </a:t>
            </a:r>
            <a:r>
              <a:rPr lang="x-none" sz="1600" b="1" dirty="0">
                <a:solidFill>
                  <a:srgbClr val="FFFF00"/>
                </a:solidFill>
              </a:rPr>
              <a:t>de alimentare cu apă la care sursa este din ape subterane nu vor </a:t>
            </a:r>
            <a:r>
              <a:rPr lang="x-none" sz="1600" b="1">
                <a:solidFill>
                  <a:srgbClr val="FFFF00"/>
                </a:solidFill>
              </a:rPr>
              <a:t>fi admise</a:t>
            </a:r>
            <a:endParaRPr lang="en-US" sz="1600" b="1" dirty="0">
              <a:solidFill>
                <a:srgbClr val="FFFF00"/>
              </a:solidFill>
            </a:endParaRPr>
          </a:p>
        </p:txBody>
      </p:sp>
      <p:pic>
        <p:nvPicPr>
          <p:cNvPr id="17"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299"/>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1897340" cy="58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1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D2F52-6B66-4246-9552-CB8AA2677AD6}"/>
              </a:ext>
            </a:extLst>
          </p:cNvPr>
          <p:cNvSpPr>
            <a:spLocks noGrp="1"/>
          </p:cNvSpPr>
          <p:nvPr>
            <p:ph type="title"/>
          </p:nvPr>
        </p:nvSpPr>
        <p:spPr>
          <a:xfrm>
            <a:off x="457200" y="188640"/>
            <a:ext cx="8229600" cy="634082"/>
          </a:xfrm>
        </p:spPr>
        <p:txBody>
          <a:bodyPr>
            <a:normAutofit/>
          </a:bodyPr>
          <a:lstStyle/>
          <a:p>
            <a:r>
              <a:rPr lang="x-none" sz="2800" b="1" dirty="0">
                <a:ln w="0"/>
                <a:solidFill>
                  <a:schemeClr val="tx2"/>
                </a:solidFill>
                <a:cs typeface="Times New Roman" panose="02020603050405020304" pitchFamily="18" charset="0"/>
              </a:rPr>
              <a:t>EXEMPLE DE INDICATORI </a:t>
            </a:r>
            <a:endParaRPr lang="ru-RU" sz="2800" b="1" dirty="0">
              <a:ln w="0"/>
              <a:solidFill>
                <a:schemeClr val="tx2"/>
              </a:solidFill>
              <a:cs typeface="Times New Roman" panose="02020603050405020304" pitchFamily="18" charset="0"/>
            </a:endParaRPr>
          </a:p>
        </p:txBody>
      </p:sp>
      <p:sp>
        <p:nvSpPr>
          <p:cNvPr id="3" name="Объект 2">
            <a:extLst>
              <a:ext uri="{FF2B5EF4-FFF2-40B4-BE49-F238E27FC236}">
                <a16:creationId xmlns:a16="http://schemas.microsoft.com/office/drawing/2014/main" id="{EDA2CDBD-E937-4B05-8011-4817AD427601}"/>
              </a:ext>
            </a:extLst>
          </p:cNvPr>
          <p:cNvSpPr>
            <a:spLocks noGrp="1"/>
          </p:cNvSpPr>
          <p:nvPr>
            <p:ph idx="1"/>
          </p:nvPr>
        </p:nvSpPr>
        <p:spPr/>
        <p:txBody>
          <a:bodyPr/>
          <a:lstStyle/>
          <a:p>
            <a:endParaRPr lang="x-none" dirty="0"/>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id="{F0108914-6958-48D9-AEB6-7D7238DDAD95}"/>
              </a:ext>
            </a:extLst>
          </p:cNvPr>
          <p:cNvSpPr/>
          <p:nvPr/>
        </p:nvSpPr>
        <p:spPr>
          <a:xfrm>
            <a:off x="755576" y="835685"/>
            <a:ext cx="8280920" cy="2362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500" dirty="0">
                <a:solidFill>
                  <a:schemeClr val="tx2">
                    <a:lumMod val="75000"/>
                  </a:schemeClr>
                </a:solidFill>
              </a:rPr>
              <a:t>Obiective de suport în afaceri conectate la structura de acces și utilități publice (</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Suprafața clădirilor obiectivelor de suport în afaceri dotate/utilate (perimetru x nr. etaje) (</a:t>
            </a:r>
            <a:r>
              <a:rPr lang="x-none" sz="1500">
                <a:solidFill>
                  <a:schemeClr val="tx2">
                    <a:lumMod val="75000"/>
                  </a:schemeClr>
                </a:solidFill>
              </a:rPr>
              <a:t>m2)</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Rețele electrice, apeduct, gaze naturale, canalizare construite/reabilitate (</a:t>
            </a:r>
            <a:r>
              <a:rPr lang="x-none" sz="1500">
                <a:solidFill>
                  <a:schemeClr val="tx2">
                    <a:lumMod val="75000"/>
                  </a:schemeClr>
                </a:solidFill>
              </a:rPr>
              <a:t>km)</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Rezidenți în cadrul infrastructurilor de suport </a:t>
            </a:r>
            <a:r>
              <a:rPr lang="x-none" sz="1500">
                <a:solidFill>
                  <a:schemeClr val="tx2">
                    <a:lumMod val="75000"/>
                  </a:schemeClr>
                </a:solidFill>
              </a:rPr>
              <a:t>a afacerilor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Programe </a:t>
            </a:r>
            <a:r>
              <a:rPr lang="x-none" sz="1500" dirty="0">
                <a:solidFill>
                  <a:schemeClr val="tx2">
                    <a:lumMod val="75000"/>
                  </a:schemeClr>
                </a:solidFill>
              </a:rPr>
              <a:t>de incubare/accelerare; persoane instruite în cadrul programelor de dezvoltare a </a:t>
            </a:r>
            <a:r>
              <a:rPr lang="x-none" sz="1500" dirty="0" err="1">
                <a:solidFill>
                  <a:schemeClr val="tx2">
                    <a:lumMod val="75000"/>
                  </a:schemeClr>
                </a:solidFill>
              </a:rPr>
              <a:t>a</a:t>
            </a:r>
            <a:r>
              <a:rPr lang="x-none" sz="1500" dirty="0">
                <a:solidFill>
                  <a:schemeClr val="tx2">
                    <a:lumMod val="75000"/>
                  </a:schemeClr>
                </a:solidFill>
              </a:rPr>
              <a:t> competenților (</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Atracții </a:t>
            </a:r>
            <a:r>
              <a:rPr lang="x-none" sz="1500" dirty="0">
                <a:solidFill>
                  <a:schemeClr val="tx2">
                    <a:lumMod val="75000"/>
                  </a:schemeClr>
                </a:solidFill>
              </a:rPr>
              <a:t>turistice renovate (nr.); Teritoriu amenajat (ha</a:t>
            </a:r>
            <a:r>
              <a:rPr lang="x-none" sz="1500">
                <a:solidFill>
                  <a:schemeClr val="tx2">
                    <a:lumMod val="75000"/>
                  </a:schemeClr>
                </a:solidFill>
              </a:rPr>
              <a:t>); Locuri </a:t>
            </a:r>
            <a:r>
              <a:rPr lang="x-none" sz="1500" dirty="0">
                <a:solidFill>
                  <a:schemeClr val="tx2">
                    <a:lumMod val="75000"/>
                  </a:schemeClr>
                </a:solidFill>
              </a:rPr>
              <a:t>de cazare create (nr.)</a:t>
            </a:r>
          </a:p>
        </p:txBody>
      </p:sp>
      <p:sp>
        <p:nvSpPr>
          <p:cNvPr id="12" name="Прямоугольник: скругленные углы 11">
            <a:extLst>
              <a:ext uri="{FF2B5EF4-FFF2-40B4-BE49-F238E27FC236}">
                <a16:creationId xmlns:a16="http://schemas.microsoft.com/office/drawing/2014/main" id="{B0017DD2-789B-4F9D-80D7-BE4ACB9BAEA0}"/>
              </a:ext>
            </a:extLst>
          </p:cNvPr>
          <p:cNvSpPr/>
          <p:nvPr/>
        </p:nvSpPr>
        <p:spPr>
          <a:xfrm>
            <a:off x="755576" y="5257801"/>
            <a:ext cx="8280920" cy="149731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apeduct construite/reabilitate (km)</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captare a apei potabile construite/reabilitate (nr.) </a:t>
            </a:r>
          </a:p>
          <a:p>
            <a:pPr marL="1440000" indent="-285750">
              <a:buFont typeface="Arial" panose="020B0604020202020204" pitchFamily="34" charset="0"/>
              <a:buChar char="•"/>
            </a:pPr>
            <a:r>
              <a:rPr lang="x-none" sz="1600" dirty="0">
                <a:solidFill>
                  <a:schemeClr val="tx2">
                    <a:lumMod val="75000"/>
                  </a:schemeClr>
                </a:solidFill>
              </a:rPr>
              <a:t>Stații de pompare a apei potabile (nr.)</a:t>
            </a:r>
          </a:p>
          <a:p>
            <a:pPr marL="1440000" indent="-285750">
              <a:buFont typeface="Arial" panose="020B0604020202020204" pitchFamily="34" charset="0"/>
              <a:buChar char="•"/>
            </a:pPr>
            <a:r>
              <a:rPr lang="x-none" sz="1600" dirty="0">
                <a:solidFill>
                  <a:schemeClr val="tx2">
                    <a:lumMod val="75000"/>
                  </a:schemeClr>
                </a:solidFill>
              </a:rPr>
              <a:t>Rezervoare de apă potabilă construite/reabilitate (nr.)</a:t>
            </a:r>
          </a:p>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canalizare construite/reabilitate (km.) </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epurare a apelor uzate construite/reabilitate (nr.)</a:t>
            </a:r>
            <a:endParaRPr lang="ru-RU" sz="1600" dirty="0">
              <a:solidFill>
                <a:schemeClr val="tx2">
                  <a:lumMod val="75000"/>
                </a:schemeClr>
              </a:solidFill>
            </a:endParaRPr>
          </a:p>
        </p:txBody>
      </p:sp>
      <p:sp>
        <p:nvSpPr>
          <p:cNvPr id="14" name="Прямоугольник: скругленные углы 13">
            <a:extLst>
              <a:ext uri="{FF2B5EF4-FFF2-40B4-BE49-F238E27FC236}">
                <a16:creationId xmlns:a16="http://schemas.microsoft.com/office/drawing/2014/main" id="{3DC9DBEC-E4B5-4787-82A7-B2A2EAF3327E}"/>
              </a:ext>
            </a:extLst>
          </p:cNvPr>
          <p:cNvSpPr/>
          <p:nvPr/>
        </p:nvSpPr>
        <p:spPr>
          <a:xfrm>
            <a:off x="755576" y="3559502"/>
            <a:ext cx="8280920" cy="1422817"/>
          </a:xfrm>
          <a:prstGeom prst="round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600" dirty="0">
                <a:solidFill>
                  <a:schemeClr val="tx2">
                    <a:lumMod val="75000"/>
                  </a:schemeClr>
                </a:solidFill>
              </a:rPr>
              <a:t>Zone de recreere la scară mare (nr. unități din orașe)</a:t>
            </a:r>
          </a:p>
          <a:p>
            <a:pPr marL="1440000" indent="-285750">
              <a:buFont typeface="Arial" panose="020B0604020202020204" pitchFamily="34" charset="0"/>
              <a:buChar char="•"/>
            </a:pPr>
            <a:r>
              <a:rPr lang="x-none" sz="1600" dirty="0">
                <a:solidFill>
                  <a:schemeClr val="tx2">
                    <a:lumMod val="75000"/>
                  </a:schemeClr>
                </a:solidFill>
              </a:rPr>
              <a:t>Complexe sportive multifuncționale</a:t>
            </a:r>
          </a:p>
          <a:p>
            <a:pPr marL="1440000" indent="-285750">
              <a:buFont typeface="Arial" panose="020B0604020202020204" pitchFamily="34" charset="0"/>
              <a:buChar char="•"/>
            </a:pPr>
            <a:r>
              <a:rPr lang="x-none" sz="1600" dirty="0">
                <a:solidFill>
                  <a:schemeClr val="tx2">
                    <a:lumMod val="75000"/>
                  </a:schemeClr>
                </a:solidFill>
              </a:rPr>
              <a:t>Centre civice urbane amenajate și </a:t>
            </a:r>
            <a:r>
              <a:rPr lang="x-none" sz="1600" dirty="0" err="1">
                <a:solidFill>
                  <a:schemeClr val="tx2">
                    <a:lumMod val="75000"/>
                  </a:schemeClr>
                </a:solidFill>
              </a:rPr>
              <a:t>simbolistice</a:t>
            </a:r>
            <a:r>
              <a:rPr lang="x-none" sz="1600" dirty="0">
                <a:solidFill>
                  <a:schemeClr val="tx2">
                    <a:lumMod val="75000"/>
                  </a:schemeClr>
                </a:solidFill>
              </a:rPr>
              <a:t> pentru un centru regional (nr. unități)</a:t>
            </a:r>
          </a:p>
          <a:p>
            <a:pPr marL="1440000" indent="-285750">
              <a:buFont typeface="Arial" panose="020B0604020202020204" pitchFamily="34" charset="0"/>
              <a:buChar char="•"/>
            </a:pPr>
            <a:r>
              <a:rPr lang="x-none" sz="1600" dirty="0">
                <a:solidFill>
                  <a:schemeClr val="tx2">
                    <a:lumMod val="75000"/>
                  </a:schemeClr>
                </a:solidFill>
              </a:rPr>
              <a:t>Curți amenajate ale blocurilor de locuințe (nr.)</a:t>
            </a:r>
            <a:endParaRPr lang="ru-RU" sz="1600" dirty="0">
              <a:solidFill>
                <a:schemeClr val="tx2">
                  <a:lumMod val="75000"/>
                </a:schemeClr>
              </a:solidFill>
            </a:endParaRPr>
          </a:p>
        </p:txBody>
      </p:sp>
      <p:sp>
        <p:nvSpPr>
          <p:cNvPr id="16" name="Прямоугольник: скругленные углы 15">
            <a:extLst>
              <a:ext uri="{FF2B5EF4-FFF2-40B4-BE49-F238E27FC236}">
                <a16:creationId xmlns:a16="http://schemas.microsoft.com/office/drawing/2014/main" id="{4C999171-BF99-4394-B884-4CBBF8E68D4E}"/>
              </a:ext>
            </a:extLst>
          </p:cNvPr>
          <p:cNvSpPr/>
          <p:nvPr/>
        </p:nvSpPr>
        <p:spPr>
          <a:xfrm>
            <a:off x="107504" y="3849476"/>
            <a:ext cx="1709596" cy="84286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a:solidFill>
                  <a:schemeClr val="tx2">
                    <a:lumMod val="75000"/>
                  </a:schemeClr>
                </a:solidFill>
              </a:rPr>
              <a:t>Program</a:t>
            </a:r>
            <a:r>
              <a:rPr lang="ro-RO" sz="1800" dirty="0">
                <a:solidFill>
                  <a:schemeClr val="tx2">
                    <a:lumMod val="75000"/>
                  </a:schemeClr>
                </a:solidFill>
              </a:rPr>
              <a:t> </a:t>
            </a:r>
            <a:r>
              <a:rPr lang="x-none" sz="1800">
                <a:solidFill>
                  <a:schemeClr val="tx2">
                    <a:lumMod val="75000"/>
                  </a:schemeClr>
                </a:solidFill>
              </a:rPr>
              <a:t>2</a:t>
            </a:r>
            <a:r>
              <a:rPr lang="x-none" sz="1800" b="1">
                <a:solidFill>
                  <a:schemeClr val="tx2">
                    <a:lumMod val="75000"/>
                  </a:schemeClr>
                </a:solidFill>
              </a:rPr>
              <a:t> </a:t>
            </a:r>
            <a:endParaRPr lang="x-none" sz="1800" b="1" dirty="0">
              <a:solidFill>
                <a:schemeClr val="tx2">
                  <a:lumMod val="75000"/>
                </a:schemeClr>
              </a:solidFill>
            </a:endParaRPr>
          </a:p>
          <a:p>
            <a:pPr algn="ctr"/>
            <a:r>
              <a:rPr lang="x-none" sz="1800" b="1" dirty="0">
                <a:solidFill>
                  <a:schemeClr val="tx2">
                    <a:lumMod val="75000"/>
                  </a:schemeClr>
                </a:solidFill>
              </a:rPr>
              <a:t>Dezvoltare urbană</a:t>
            </a:r>
            <a:endParaRPr lang="ru-RU" b="1" dirty="0">
              <a:solidFill>
                <a:schemeClr val="tx2">
                  <a:lumMod val="75000"/>
                </a:schemeClr>
              </a:solidFill>
            </a:endParaRPr>
          </a:p>
        </p:txBody>
      </p:sp>
      <p:sp>
        <p:nvSpPr>
          <p:cNvPr id="18" name="Прямоугольник: скругленные углы 17">
            <a:extLst>
              <a:ext uri="{FF2B5EF4-FFF2-40B4-BE49-F238E27FC236}">
                <a16:creationId xmlns:a16="http://schemas.microsoft.com/office/drawing/2014/main" id="{9FA01AE4-656B-4055-A3CC-EDA7F8564839}"/>
              </a:ext>
            </a:extLst>
          </p:cNvPr>
          <p:cNvSpPr/>
          <p:nvPr/>
        </p:nvSpPr>
        <p:spPr>
          <a:xfrm>
            <a:off x="107504" y="1609164"/>
            <a:ext cx="1872208" cy="739716"/>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dirty="0">
                <a:solidFill>
                  <a:schemeClr val="tx2">
                    <a:lumMod val="75000"/>
                  </a:schemeClr>
                </a:solidFill>
              </a:rPr>
              <a:t>Program</a:t>
            </a:r>
            <a:r>
              <a:rPr lang="ro-RO" dirty="0">
                <a:solidFill>
                  <a:schemeClr val="tx2">
                    <a:lumMod val="75000"/>
                  </a:schemeClr>
                </a:solidFill>
              </a:rPr>
              <a:t> </a:t>
            </a:r>
            <a:r>
              <a:rPr lang="x-none" dirty="0">
                <a:solidFill>
                  <a:schemeClr val="tx2">
                    <a:lumMod val="75000"/>
                  </a:schemeClr>
                </a:solidFill>
              </a:rPr>
              <a:t>1 </a:t>
            </a:r>
            <a:r>
              <a:rPr lang="x-none" b="1" dirty="0">
                <a:solidFill>
                  <a:schemeClr val="tx2">
                    <a:lumMod val="75000"/>
                  </a:schemeClr>
                </a:solidFill>
              </a:rPr>
              <a:t>Competitivitate</a:t>
            </a:r>
            <a:endParaRPr lang="ru-RU" b="1" dirty="0">
              <a:solidFill>
                <a:schemeClr val="tx2">
                  <a:lumMod val="75000"/>
                </a:schemeClr>
              </a:solidFill>
            </a:endParaRPr>
          </a:p>
        </p:txBody>
      </p:sp>
      <p:sp>
        <p:nvSpPr>
          <p:cNvPr id="20" name="Прямоугольник: скругленные углы 19">
            <a:extLst>
              <a:ext uri="{FF2B5EF4-FFF2-40B4-BE49-F238E27FC236}">
                <a16:creationId xmlns:a16="http://schemas.microsoft.com/office/drawing/2014/main" id="{5CB1D899-7368-4556-95A0-BBA590F112E7}"/>
              </a:ext>
            </a:extLst>
          </p:cNvPr>
          <p:cNvSpPr/>
          <p:nvPr/>
        </p:nvSpPr>
        <p:spPr>
          <a:xfrm>
            <a:off x="107504" y="5564770"/>
            <a:ext cx="1709596" cy="88337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dirty="0">
                <a:solidFill>
                  <a:schemeClr val="tx2">
                    <a:lumMod val="75000"/>
                  </a:schemeClr>
                </a:solidFill>
              </a:rPr>
              <a:t>Program</a:t>
            </a:r>
            <a:r>
              <a:rPr lang="ro-RO" sz="1800" dirty="0">
                <a:solidFill>
                  <a:schemeClr val="tx2">
                    <a:lumMod val="75000"/>
                  </a:schemeClr>
                </a:solidFill>
              </a:rPr>
              <a:t> </a:t>
            </a:r>
            <a:r>
              <a:rPr lang="x-none" sz="1800" dirty="0">
                <a:solidFill>
                  <a:schemeClr val="tx2">
                    <a:lumMod val="75000"/>
                  </a:schemeClr>
                </a:solidFill>
              </a:rPr>
              <a:t>3</a:t>
            </a:r>
            <a:r>
              <a:rPr lang="x-none" sz="1800" b="1" dirty="0">
                <a:solidFill>
                  <a:schemeClr val="tx2">
                    <a:lumMod val="75000"/>
                  </a:schemeClr>
                </a:solidFill>
              </a:rPr>
              <a:t> Infrastructura regională</a:t>
            </a:r>
            <a:endParaRPr lang="ru-RU" b="1" dirty="0">
              <a:solidFill>
                <a:schemeClr val="tx2">
                  <a:lumMod val="75000"/>
                </a:schemeClr>
              </a:solidFill>
            </a:endParaRPr>
          </a:p>
        </p:txBody>
      </p:sp>
      <p:pic>
        <p:nvPicPr>
          <p:cNvPr id="13"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299"/>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1897340" cy="58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DE0E618F-8FE1-4D0C-8A58-2C56E4947774}"/>
              </a:ext>
            </a:extLst>
          </p:cNvPr>
          <p:cNvSpPr>
            <a:spLocks noGrp="1"/>
          </p:cNvSpPr>
          <p:nvPr>
            <p:ph type="title"/>
          </p:nvPr>
        </p:nvSpPr>
        <p:spPr>
          <a:xfrm>
            <a:off x="457200" y="990302"/>
            <a:ext cx="8229600" cy="998538"/>
          </a:xfrm>
        </p:spPr>
        <p:txBody>
          <a:bodyPr>
            <a:normAutofit fontScale="90000"/>
          </a:bodyPr>
          <a:lstStyle/>
          <a:p>
            <a:pPr>
              <a:defRPr/>
            </a:pPr>
            <a:r>
              <a:rPr lang="x-none" altLang="ro-RO" sz="3600" b="1">
                <a:solidFill>
                  <a:schemeClr val="tx2">
                    <a:lumMod val="75000"/>
                  </a:schemeClr>
                </a:solidFill>
                <a:effectLst>
                  <a:outerShdw blurRad="38100" dist="38100" dir="2700000" algn="tl">
                    <a:srgbClr val="C0C0C0"/>
                  </a:outerShdw>
                </a:effectLst>
                <a:cs typeface="Times New Roman" panose="02020603050405020304" pitchFamily="18" charset="0"/>
              </a:rPr>
              <a:t>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Criteriile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de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eligibilitate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a:t>
            </a:r>
            <a:b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a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proiectelor</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de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dezvoltare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regională</a:t>
            </a:r>
            <a:endParaRPr lang="ru-RU"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4099" name="Объект 6"/>
          <p:cNvSpPr>
            <a:spLocks noGrp="1"/>
          </p:cNvSpPr>
          <p:nvPr>
            <p:ph idx="1"/>
          </p:nvPr>
        </p:nvSpPr>
        <p:spPr>
          <a:xfrm>
            <a:off x="179512" y="3789363"/>
            <a:ext cx="8807896" cy="2692400"/>
          </a:xfrm>
        </p:spPr>
        <p:txBody>
          <a:bodyPr>
            <a:normAutofit/>
          </a:bodyPr>
          <a:lstStyle/>
          <a:p>
            <a:pPr marL="0" indent="0">
              <a:buFont typeface="Arial" charset="0"/>
              <a:buNone/>
            </a:pPr>
            <a:r>
              <a:rPr lang="ro-RO" altLang="ro-RO" sz="2400" b="1" dirty="0">
                <a:solidFill>
                  <a:schemeClr val="tx2">
                    <a:lumMod val="75000"/>
                  </a:schemeClr>
                </a:solidFill>
                <a:latin typeface="+mj-lt"/>
                <a:cs typeface="Times New Roman" pitchFamily="18" charset="0"/>
              </a:rPr>
              <a:t>Criteriile generale de eligibilitate</a:t>
            </a:r>
            <a:r>
              <a:rPr lang="ro-RO" altLang="ro-RO" sz="2400" dirty="0">
                <a:solidFill>
                  <a:schemeClr val="tx2">
                    <a:lumMod val="75000"/>
                  </a:schemeClr>
                </a:solidFill>
                <a:latin typeface="+mj-lt"/>
                <a:cs typeface="Times New Roman" pitchFamily="18" charset="0"/>
              </a:rPr>
              <a:t> se referă la: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care pot solicita o finanțare și la partenerii lor;</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Proiectele pentru care se poate acorda finanțarea;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Tipurile de costuri eligibile pentru finanțare.</a:t>
            </a:r>
            <a:endParaRPr lang="ru-RU" altLang="ro-RO" sz="2400" dirty="0">
              <a:solidFill>
                <a:schemeClr val="tx2">
                  <a:lumMod val="75000"/>
                </a:schemeClr>
              </a:solidFill>
              <a:latin typeface="+mj-lt"/>
              <a:cs typeface="Times New Roman" pitchFamily="18" charset="0"/>
            </a:endParaRPr>
          </a:p>
        </p:txBody>
      </p:sp>
      <p:sp>
        <p:nvSpPr>
          <p:cNvPr id="4100" name="Заголовок 5"/>
          <p:cNvSpPr txBox="1">
            <a:spLocks noChangeArrowheads="1"/>
          </p:cNvSpPr>
          <p:nvPr/>
        </p:nvSpPr>
        <p:spPr bwMode="auto">
          <a:xfrm>
            <a:off x="414338" y="2443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a:t>
            </a:r>
            <a:r>
              <a:rPr lang="ro-RO" altLang="ru-RU" sz="2800" b="1" dirty="0" err="1">
                <a:solidFill>
                  <a:schemeClr val="tx2">
                    <a:lumMod val="75000"/>
                  </a:schemeClr>
                </a:solidFill>
                <a:latin typeface="+mj-lt"/>
                <a:cs typeface="Times New Roman" pitchFamily="18" charset="0"/>
              </a:rPr>
              <a:t>Aplicanților</a:t>
            </a:r>
            <a:r>
              <a:rPr lang="ro-RO" altLang="ru-RU" sz="2800" b="1" dirty="0">
                <a:solidFill>
                  <a:schemeClr val="tx2">
                    <a:lumMod val="75000"/>
                  </a:schemeClr>
                </a:solidFill>
                <a:latin typeface="+mj-lt"/>
                <a:cs typeface="Times New Roman" pitchFamily="18" charset="0"/>
              </a:rPr>
              <a:t> și Partenerilor</a:t>
            </a:r>
          </a:p>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costurilor  </a:t>
            </a:r>
            <a:endParaRPr lang="ru-RU" altLang="ru-RU" sz="2800" b="1" dirty="0">
              <a:solidFill>
                <a:schemeClr val="tx2">
                  <a:lumMod val="75000"/>
                </a:schemeClr>
              </a:solidFill>
              <a:latin typeface="+mj-lt"/>
              <a:cs typeface="Times New Roman" pitchFamily="18" charset="0"/>
            </a:endParaRPr>
          </a:p>
        </p:txBody>
      </p:sp>
      <p:pic>
        <p:nvPicPr>
          <p:cNvPr id="4101"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9B36F-8808-4BD3-9712-FC3349661669}"/>
              </a:ext>
            </a:extLst>
          </p:cNvPr>
          <p:cNvSpPr>
            <a:spLocks noGrp="1"/>
          </p:cNvSpPr>
          <p:nvPr>
            <p:ph type="title"/>
          </p:nvPr>
        </p:nvSpPr>
        <p:spPr>
          <a:xfrm>
            <a:off x="1403350" y="1025525"/>
            <a:ext cx="6553200" cy="839788"/>
          </a:xfrm>
        </p:spPr>
        <p:txBody>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ro-RO"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Eligibilitatea Aplicanților și Partenerilor </a:t>
            </a:r>
            <a:endParaRPr lang="ru-RU" sz="28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5123" name="Объект 2"/>
          <p:cNvSpPr>
            <a:spLocks noGrp="1"/>
          </p:cNvSpPr>
          <p:nvPr>
            <p:ph idx="1"/>
          </p:nvPr>
        </p:nvSpPr>
        <p:spPr>
          <a:xfrm>
            <a:off x="673873" y="2369071"/>
            <a:ext cx="7858567" cy="3004145"/>
          </a:xfrm>
        </p:spPr>
        <p:txBody>
          <a:bodyPr>
            <a:noAutofit/>
          </a:bodyPr>
          <a:lstStyle/>
          <a:p>
            <a:pPr marL="0" indent="0" algn="just">
              <a:buFont typeface="Arial" charset="0"/>
              <a:buNone/>
            </a:pPr>
            <a:r>
              <a:rPr lang="ro-RO" altLang="ro-RO" sz="2400" b="1" dirty="0" err="1">
                <a:solidFill>
                  <a:schemeClr val="tx2">
                    <a:lumMod val="75000"/>
                  </a:schemeClr>
                </a:solidFill>
                <a:latin typeface="+mj-lt"/>
                <a:cs typeface="Times New Roman" pitchFamily="18" charset="0"/>
              </a:rPr>
              <a:t>Aplicanți</a:t>
            </a:r>
            <a:r>
              <a:rPr lang="ro-RO" altLang="ro-RO" sz="2400" b="1" dirty="0">
                <a:solidFill>
                  <a:schemeClr val="tx2">
                    <a:lumMod val="75000"/>
                  </a:schemeClr>
                </a:solidFill>
                <a:latin typeface="+mj-lt"/>
                <a:cs typeface="Times New Roman" pitchFamily="18" charset="0"/>
              </a:rPr>
              <a:t> eligibili în cadrul Apelului de propuneri proiecte sunt:</a:t>
            </a: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Autorități Publice Locale, instituții publice, alte entități de drept public;</a:t>
            </a: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Entitățile de drept privat (agenți economici) – cu activitatea mai mare de 3 ani în domeniul relevant apelului </a:t>
            </a:r>
            <a:r>
              <a:rPr lang="pt-BR" altLang="ro-RO" sz="2400" dirty="0">
                <a:solidFill>
                  <a:schemeClr val="tx2">
                    <a:lumMod val="75000"/>
                  </a:schemeClr>
                </a:solidFill>
                <a:latin typeface="+mj-lt"/>
                <a:cs typeface="Times New Roman" pitchFamily="18" charset="0"/>
              </a:rPr>
              <a:t>până la depunerea cererii de finanțare</a:t>
            </a:r>
            <a:r>
              <a:rPr lang="ro-MO" altLang="ro-RO" sz="2400" dirty="0">
                <a:solidFill>
                  <a:schemeClr val="tx2">
                    <a:lumMod val="75000"/>
                  </a:schemeClr>
                </a:solidFill>
                <a:latin typeface="+mj-lt"/>
                <a:cs typeface="Times New Roman" pitchFamily="18" charset="0"/>
              </a:rPr>
              <a:t>;</a:t>
            </a:r>
            <a:endParaRPr lang="ro-RO" altLang="ro-RO" sz="2400" dirty="0">
              <a:solidFill>
                <a:schemeClr val="tx2">
                  <a:lumMod val="75000"/>
                </a:schemeClr>
              </a:solidFill>
              <a:latin typeface="+mj-lt"/>
              <a:cs typeface="Times New Roman" pitchFamily="18" charset="0"/>
            </a:endParaRP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ONG-uri – cu activitatea mai mare de 3 ani în domeniul relevant apelului </a:t>
            </a:r>
            <a:r>
              <a:rPr lang="pt-BR" altLang="ro-RO" sz="2400" dirty="0">
                <a:solidFill>
                  <a:schemeClr val="tx2">
                    <a:lumMod val="75000"/>
                  </a:schemeClr>
                </a:solidFill>
                <a:latin typeface="+mj-lt"/>
                <a:cs typeface="Times New Roman" pitchFamily="18" charset="0"/>
              </a:rPr>
              <a:t>până la depunerea cererii de finanțare</a:t>
            </a:r>
            <a:r>
              <a:rPr lang="ro-MO" altLang="ro-RO" sz="2400" dirty="0">
                <a:solidFill>
                  <a:schemeClr val="tx2">
                    <a:lumMod val="75000"/>
                  </a:schemeClr>
                </a:solidFill>
                <a:latin typeface="+mj-lt"/>
                <a:cs typeface="Times New Roman" pitchFamily="18" charset="0"/>
              </a:rPr>
              <a:t>.</a:t>
            </a:r>
            <a:endParaRPr lang="ro-RO" altLang="ro-RO" sz="2400" dirty="0">
              <a:solidFill>
                <a:schemeClr val="tx2">
                  <a:lumMod val="75000"/>
                </a:schemeClr>
              </a:solidFill>
              <a:latin typeface="+mj-lt"/>
              <a:cs typeface="Times New Roman" pitchFamily="18" charset="0"/>
            </a:endParaRPr>
          </a:p>
          <a:p>
            <a:pPr marL="0" indent="0" algn="just">
              <a:buFont typeface="Arial" charset="0"/>
              <a:buNone/>
            </a:pPr>
            <a:endParaRPr lang="ro-RO" altLang="ro-RO" sz="2400" b="1" dirty="0">
              <a:solidFill>
                <a:schemeClr val="tx2">
                  <a:lumMod val="75000"/>
                </a:schemeClr>
              </a:solidFill>
              <a:latin typeface="+mj-lt"/>
              <a:cs typeface="Times New Roman" pitchFamily="18" charset="0"/>
            </a:endParaRPr>
          </a:p>
        </p:txBody>
      </p:sp>
      <p:pic>
        <p:nvPicPr>
          <p:cNvPr id="512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4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B48B8A0F-A2B1-49F8-ABFE-284F00783D15}"/>
              </a:ext>
            </a:extLst>
          </p:cNvPr>
          <p:cNvSpPr>
            <a:spLocks noGrp="1"/>
          </p:cNvSpPr>
          <p:nvPr>
            <p:ph idx="1"/>
          </p:nvPr>
        </p:nvSpPr>
        <p:spPr>
          <a:xfrm>
            <a:off x="446856" y="1236042"/>
            <a:ext cx="8229600" cy="5721350"/>
          </a:xfrm>
        </p:spPr>
        <p:txBody>
          <a:bodyPr>
            <a:normAutofit/>
          </a:bodyPr>
          <a:lstStyle/>
          <a:p>
            <a:pPr marL="0" indent="0" algn="ctr">
              <a:buFont typeface="Arial" charset="0"/>
              <a:buNone/>
            </a:pPr>
            <a:r>
              <a:rPr lang="ro-RO" altLang="ro-RO" sz="2400" b="1" dirty="0">
                <a:solidFill>
                  <a:schemeClr val="tx2">
                    <a:lumMod val="75000"/>
                  </a:schemeClr>
                </a:solidFill>
                <a:latin typeface="+mj-lt"/>
                <a:cs typeface="Times New Roman" pitchFamily="18" charset="0"/>
              </a:rPr>
              <a:t>         </a:t>
            </a:r>
            <a:r>
              <a:rPr lang="ro-RO" altLang="ro-RO" b="1" dirty="0" err="1">
                <a:solidFill>
                  <a:schemeClr val="tx2">
                    <a:lumMod val="75000"/>
                  </a:schemeClr>
                </a:solidFill>
                <a:effectLst>
                  <a:outerShdw blurRad="38100" dist="38100" dir="2700000" algn="tl">
                    <a:srgbClr val="C0C0C0"/>
                  </a:outerShdw>
                </a:effectLst>
                <a:latin typeface="+mj-lt"/>
                <a:cs typeface="Times New Roman" pitchFamily="18" charset="0"/>
              </a:rPr>
              <a:t>Aplicanți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 / Parteneri </a:t>
            </a:r>
            <a:r>
              <a:rPr lang="ro-RO" altLang="ro-RO" b="1" u="sng" dirty="0">
                <a:solidFill>
                  <a:srgbClr val="C00000"/>
                </a:solidFill>
                <a:effectLst>
                  <a:outerShdw blurRad="38100" dist="38100" dir="2700000" algn="tl">
                    <a:srgbClr val="C0C0C0"/>
                  </a:outerShdw>
                </a:effectLst>
                <a:latin typeface="+mj-lt"/>
                <a:cs typeface="Times New Roman" pitchFamily="18" charset="0"/>
              </a:rPr>
              <a:t>neeligibili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în curs de lichidare, insolvabilitate sau reorganizare (entități de drept privat);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nu-și îndeplinesc, în conformitate cu prevederile legale, obligațiile referitoare la plata contribuțiilor, la asigurările sociale sau la plata taxelor;</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 au asigurat durabilitatea proiectelor finanțate anterior din FNDR;</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căror conducător este subiectul unui litigiu aflat spre examinare în instanțe judecătorești ce ține de obiectul investiției;</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cărui conducător a fost condamnat printr-o hotărâre judecătorească de fraudă, de corupție, conflicte de interese sau de orice altă activitate ilegală.</a:t>
            </a:r>
          </a:p>
          <a:p>
            <a:pPr marL="0" indent="0">
              <a:buFont typeface="Arial" charset="0"/>
              <a:buNone/>
            </a:pPr>
            <a:endParaRPr lang="ro-RO" altLang="ro-RO" sz="2400" dirty="0">
              <a:solidFill>
                <a:schemeClr val="tx2">
                  <a:lumMod val="75000"/>
                </a:schemeClr>
              </a:solidFill>
              <a:latin typeface="+mj-lt"/>
              <a:cs typeface="Times New Roman" pitchFamily="18" charset="0"/>
            </a:endParaRPr>
          </a:p>
        </p:txBody>
      </p:sp>
      <p:pic>
        <p:nvPicPr>
          <p:cNvPr id="614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20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E5B29-20DB-4784-A4B9-E110E8B5C396}"/>
              </a:ext>
            </a:extLst>
          </p:cNvPr>
          <p:cNvSpPr>
            <a:spLocks noGrp="1"/>
          </p:cNvSpPr>
          <p:nvPr>
            <p:ph type="title"/>
          </p:nvPr>
        </p:nvSpPr>
        <p:spPr>
          <a:xfrm>
            <a:off x="395536" y="621556"/>
            <a:ext cx="8229600" cy="1511300"/>
          </a:xfrm>
        </p:spPr>
        <p:txBody>
          <a:bodyPr>
            <a:normAutofit/>
          </a:bodyPr>
          <a:lstStyle/>
          <a:p>
            <a:pPr algn="l">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Eligibilitatea costurilor</a:t>
            </a:r>
            <a:endParaRPr 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7171" name="Объект 2"/>
          <p:cNvSpPr>
            <a:spLocks noGrp="1"/>
          </p:cNvSpPr>
          <p:nvPr>
            <p:ph idx="1"/>
          </p:nvPr>
        </p:nvSpPr>
        <p:spPr>
          <a:xfrm>
            <a:off x="457200" y="1843757"/>
            <a:ext cx="8229600" cy="3673475"/>
          </a:xfrm>
        </p:spPr>
        <p:txBody>
          <a:bodyPr>
            <a:normAutofit lnSpcReduction="10000"/>
          </a:bodyPr>
          <a:lstStyle/>
          <a:p>
            <a:pPr marL="0" indent="0" algn="just">
              <a:buFont typeface="Arial" charset="0"/>
              <a:buNone/>
            </a:pPr>
            <a:r>
              <a:rPr lang="ro-RO" altLang="ru-RU" sz="2000" dirty="0">
                <a:solidFill>
                  <a:schemeClr val="tx2">
                    <a:lumMod val="75000"/>
                  </a:schemeClr>
                </a:solidFill>
                <a:latin typeface="+mj-lt"/>
                <a:cs typeface="Times New Roman" pitchFamily="18" charset="0"/>
              </a:rPr>
              <a:t>Pentru finanțare pot fi luate în considerație doar </a:t>
            </a:r>
            <a:r>
              <a:rPr lang="ro-RO" altLang="ru-RU" sz="2000" b="1" dirty="0">
                <a:solidFill>
                  <a:schemeClr val="tx2">
                    <a:lumMod val="75000"/>
                  </a:schemeClr>
                </a:solidFill>
                <a:latin typeface="+mj-lt"/>
                <a:cs typeface="Times New Roman" pitchFamily="18" charset="0"/>
              </a:rPr>
              <a:t>„costurile eligibile” </a:t>
            </a:r>
            <a:r>
              <a:rPr lang="ro-RO" altLang="ru-RU" sz="2000" dirty="0">
                <a:solidFill>
                  <a:schemeClr val="tx2">
                    <a:lumMod val="75000"/>
                  </a:schemeClr>
                </a:solidFill>
                <a:latin typeface="+mj-lt"/>
                <a:cs typeface="Times New Roman" pitchFamily="18" charset="0"/>
              </a:rPr>
              <a:t>stabilite prin acest Regulament</a:t>
            </a:r>
            <a:r>
              <a:rPr lang="ro-RO" altLang="ru-RU" sz="2000" b="1" dirty="0">
                <a:solidFill>
                  <a:schemeClr val="tx2">
                    <a:lumMod val="75000"/>
                  </a:schemeClr>
                </a:solidFill>
                <a:latin typeface="+mj-lt"/>
                <a:cs typeface="Times New Roman" pitchFamily="18" charset="0"/>
              </a:rPr>
              <a:t>.</a:t>
            </a:r>
            <a:r>
              <a:rPr lang="ro-RO" altLang="ru-RU" sz="2000" dirty="0">
                <a:solidFill>
                  <a:schemeClr val="tx2">
                    <a:lumMod val="75000"/>
                  </a:schemeClr>
                </a:solidFill>
                <a:latin typeface="+mj-lt"/>
                <a:cs typeface="Times New Roman" pitchFamily="18" charset="0"/>
              </a:rPr>
              <a:t> </a:t>
            </a:r>
            <a:r>
              <a:rPr lang="ro-RO" altLang="ru-RU" sz="2000" dirty="0" err="1">
                <a:solidFill>
                  <a:schemeClr val="tx2">
                    <a:lumMod val="75000"/>
                  </a:schemeClr>
                </a:solidFill>
                <a:latin typeface="+mj-lt"/>
                <a:cs typeface="Times New Roman" pitchFamily="18" charset="0"/>
              </a:rPr>
              <a:t>Aplicantul</a:t>
            </a:r>
            <a:r>
              <a:rPr lang="ro-RO" altLang="ru-RU" sz="2000" dirty="0">
                <a:solidFill>
                  <a:schemeClr val="tx2">
                    <a:lumMod val="75000"/>
                  </a:schemeClr>
                </a:solidFill>
                <a:latin typeface="+mj-lt"/>
                <a:cs typeface="Times New Roman" pitchFamily="18" charset="0"/>
              </a:rPr>
              <a:t> trebuie să țină cont de faptul că toate costurile eligibile trebuie să fie reale. Astfel, vor fi selectate pentru finanțare doar acele propuneri care, în procesul de evaluare, </a:t>
            </a:r>
            <a:r>
              <a:rPr lang="ro-RO" altLang="ru-RU" sz="2000" b="1" dirty="0">
                <a:solidFill>
                  <a:schemeClr val="tx2">
                    <a:lumMod val="75000"/>
                  </a:schemeClr>
                </a:solidFill>
                <a:latin typeface="+mj-lt"/>
                <a:cs typeface="Times New Roman" pitchFamily="18" charset="0"/>
              </a:rPr>
              <a:t>nu vor necesita modificări și completări majore ale devizului general</a:t>
            </a:r>
            <a:r>
              <a:rPr lang="ro-RO" altLang="ru-RU" sz="2000" dirty="0">
                <a:solidFill>
                  <a:schemeClr val="tx2">
                    <a:lumMod val="75000"/>
                  </a:schemeClr>
                </a:solidFill>
                <a:latin typeface="+mj-lt"/>
                <a:cs typeface="Times New Roman" pitchFamily="18" charset="0"/>
              </a:rPr>
              <a:t>, iar verificările pot duce la modificarea devizului general.</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Proiectele de dezvoltare regională pot fi finanțate conform costurilor prezentate în Devizul de cheltuieli al proiectului, iar finanțarea se poate acorda pentru întreg devizul general al proiectului. </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Bugetul total al proiectului constă în contribuția FNDR la care se adaugă cofinanțarea oferită de </a:t>
            </a:r>
            <a:r>
              <a:rPr lang="ro-RO" altLang="ru-RU" sz="2000" dirty="0" err="1">
                <a:solidFill>
                  <a:schemeClr val="tx2">
                    <a:lumMod val="75000"/>
                  </a:schemeClr>
                </a:solidFill>
                <a:latin typeface="+mj-lt"/>
                <a:cs typeface="Times New Roman" pitchFamily="18" charset="0"/>
              </a:rPr>
              <a:t>aplicanții</a:t>
            </a:r>
            <a:r>
              <a:rPr lang="ro-RO" altLang="ru-RU" sz="2000" dirty="0">
                <a:solidFill>
                  <a:schemeClr val="tx2">
                    <a:lumMod val="75000"/>
                  </a:schemeClr>
                </a:solidFill>
                <a:latin typeface="+mj-lt"/>
                <a:cs typeface="Times New Roman" pitchFamily="18" charset="0"/>
              </a:rPr>
              <a:t> și partenerii în proiect.</a:t>
            </a:r>
            <a:endParaRPr lang="ru-RU" altLang="ru-RU" sz="2000" dirty="0">
              <a:solidFill>
                <a:schemeClr val="tx2">
                  <a:lumMod val="75000"/>
                </a:schemeClr>
              </a:solidFill>
              <a:latin typeface="+mj-lt"/>
              <a:cs typeface="Times New Roman" pitchFamily="18" charset="0"/>
            </a:endParaRPr>
          </a:p>
        </p:txBody>
      </p:sp>
      <p:pic>
        <p:nvPicPr>
          <p:cNvPr id="717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5262802"/>
            <a:ext cx="2579266" cy="140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7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id="{52CA262F-6C4B-4759-B290-AA3D65FFAC03}"/>
              </a:ext>
            </a:extLst>
          </p:cNvPr>
          <p:cNvSpPr>
            <a:spLocks noGrp="1"/>
          </p:cNvSpPr>
          <p:nvPr>
            <p:ph type="title"/>
          </p:nvPr>
        </p:nvSpPr>
        <p:spPr>
          <a:xfrm>
            <a:off x="366713" y="1162050"/>
            <a:ext cx="8320087" cy="1027113"/>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Costurile directe eligibile</a:t>
            </a:r>
            <a:endParaRPr lang="ru-RU"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8195" name="Объект 2"/>
          <p:cNvSpPr>
            <a:spLocks noGrp="1"/>
          </p:cNvSpPr>
          <p:nvPr>
            <p:ph idx="1"/>
          </p:nvPr>
        </p:nvSpPr>
        <p:spPr>
          <a:xfrm>
            <a:off x="457200" y="2492375"/>
            <a:ext cx="8229600" cy="2665413"/>
          </a:xfrm>
        </p:spPr>
        <p:txBody>
          <a:bodyPr/>
          <a:lstStyle/>
          <a:p>
            <a:pPr algn="just"/>
            <a:r>
              <a:rPr lang="ro-RO" altLang="ru-RU" sz="2800" dirty="0">
                <a:solidFill>
                  <a:schemeClr val="tx2">
                    <a:lumMod val="75000"/>
                  </a:schemeClr>
                </a:solidFill>
                <a:latin typeface="+mj-lt"/>
                <a:cs typeface="Times New Roman" pitchFamily="18" charset="0"/>
              </a:rPr>
              <a:t>cheltuielile pentru </a:t>
            </a:r>
            <a:r>
              <a:rPr lang="ro-RO" altLang="ru-RU" sz="2800" b="1" dirty="0">
                <a:solidFill>
                  <a:schemeClr val="tx2">
                    <a:lumMod val="75000"/>
                  </a:schemeClr>
                </a:solidFill>
                <a:latin typeface="+mj-lt"/>
                <a:cs typeface="Times New Roman" pitchFamily="18" charset="0"/>
              </a:rPr>
              <a:t>executarea lucrărilor de construcții </a:t>
            </a:r>
            <a:r>
              <a:rPr lang="ro-RO" altLang="ru-RU" sz="2800" dirty="0">
                <a:solidFill>
                  <a:schemeClr val="tx2">
                    <a:lumMod val="75000"/>
                  </a:schemeClr>
                </a:solidFill>
                <a:latin typeface="+mj-lt"/>
                <a:cs typeface="Times New Roman" pitchFamily="18" charset="0"/>
              </a:rPr>
              <a:t>în conformitate cu documentația tehnică de proiect</a:t>
            </a:r>
            <a:endParaRPr lang="ru-RU" altLang="ru-RU" sz="2800" dirty="0">
              <a:solidFill>
                <a:schemeClr val="tx2">
                  <a:lumMod val="75000"/>
                </a:schemeClr>
              </a:solidFill>
              <a:latin typeface="+mj-lt"/>
              <a:cs typeface="Times New Roman" pitchFamily="18" charset="0"/>
            </a:endParaRPr>
          </a:p>
          <a:p>
            <a:pPr algn="just"/>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supravegherea tehnică </a:t>
            </a:r>
            <a:r>
              <a:rPr lang="ro-RO" altLang="ru-RU" sz="2800" dirty="0">
                <a:solidFill>
                  <a:schemeClr val="tx2">
                    <a:lumMod val="75000"/>
                  </a:schemeClr>
                </a:solidFill>
                <a:latin typeface="+mj-lt"/>
                <a:cs typeface="Times New Roman" pitchFamily="18" charset="0"/>
              </a:rPr>
              <a:t>a lucrărilor</a:t>
            </a:r>
            <a:endParaRPr lang="ru-RU" altLang="ru-RU" sz="2800" dirty="0">
              <a:solidFill>
                <a:schemeClr val="tx2">
                  <a:lumMod val="75000"/>
                </a:schemeClr>
              </a:solidFill>
              <a:latin typeface="+mj-lt"/>
              <a:cs typeface="Times New Roman" pitchFamily="18" charset="0"/>
            </a:endParaRPr>
          </a:p>
          <a:p>
            <a:pPr algn="just"/>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achiziționarea</a:t>
            </a:r>
            <a:r>
              <a:rPr lang="ro-RO" altLang="ru-RU" sz="2800" dirty="0">
                <a:solidFill>
                  <a:schemeClr val="tx2">
                    <a:lumMod val="75000"/>
                  </a:schemeClr>
                </a:solidFill>
                <a:latin typeface="+mj-lt"/>
                <a:cs typeface="Times New Roman" pitchFamily="18" charset="0"/>
              </a:rPr>
              <a:t> de echipament nou</a:t>
            </a:r>
            <a:endParaRPr lang="ru-RU" altLang="ru-RU" sz="2800" b="1" dirty="0">
              <a:solidFill>
                <a:schemeClr val="tx2">
                  <a:lumMod val="75000"/>
                </a:schemeClr>
              </a:solidFill>
              <a:latin typeface="+mj-lt"/>
              <a:cs typeface="Times New Roman" pitchFamily="18" charset="0"/>
            </a:endParaRPr>
          </a:p>
        </p:txBody>
      </p:sp>
      <p:pic>
        <p:nvPicPr>
          <p:cNvPr id="819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013325"/>
            <a:ext cx="331946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33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645" y="5589239"/>
            <a:ext cx="1594867" cy="119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Заголовок 3">
            <a:extLst>
              <a:ext uri="{FF2B5EF4-FFF2-40B4-BE49-F238E27FC236}">
                <a16:creationId xmlns:a16="http://schemas.microsoft.com/office/drawing/2014/main" id="{F6D24952-7ED2-4FBC-938E-FA0FA8817645}"/>
              </a:ext>
            </a:extLst>
          </p:cNvPr>
          <p:cNvSpPr>
            <a:spLocks noGrp="1"/>
          </p:cNvSpPr>
          <p:nvPr>
            <p:ph type="title"/>
          </p:nvPr>
        </p:nvSpPr>
        <p:spPr>
          <a:xfrm>
            <a:off x="523875" y="773832"/>
            <a:ext cx="8229600" cy="1143000"/>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neeligibile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9219" name="Объект 4"/>
          <p:cNvSpPr>
            <a:spLocks noGrp="1"/>
          </p:cNvSpPr>
          <p:nvPr>
            <p:ph idx="1"/>
          </p:nvPr>
        </p:nvSpPr>
        <p:spPr>
          <a:xfrm>
            <a:off x="323528" y="1855366"/>
            <a:ext cx="8362950" cy="4525962"/>
          </a:xfrm>
        </p:spPr>
        <p:txBody>
          <a:bodyPr>
            <a:normAutofit/>
          </a:bodyPr>
          <a:lstStyle/>
          <a:p>
            <a:r>
              <a:rPr lang="ro-RO" altLang="ro-RO" sz="2200" dirty="0">
                <a:solidFill>
                  <a:schemeClr val="tx2">
                    <a:lumMod val="75000"/>
                  </a:schemeClr>
                </a:solidFill>
                <a:latin typeface="+mj-lt"/>
                <a:cs typeface="Times New Roman" pitchFamily="18" charset="0"/>
              </a:rPr>
              <a:t>costuri pentru campanii de conștientizare și informare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asistența tehnică cu privire la crearea și dezvoltarea serviciilor publice de gospodărie comunală</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obținerea acordurilor, avizelor și autorizațiilor</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sponsorizări individuale pentru participare la conferințe sau congrese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achitarea serviciului supravegherii autorului de proiect</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datorii sau rezerve pentru pierderi</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burse de studiu și/sau cursuri de specializare individuale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orice acțiune de natură comercială generatoare de profit imediat pentru </a:t>
            </a:r>
            <a:r>
              <a:rPr lang="ro-RO" altLang="ro-RO" sz="2200" dirty="0" err="1">
                <a:solidFill>
                  <a:schemeClr val="tx2">
                    <a:lumMod val="75000"/>
                  </a:schemeClr>
                </a:solidFill>
                <a:latin typeface="+mj-lt"/>
                <a:cs typeface="Times New Roman" pitchFamily="18" charset="0"/>
              </a:rPr>
              <a:t>aplicantul</a:t>
            </a:r>
            <a:r>
              <a:rPr lang="ro-RO" altLang="ro-RO" sz="2200" dirty="0">
                <a:solidFill>
                  <a:schemeClr val="tx2">
                    <a:lumMod val="75000"/>
                  </a:schemeClr>
                </a:solidFill>
                <a:latin typeface="+mj-lt"/>
                <a:cs typeface="Times New Roman" pitchFamily="18" charset="0"/>
              </a:rPr>
              <a:t> la finanțare sau pentru partenerul de proiect</a:t>
            </a:r>
            <a:endParaRPr lang="ru-RU" altLang="ro-RO" sz="2200" dirty="0">
              <a:solidFill>
                <a:schemeClr val="tx2">
                  <a:lumMod val="75000"/>
                </a:schemeClr>
              </a:solidFill>
              <a:latin typeface="+mj-lt"/>
              <a:cs typeface="Times New Roman" pitchFamily="18" charset="0"/>
            </a:endParaRPr>
          </a:p>
          <a:p>
            <a:pPr>
              <a:buFont typeface="Arial" charset="0"/>
              <a:buNone/>
            </a:pPr>
            <a:endParaRPr lang="ru-RU" altLang="ro-RO" sz="2200" dirty="0">
              <a:solidFill>
                <a:schemeClr val="tx2">
                  <a:lumMod val="75000"/>
                </a:schemeClr>
              </a:solidFill>
              <a:latin typeface="+mj-lt"/>
              <a:cs typeface="Times New Roman" pitchFamily="18" charset="0"/>
            </a:endParaRPr>
          </a:p>
        </p:txBody>
      </p:sp>
      <p:pic>
        <p:nvPicPr>
          <p:cNvPr id="9221"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7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566102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Заголовок 1">
            <a:extLst>
              <a:ext uri="{FF2B5EF4-FFF2-40B4-BE49-F238E27FC236}">
                <a16:creationId xmlns:a16="http://schemas.microsoft.com/office/drawing/2014/main" id="{8F67242E-28B0-44D3-B17E-D57F8EA2AC63}"/>
              </a:ext>
            </a:extLst>
          </p:cNvPr>
          <p:cNvSpPr>
            <a:spLocks noGrp="1"/>
          </p:cNvSpPr>
          <p:nvPr>
            <p:ph type="title"/>
          </p:nvPr>
        </p:nvSpPr>
        <p:spPr>
          <a:xfrm>
            <a:off x="457200" y="954088"/>
            <a:ext cx="8229600" cy="746125"/>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neeligibile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0243" name="Объект 2"/>
          <p:cNvSpPr>
            <a:spLocks noGrp="1"/>
          </p:cNvSpPr>
          <p:nvPr>
            <p:ph idx="1"/>
          </p:nvPr>
        </p:nvSpPr>
        <p:spPr>
          <a:xfrm>
            <a:off x="457200" y="1782763"/>
            <a:ext cx="8147050" cy="4525962"/>
          </a:xfrm>
        </p:spPr>
        <p:txBody>
          <a:bodyPr>
            <a:normAutofit lnSpcReduction="10000"/>
          </a:bodyPr>
          <a:lstStyle/>
          <a:p>
            <a:r>
              <a:rPr lang="ro-RO" altLang="ru-RU" sz="2200">
                <a:solidFill>
                  <a:schemeClr val="tx2">
                    <a:lumMod val="75000"/>
                  </a:schemeClr>
                </a:solidFill>
                <a:latin typeface="+mj-lt"/>
                <a:cs typeface="Times New Roman" pitchFamily="18" charset="0"/>
              </a:rPr>
              <a:t>cumpărarea de terenuri sau clădiri;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credite părților terțe, amenzi și penalități;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orice costuri realizate anterior de a fi fost semnat contractul de finanțare (inclusiv costurile legate de pregătirea proiectului);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angajarea personalului responsabil de asigurarea implementării proiectului din partea beneficiarului;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procurarea inventarului de uz gospodăresc, cheltuieli operaționale ale beneficiarilor;</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elaborarea studiului de fezabilitate;</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elaborarea, verificarea sau actualizarea proiectului tehnic;</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echipamente second-hand, dacă sunt achiziționate în scopul proiectului.</a:t>
            </a:r>
            <a:endParaRPr lang="ru-RU" altLang="ru-RU" sz="2200">
              <a:solidFill>
                <a:schemeClr val="tx2">
                  <a:lumMod val="75000"/>
                </a:schemeClr>
              </a:solidFill>
              <a:latin typeface="+mj-lt"/>
              <a:cs typeface="Times New Roman" pitchFamily="18" charset="0"/>
            </a:endParaRPr>
          </a:p>
        </p:txBody>
      </p:sp>
      <p:pic>
        <p:nvPicPr>
          <p:cNvPr id="10245"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73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b="1" dirty="0">
                <a:solidFill>
                  <a:srgbClr val="0070C0"/>
                </a:solidFill>
                <a:latin typeface="Times New Roman" panose="02020603050405020304" pitchFamily="18" charset="0"/>
                <a:cs typeface="Times New Roman" panose="02020603050405020304" pitchFamily="18" charset="0"/>
              </a:rPr>
              <a:t/>
            </a:r>
            <a:br>
              <a:rPr lang="en-GB" b="1" dirty="0">
                <a:solidFill>
                  <a:srgbClr val="0070C0"/>
                </a:solidFill>
                <a:latin typeface="Times New Roman" panose="02020603050405020304" pitchFamily="18" charset="0"/>
                <a:cs typeface="Times New Roman" panose="02020603050405020304" pitchFamily="18" charset="0"/>
              </a:rPr>
            </a:br>
            <a:endParaRPr lang="en-US" dirty="0"/>
          </a:p>
        </p:txBody>
      </p:sp>
      <p:sp>
        <p:nvSpPr>
          <p:cNvPr id="3" name="Объект 2"/>
          <p:cNvSpPr>
            <a:spLocks noGrp="1"/>
          </p:cNvSpPr>
          <p:nvPr>
            <p:ph idx="1"/>
          </p:nvPr>
        </p:nvSpPr>
        <p:spPr>
          <a:xfrm>
            <a:off x="457200" y="1135285"/>
            <a:ext cx="8229600" cy="4525963"/>
          </a:xfrm>
        </p:spPr>
        <p:txBody>
          <a:bodyPr>
            <a:normAutofit/>
          </a:bodyPr>
          <a:lstStyle/>
          <a:p>
            <a:pPr marL="0" indent="0" algn="ctr">
              <a:buNone/>
            </a:pPr>
            <a:r>
              <a:rPr lang="en-US" sz="2800" b="1" dirty="0">
                <a:effectLst>
                  <a:outerShdw blurRad="38100" dist="38100" dir="2700000" algn="tl">
                    <a:srgbClr val="000000">
                      <a:alpha val="43137"/>
                    </a:srgbClr>
                  </a:outerShdw>
                </a:effectLst>
                <a:cs typeface="Times New Roman" panose="02020603050405020304" pitchFamily="18" charset="0"/>
              </a:rPr>
              <a:t> </a:t>
            </a:r>
            <a:r>
              <a:rPr lang="ro-RO" sz="2800" b="1" dirty="0">
                <a:solidFill>
                  <a:schemeClr val="tx2"/>
                </a:solidFill>
                <a:effectLst>
                  <a:outerShdw blurRad="38100" dist="38100" dir="2700000" algn="tl">
                    <a:srgbClr val="000000">
                      <a:alpha val="43137"/>
                    </a:srgbClr>
                  </a:outerShdw>
                </a:effectLst>
                <a:cs typeface="Times New Roman" panose="02020603050405020304" pitchFamily="18" charset="0"/>
              </a:rPr>
              <a:t>C</a:t>
            </a:r>
            <a:r>
              <a:rPr lang="en-US" sz="2800" b="1" dirty="0">
                <a:solidFill>
                  <a:schemeClr val="tx2"/>
                </a:solidFill>
                <a:effectLst>
                  <a:outerShdw blurRad="38100" dist="38100" dir="2700000" algn="tl">
                    <a:srgbClr val="000000">
                      <a:alpha val="43137"/>
                    </a:srgbClr>
                  </a:outerShdw>
                </a:effectLst>
                <a:cs typeface="Times New Roman" panose="02020603050405020304" pitchFamily="18" charset="0"/>
              </a:rPr>
              <a:t>ADRUL </a:t>
            </a:r>
            <a:r>
              <a:rPr lang="x-none" sz="2800" b="1" dirty="0">
                <a:solidFill>
                  <a:schemeClr val="tx2"/>
                </a:solidFill>
                <a:effectLst>
                  <a:outerShdw blurRad="38100" dist="38100" dir="2700000" algn="tl">
                    <a:srgbClr val="000000">
                      <a:alpha val="43137"/>
                    </a:srgbClr>
                  </a:outerShdw>
                </a:effectLst>
                <a:cs typeface="Times New Roman" panose="02020603050405020304" pitchFamily="18" charset="0"/>
              </a:rPr>
              <a:t>NORMATIV</a:t>
            </a:r>
            <a:r>
              <a:rPr lang="en-US" sz="2800" b="1" dirty="0">
                <a:solidFill>
                  <a:schemeClr val="tx2"/>
                </a:solidFill>
                <a:effectLst>
                  <a:outerShdw blurRad="38100" dist="38100" dir="2700000" algn="tl">
                    <a:srgbClr val="000000">
                      <a:alpha val="43137"/>
                    </a:srgbClr>
                  </a:outerShdw>
                </a:effectLst>
                <a:cs typeface="Times New Roman" panose="02020603050405020304" pitchFamily="18" charset="0"/>
              </a:rPr>
              <a:t> </a:t>
            </a:r>
            <a:r>
              <a:rPr lang="x-none" sz="2800" b="1" dirty="0">
                <a:solidFill>
                  <a:schemeClr val="tx2"/>
                </a:solidFill>
                <a:effectLst>
                  <a:outerShdw blurRad="38100" dist="38100" dir="2700000" algn="tl">
                    <a:srgbClr val="000000">
                      <a:alpha val="43137"/>
                    </a:srgbClr>
                  </a:outerShdw>
                </a:effectLst>
                <a:cs typeface="Times New Roman" panose="02020603050405020304" pitchFamily="18" charset="0"/>
              </a:rPr>
              <a:t>ȘI DE POLITICI</a:t>
            </a:r>
            <a:endParaRPr lang="en-US" sz="2800" dirty="0">
              <a:solidFill>
                <a:schemeClr val="tx2"/>
              </a:solidFill>
              <a:effectLst>
                <a:outerShdw blurRad="38100" dist="38100" dir="2700000" algn="tl">
                  <a:srgbClr val="000000">
                    <a:alpha val="43137"/>
                  </a:srgbClr>
                </a:outerShdw>
              </a:effectLst>
            </a:endParaRPr>
          </a:p>
        </p:txBody>
      </p:sp>
      <p:sp>
        <p:nvSpPr>
          <p:cNvPr id="6" name="Прямоугольник 5"/>
          <p:cNvSpPr/>
          <p:nvPr/>
        </p:nvSpPr>
        <p:spPr>
          <a:xfrm>
            <a:off x="700217" y="2196114"/>
            <a:ext cx="7685901" cy="2785378"/>
          </a:xfrm>
          <a:prstGeom prst="rect">
            <a:avLst/>
          </a:prstGeom>
        </p:spPr>
        <p:txBody>
          <a:bodyPr wrap="square">
            <a:spAutoFit/>
          </a:bodyPr>
          <a:lstStyle/>
          <a:p>
            <a:pPr marL="285750" indent="-285750" algn="just">
              <a:lnSpc>
                <a:spcPct val="100000"/>
              </a:lnSpc>
              <a:spcBef>
                <a:spcPts val="0"/>
              </a:spcBef>
              <a:spcAft>
                <a:spcPts val="600"/>
              </a:spcAft>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Noul concept al politicii de dezvoltare regională aprobat prin decizia CNCDR la 13.02.2020</a:t>
            </a:r>
          </a:p>
          <a:p>
            <a:pPr marL="285750" indent="-285750" algn="just">
              <a:lnSpc>
                <a:spcPct val="100000"/>
              </a:lnSpc>
              <a:spcBef>
                <a:spcPts val="0"/>
              </a:spcBef>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Legea nr. 438 din 28.12.2006 privind dezvoltarea regională</a:t>
            </a:r>
          </a:p>
          <a:p>
            <a:pPr algn="just">
              <a:spcAft>
                <a:spcPts val="600"/>
              </a:spcAft>
            </a:pPr>
            <a:r>
              <a:rPr lang="ro-RO" sz="2000" i="1" dirty="0">
                <a:solidFill>
                  <a:schemeClr val="tx2">
                    <a:lumMod val="75000"/>
                  </a:schemeClr>
                </a:solidFill>
                <a:latin typeface="+mj-lt"/>
                <a:cs typeface="Times New Roman" panose="02020603050405020304" pitchFamily="18" charset="0"/>
              </a:rPr>
              <a:t>     (în proces de ajustare)</a:t>
            </a:r>
          </a:p>
          <a:p>
            <a:pPr marL="285750" indent="-285750" algn="just">
              <a:lnSpc>
                <a:spcPct val="100000"/>
              </a:lnSpc>
              <a:spcBef>
                <a:spcPts val="0"/>
              </a:spcBef>
              <a:spcAft>
                <a:spcPts val="600"/>
              </a:spcAft>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Actuala Strategie Națională de Dezvoltare Regională acoperă anvergura 2016-2020</a:t>
            </a:r>
          </a:p>
          <a:p>
            <a:pPr marL="285750" indent="-285750" algn="just">
              <a:lnSpc>
                <a:spcPct val="100000"/>
              </a:lnSpc>
              <a:spcBef>
                <a:spcPts val="0"/>
              </a:spcBef>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Programul </a:t>
            </a:r>
            <a:r>
              <a:rPr lang="en-US" sz="2000" dirty="0">
                <a:solidFill>
                  <a:schemeClr val="tx2">
                    <a:lumMod val="75000"/>
                  </a:schemeClr>
                </a:solidFill>
                <a:latin typeface="+mj-lt"/>
                <a:cs typeface="Times New Roman" panose="02020603050405020304" pitchFamily="18" charset="0"/>
              </a:rPr>
              <a:t>N</a:t>
            </a:r>
            <a:r>
              <a:rPr lang="ro-RO" sz="2000" dirty="0" err="1">
                <a:solidFill>
                  <a:schemeClr val="tx2">
                    <a:lumMod val="75000"/>
                  </a:schemeClr>
                </a:solidFill>
                <a:latin typeface="+mj-lt"/>
                <a:cs typeface="Times New Roman" panose="02020603050405020304" pitchFamily="18" charset="0"/>
              </a:rPr>
              <a:t>ațional</a:t>
            </a:r>
            <a:r>
              <a:rPr lang="ro-RO" sz="2000" dirty="0">
                <a:solidFill>
                  <a:schemeClr val="tx2">
                    <a:lumMod val="75000"/>
                  </a:schemeClr>
                </a:solidFill>
                <a:latin typeface="+mj-lt"/>
                <a:cs typeface="Times New Roman" panose="02020603050405020304" pitchFamily="18" charset="0"/>
              </a:rPr>
              <a:t> de </a:t>
            </a:r>
            <a:r>
              <a:rPr lang="en-US" sz="2000" dirty="0">
                <a:solidFill>
                  <a:schemeClr val="tx2">
                    <a:lumMod val="75000"/>
                  </a:schemeClr>
                </a:solidFill>
                <a:latin typeface="+mj-lt"/>
                <a:cs typeface="Times New Roman" panose="02020603050405020304" pitchFamily="18" charset="0"/>
              </a:rPr>
              <a:t>D</a:t>
            </a:r>
            <a:r>
              <a:rPr lang="ro-RO" sz="2000" dirty="0" err="1">
                <a:solidFill>
                  <a:schemeClr val="tx2">
                    <a:lumMod val="75000"/>
                  </a:schemeClr>
                </a:solidFill>
                <a:latin typeface="+mj-lt"/>
                <a:cs typeface="Times New Roman" panose="02020603050405020304" pitchFamily="18" charset="0"/>
              </a:rPr>
              <a:t>ezvoltare</a:t>
            </a:r>
            <a:r>
              <a:rPr lang="ro-RO" sz="2000" dirty="0">
                <a:solidFill>
                  <a:schemeClr val="tx2">
                    <a:lumMod val="75000"/>
                  </a:schemeClr>
                </a:solidFill>
                <a:latin typeface="+mj-lt"/>
                <a:cs typeface="Times New Roman" panose="02020603050405020304" pitchFamily="18" charset="0"/>
              </a:rPr>
              <a:t> a orașelor-poli de creștere în Republica Moldova </a:t>
            </a:r>
            <a:r>
              <a:rPr lang="ro-RO" sz="2000" i="1" dirty="0">
                <a:solidFill>
                  <a:schemeClr val="tx2">
                    <a:lumMod val="75000"/>
                  </a:schemeClr>
                </a:solidFill>
                <a:latin typeface="+mj-lt"/>
                <a:cs typeface="Times New Roman" panose="02020603050405020304" pitchFamily="18" charset="0"/>
              </a:rPr>
              <a:t>(proiect)</a:t>
            </a:r>
          </a:p>
        </p:txBody>
      </p:sp>
      <p:pic>
        <p:nvPicPr>
          <p:cNvPr id="7"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a:extLst>
              <a:ext uri="{FF2B5EF4-FFF2-40B4-BE49-F238E27FC236}">
                <a16:creationId xmlns:a16="http://schemas.microsoft.com/office/drawing/2014/main" id="{3133DD12-2505-4FD8-9F83-236719E3C8EB}"/>
              </a:ext>
            </a:extLst>
          </p:cNvPr>
          <p:cNvSpPr>
            <a:spLocks noGrp="1"/>
          </p:cNvSpPr>
          <p:nvPr>
            <p:ph type="title"/>
          </p:nvPr>
        </p:nvSpPr>
        <p:spPr>
          <a:xfrm>
            <a:off x="395288" y="1341438"/>
            <a:ext cx="8229600" cy="1366837"/>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Criteriile</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de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r>
            <a:b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b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Propunerilor </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de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proiecte</a:t>
            </a:r>
          </a:p>
        </p:txBody>
      </p:sp>
      <p:sp>
        <p:nvSpPr>
          <p:cNvPr id="11267" name="Объект 2"/>
          <p:cNvSpPr>
            <a:spLocks noGrp="1"/>
          </p:cNvSpPr>
          <p:nvPr>
            <p:ph idx="1"/>
          </p:nvPr>
        </p:nvSpPr>
        <p:spPr>
          <a:xfrm>
            <a:off x="539552" y="3139479"/>
            <a:ext cx="8229600" cy="2017713"/>
          </a:xfrm>
        </p:spPr>
        <p:txBody>
          <a:bodyPr/>
          <a:lstStyle/>
          <a:p>
            <a:r>
              <a:rPr lang="fr-FR" altLang="ru-RU" sz="2800" dirty="0" err="1">
                <a:solidFill>
                  <a:schemeClr val="tx2">
                    <a:lumMod val="75000"/>
                  </a:schemeClr>
                </a:solidFill>
                <a:latin typeface="+mj-lt"/>
                <a:cs typeface="Times New Roman" pitchFamily="18" charset="0"/>
              </a:rPr>
              <a:t>Evaluarea</a:t>
            </a:r>
            <a:r>
              <a:rPr lang="fr-FR" altLang="ru-RU" sz="2800" dirty="0">
                <a:solidFill>
                  <a:schemeClr val="tx2">
                    <a:lumMod val="75000"/>
                  </a:schemeClr>
                </a:solidFill>
                <a:latin typeface="+mj-lt"/>
                <a:cs typeface="Times New Roman" pitchFamily="18" charset="0"/>
              </a:rPr>
              <a:t> </a:t>
            </a:r>
            <a:r>
              <a:rPr lang="fr-FR" altLang="ru-RU" sz="2800" dirty="0" err="1">
                <a:solidFill>
                  <a:schemeClr val="tx2">
                    <a:lumMod val="75000"/>
                  </a:schemeClr>
                </a:solidFill>
                <a:latin typeface="+mj-lt"/>
                <a:cs typeface="Times New Roman" pitchFamily="18" charset="0"/>
              </a:rPr>
              <a:t>Notelor</a:t>
            </a:r>
            <a:r>
              <a:rPr lang="fr-FR" altLang="ru-RU" sz="2800" dirty="0">
                <a:solidFill>
                  <a:schemeClr val="tx2">
                    <a:lumMod val="75000"/>
                  </a:schemeClr>
                </a:solidFill>
                <a:latin typeface="+mj-lt"/>
                <a:cs typeface="Times New Roman" pitchFamily="18" charset="0"/>
              </a:rPr>
              <a:t> </a:t>
            </a:r>
            <a:r>
              <a:rPr lang="fr-FR" altLang="ru-RU" sz="2800" dirty="0" err="1">
                <a:solidFill>
                  <a:schemeClr val="tx2">
                    <a:lumMod val="75000"/>
                  </a:schemeClr>
                </a:solidFill>
                <a:latin typeface="+mj-lt"/>
                <a:cs typeface="Times New Roman" pitchFamily="18" charset="0"/>
              </a:rPr>
              <a:t>Conceptuale</a:t>
            </a:r>
            <a:r>
              <a:rPr lang="fr-FR" altLang="ru-RU" sz="2800" dirty="0">
                <a:solidFill>
                  <a:schemeClr val="tx2">
                    <a:lumMod val="75000"/>
                  </a:schemeClr>
                </a:solidFill>
                <a:latin typeface="+mj-lt"/>
                <a:cs typeface="Times New Roman" pitchFamily="18" charset="0"/>
              </a:rPr>
              <a:t> </a:t>
            </a:r>
            <a:endParaRPr lang="ru-RU" altLang="ru-RU" sz="2800" dirty="0">
              <a:solidFill>
                <a:schemeClr val="tx2">
                  <a:lumMod val="75000"/>
                </a:schemeClr>
              </a:solidFill>
              <a:latin typeface="+mj-lt"/>
              <a:cs typeface="Times New Roman" pitchFamily="18" charset="0"/>
            </a:endParaRPr>
          </a:p>
          <a:p>
            <a:r>
              <a:rPr lang="ro-MO" altLang="ru-RU" sz="2800" dirty="0">
                <a:solidFill>
                  <a:schemeClr val="tx2">
                    <a:lumMod val="75000"/>
                  </a:schemeClr>
                </a:solidFill>
                <a:latin typeface="+mj-lt"/>
                <a:cs typeface="Times New Roman" pitchFamily="18" charset="0"/>
              </a:rPr>
              <a:t>Evaluarea Cererilor de Finanțare</a:t>
            </a:r>
            <a:endParaRPr lang="ru-RU" altLang="ru-RU" sz="2800" dirty="0">
              <a:solidFill>
                <a:schemeClr val="tx2">
                  <a:lumMod val="75000"/>
                </a:schemeClr>
              </a:solidFill>
              <a:latin typeface="+mj-lt"/>
              <a:cs typeface="Times New Roman" pitchFamily="18" charset="0"/>
            </a:endParaRPr>
          </a:p>
          <a:p>
            <a:r>
              <a:rPr lang="ro-MO" altLang="ru-RU" sz="2800" dirty="0">
                <a:solidFill>
                  <a:schemeClr val="tx2">
                    <a:lumMod val="75000"/>
                  </a:schemeClr>
                </a:solidFill>
                <a:latin typeface="+mj-lt"/>
                <a:cs typeface="Times New Roman" pitchFamily="18" charset="0"/>
              </a:rPr>
              <a:t>Evaluarea de către Comisia Interministerială  </a:t>
            </a:r>
            <a:endParaRPr lang="ru-RU" altLang="ru-RU" sz="2800" dirty="0">
              <a:solidFill>
                <a:schemeClr val="tx2">
                  <a:lumMod val="75000"/>
                </a:schemeClr>
              </a:solidFill>
              <a:latin typeface="+mj-lt"/>
              <a:cs typeface="Times New Roman" pitchFamily="18" charset="0"/>
            </a:endParaRPr>
          </a:p>
          <a:p>
            <a:endParaRPr lang="ru-RU" altLang="ru-RU" sz="2800" dirty="0">
              <a:solidFill>
                <a:schemeClr val="tx2">
                  <a:lumMod val="75000"/>
                </a:schemeClr>
              </a:solidFill>
              <a:latin typeface="+mj-lt"/>
              <a:cs typeface="Times New Roman" pitchFamily="18" charset="0"/>
            </a:endParaRPr>
          </a:p>
        </p:txBody>
      </p:sp>
      <p:pic>
        <p:nvPicPr>
          <p:cNvPr id="1126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8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C28F76D9-A8DE-47A1-B916-4D0682E6B689}"/>
              </a:ext>
            </a:extLst>
          </p:cNvPr>
          <p:cNvSpPr>
            <a:spLocks noGrp="1"/>
          </p:cNvSpPr>
          <p:nvPr>
            <p:ph type="title"/>
          </p:nvPr>
        </p:nvSpPr>
        <p:spPr>
          <a:xfrm>
            <a:off x="430213" y="858838"/>
            <a:ext cx="8229600" cy="1143000"/>
          </a:xfrm>
        </p:spPr>
        <p:txBody>
          <a:bodyPr/>
          <a:lstStyle/>
          <a:p>
            <a:pPr>
              <a:defRPr/>
            </a:pP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Notelor</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Conceptuale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2291" name="Объект 2"/>
          <p:cNvSpPr>
            <a:spLocks noGrp="1"/>
          </p:cNvSpPr>
          <p:nvPr>
            <p:ph idx="1"/>
          </p:nvPr>
        </p:nvSpPr>
        <p:spPr>
          <a:xfrm>
            <a:off x="457200" y="2060550"/>
            <a:ext cx="8229600" cy="4752826"/>
          </a:xfrm>
        </p:spPr>
        <p:txBody>
          <a:bodyPr>
            <a:normAutofit lnSpcReduction="10000"/>
          </a:bodyPr>
          <a:lstStyle/>
          <a:p>
            <a:pPr marL="0" indent="0" algn="just">
              <a:buFont typeface="Arial" charset="0"/>
              <a:buNone/>
            </a:pPr>
            <a:r>
              <a:rPr lang="ro-MO" altLang="ru-RU" sz="2200" dirty="0">
                <a:solidFill>
                  <a:schemeClr val="tx2">
                    <a:lumMod val="75000"/>
                  </a:schemeClr>
                </a:solidFill>
                <a:latin typeface="+mj-lt"/>
                <a:cs typeface="Times New Roman" pitchFamily="18" charset="0"/>
              </a:rPr>
              <a:t>Toate Notele Conceptuale primite în termenul limită în cadrul  </a:t>
            </a:r>
            <a:r>
              <a:rPr lang="ro-MO" altLang="ru-RU" sz="2200" b="1" dirty="0">
                <a:solidFill>
                  <a:schemeClr val="tx2">
                    <a:lumMod val="75000"/>
                  </a:schemeClr>
                </a:solidFill>
                <a:latin typeface="+mj-lt"/>
                <a:cs typeface="Times New Roman" pitchFamily="18" charset="0"/>
              </a:rPr>
              <a:t>etapei 2</a:t>
            </a:r>
            <a:r>
              <a:rPr lang="ro-MO" altLang="ru-RU" sz="2200" dirty="0">
                <a:solidFill>
                  <a:schemeClr val="tx2">
                    <a:lumMod val="75000"/>
                  </a:schemeClr>
                </a:solidFill>
                <a:latin typeface="+mj-lt"/>
                <a:cs typeface="Times New Roman" pitchFamily="18" charset="0"/>
              </a:rPr>
              <a:t>, vor fi verificate intern de către Comisia de evaluare creată în cadrul ADR Centru din reprezentanți ai MADRM, ADR și CRD Centru.</a:t>
            </a:r>
          </a:p>
          <a:p>
            <a:pPr marL="0" indent="0" algn="just">
              <a:buFont typeface="Arial" charset="0"/>
              <a:buNone/>
            </a:pPr>
            <a:endParaRPr lang="ru-RU" altLang="ru-RU" sz="2200" dirty="0">
              <a:solidFill>
                <a:schemeClr val="tx2">
                  <a:lumMod val="75000"/>
                </a:schemeClr>
              </a:solidFill>
              <a:latin typeface="+mj-lt"/>
              <a:cs typeface="Times New Roman" pitchFamily="18" charset="0"/>
            </a:endParaRPr>
          </a:p>
          <a:p>
            <a:pPr marL="0" indent="0" algn="just"/>
            <a:r>
              <a:rPr lang="ro-MO" altLang="ru-RU" sz="2200" b="1" dirty="0">
                <a:solidFill>
                  <a:schemeClr val="tx2">
                    <a:lumMod val="75000"/>
                  </a:schemeClr>
                </a:solidFill>
                <a:latin typeface="+mj-lt"/>
                <a:cs typeface="Times New Roman" pitchFamily="18" charset="0"/>
              </a:rPr>
              <a:t>Evaluarea Conformității: </a:t>
            </a:r>
          </a:p>
          <a:p>
            <a:pPr marL="400050" lvl="1" indent="0" algn="just">
              <a:buNone/>
            </a:pPr>
            <a:r>
              <a:rPr lang="ro-MO" altLang="ru-RU" sz="2000" dirty="0">
                <a:solidFill>
                  <a:schemeClr val="tx2">
                    <a:lumMod val="75000"/>
                  </a:schemeClr>
                </a:solidFill>
                <a:latin typeface="+mj-lt"/>
                <a:cs typeface="Times New Roman" pitchFamily="18" charset="0"/>
              </a:rPr>
              <a:t>La prima etapă de evaluare, Notele Conceptuale vor fi evaluate în funcție de criteriile de conformitate din grila de evaluare administrativă. Notele Conceptuale care nu întrunesc criteriile de conformitate vor fi respinse și nu vor fi supuse evaluării de eligibilitate</a:t>
            </a:r>
            <a:r>
              <a:rPr lang="ro-MO" altLang="ru-RU" sz="1800" dirty="0">
                <a:solidFill>
                  <a:schemeClr val="tx2">
                    <a:lumMod val="75000"/>
                  </a:schemeClr>
                </a:solidFill>
                <a:latin typeface="+mj-lt"/>
                <a:cs typeface="Times New Roman" pitchFamily="18" charset="0"/>
              </a:rPr>
              <a:t>. </a:t>
            </a:r>
            <a:endParaRPr lang="ru-RU" altLang="ru-RU" sz="1800" dirty="0">
              <a:solidFill>
                <a:schemeClr val="tx2">
                  <a:lumMod val="75000"/>
                </a:schemeClr>
              </a:solidFill>
              <a:latin typeface="+mj-lt"/>
              <a:cs typeface="Times New Roman" pitchFamily="18" charset="0"/>
            </a:endParaRPr>
          </a:p>
          <a:p>
            <a:pPr marL="0" indent="0" algn="just"/>
            <a:r>
              <a:rPr lang="ro-MO" altLang="ru-RU" sz="2200" b="1" dirty="0">
                <a:solidFill>
                  <a:schemeClr val="tx2">
                    <a:lumMod val="75000"/>
                  </a:schemeClr>
                </a:solidFill>
                <a:latin typeface="+mj-lt"/>
                <a:cs typeface="Times New Roman" pitchFamily="18" charset="0"/>
              </a:rPr>
              <a:t>Evaluarea Eligibilității: </a:t>
            </a:r>
          </a:p>
          <a:p>
            <a:pPr marL="400050" lvl="1" indent="0" algn="just">
              <a:buNone/>
            </a:pPr>
            <a:r>
              <a:rPr lang="ro-MO" altLang="ru-RU" sz="2000" dirty="0">
                <a:solidFill>
                  <a:schemeClr val="tx2">
                    <a:lumMod val="75000"/>
                  </a:schemeClr>
                </a:solidFill>
                <a:latin typeface="+mj-lt"/>
                <a:cs typeface="Times New Roman" pitchFamily="18" charset="0"/>
              </a:rPr>
              <a:t>Notele Conceptuale ce întrunesc criteriile de conformitate sunt supuse evaluării criteriilor de eligibilitate specifice domeniilor de intervenție. Notele Conceptuale care nu întrunesc criteriile </a:t>
            </a:r>
            <a:r>
              <a:rPr lang="ro-MO" altLang="ru-RU" sz="2000">
                <a:solidFill>
                  <a:schemeClr val="tx2">
                    <a:lumMod val="75000"/>
                  </a:schemeClr>
                </a:solidFill>
                <a:latin typeface="+mj-lt"/>
                <a:cs typeface="Times New Roman" pitchFamily="18" charset="0"/>
              </a:rPr>
              <a:t>de eligibilității </a:t>
            </a:r>
            <a:r>
              <a:rPr lang="ro-MO" altLang="ru-RU" sz="2000" dirty="0">
                <a:solidFill>
                  <a:schemeClr val="tx2">
                    <a:lumMod val="75000"/>
                  </a:schemeClr>
                </a:solidFill>
                <a:latin typeface="+mj-lt"/>
                <a:cs typeface="Times New Roman" pitchFamily="18" charset="0"/>
              </a:rPr>
              <a:t>vor fi respinse și nu vor fi supuse etapei ulterioare de evaluare.</a:t>
            </a:r>
            <a:endParaRPr lang="ru-RU" altLang="ru-RU" sz="2000" dirty="0">
              <a:solidFill>
                <a:schemeClr val="tx2">
                  <a:lumMod val="75000"/>
                </a:schemeClr>
              </a:solidFill>
              <a:latin typeface="+mj-lt"/>
              <a:cs typeface="Times New Roman" pitchFamily="18" charset="0"/>
            </a:endParaRPr>
          </a:p>
        </p:txBody>
      </p:sp>
      <p:pic>
        <p:nvPicPr>
          <p:cNvPr id="1229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99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2"/>
          <p:cNvSpPr>
            <a:spLocks noGrp="1"/>
          </p:cNvSpPr>
          <p:nvPr>
            <p:ph idx="1"/>
          </p:nvPr>
        </p:nvSpPr>
        <p:spPr>
          <a:xfrm>
            <a:off x="395288" y="2192040"/>
            <a:ext cx="8229600" cy="4405312"/>
          </a:xfrm>
        </p:spPr>
        <p:txBody>
          <a:bodyPr>
            <a:normAutofit/>
          </a:bodyPr>
          <a:lstStyle/>
          <a:p>
            <a:pPr algn="just"/>
            <a:r>
              <a:rPr lang="ro-MO" altLang="ru-RU" sz="2200" b="1" dirty="0">
                <a:solidFill>
                  <a:schemeClr val="tx2">
                    <a:lumMod val="75000"/>
                  </a:schemeClr>
                </a:solidFill>
                <a:latin typeface="+mj-lt"/>
                <a:cs typeface="Times New Roman" pitchFamily="18" charset="0"/>
              </a:rPr>
              <a:t>Evaluarea Tehnică </a:t>
            </a:r>
          </a:p>
          <a:p>
            <a:pPr marL="400050" lvl="1" indent="0" algn="just">
              <a:buNone/>
            </a:pPr>
            <a:r>
              <a:rPr lang="ro-MO" altLang="ru-RU" sz="2000" dirty="0">
                <a:solidFill>
                  <a:schemeClr val="tx2">
                    <a:lumMod val="75000"/>
                  </a:schemeClr>
                </a:solidFill>
                <a:latin typeface="+mj-lt"/>
                <a:cs typeface="Times New Roman" pitchFamily="18" charset="0"/>
              </a:rPr>
              <a:t>Notele Conceptuale care întrunesc criteriile Evaluării Administrative sunt supuse Evaluării Tehnice. </a:t>
            </a:r>
          </a:p>
          <a:p>
            <a:pPr marL="400050" lvl="1" indent="0" algn="just">
              <a:buNone/>
            </a:pPr>
            <a:r>
              <a:rPr lang="ro-MO" altLang="ru-RU" sz="2000" dirty="0">
                <a:solidFill>
                  <a:schemeClr val="tx2">
                    <a:lumMod val="75000"/>
                  </a:schemeClr>
                </a:solidFill>
                <a:latin typeface="+mj-lt"/>
                <a:cs typeface="Times New Roman" pitchFamily="18" charset="0"/>
              </a:rPr>
              <a:t>Nota conceptuală  poate primi un scor general maxim de</a:t>
            </a:r>
            <a:r>
              <a:rPr lang="ro-MO" altLang="ru-RU" sz="2000" b="1" dirty="0">
                <a:solidFill>
                  <a:schemeClr val="tx2">
                    <a:lumMod val="75000"/>
                  </a:schemeClr>
                </a:solidFill>
                <a:latin typeface="+mj-lt"/>
                <a:cs typeface="Times New Roman" pitchFamily="18" charset="0"/>
              </a:rPr>
              <a:t> 50 </a:t>
            </a:r>
            <a:r>
              <a:rPr lang="ro-MO" altLang="ru-RU" sz="2000" dirty="0">
                <a:solidFill>
                  <a:schemeClr val="tx2">
                    <a:lumMod val="75000"/>
                  </a:schemeClr>
                </a:solidFill>
                <a:latin typeface="+mj-lt"/>
                <a:cs typeface="Times New Roman" pitchFamily="18" charset="0"/>
              </a:rPr>
              <a:t>de puncte în conformitate cu defalcarea prevăzută în Grila de evaluare.</a:t>
            </a:r>
          </a:p>
          <a:p>
            <a:pPr marL="400050" lvl="1" indent="0" algn="just">
              <a:buNone/>
            </a:pPr>
            <a:r>
              <a:rPr lang="ro-MO" altLang="ru-RU" sz="2000" dirty="0">
                <a:solidFill>
                  <a:schemeClr val="tx2">
                    <a:lumMod val="75000"/>
                  </a:schemeClr>
                </a:solidFill>
                <a:latin typeface="+mj-lt"/>
                <a:cs typeface="Times New Roman" pitchFamily="18" charset="0"/>
              </a:rPr>
              <a:t>Pentru preselecție se vor lua în considerare în primul </a:t>
            </a:r>
            <a:r>
              <a:rPr lang="ro-MO" altLang="ru-RU" sz="2000" dirty="0" err="1">
                <a:solidFill>
                  <a:schemeClr val="tx2">
                    <a:lumMod val="75000"/>
                  </a:schemeClr>
                </a:solidFill>
                <a:latin typeface="+mj-lt"/>
                <a:cs typeface="Times New Roman" pitchFamily="18" charset="0"/>
              </a:rPr>
              <a:t>rînd</a:t>
            </a:r>
            <a:r>
              <a:rPr lang="ro-MO" altLang="ru-RU" sz="2000" dirty="0">
                <a:solidFill>
                  <a:schemeClr val="tx2">
                    <a:lumMod val="75000"/>
                  </a:schemeClr>
                </a:solidFill>
                <a:latin typeface="+mj-lt"/>
                <a:cs typeface="Times New Roman" pitchFamily="18" charset="0"/>
              </a:rPr>
              <a:t> notele conceptuale cărora li s-a acordat un scor minim de 30 de puncte.</a:t>
            </a:r>
            <a:endParaRPr lang="ro-RO" altLang="ru-RU" sz="2000" dirty="0">
              <a:solidFill>
                <a:schemeClr val="tx2">
                  <a:lumMod val="75000"/>
                </a:schemeClr>
              </a:solidFill>
              <a:latin typeface="+mj-lt"/>
              <a:cs typeface="Times New Roman" pitchFamily="18" charset="0"/>
            </a:endParaRPr>
          </a:p>
          <a:p>
            <a:pPr marL="0" indent="0" algn="just">
              <a:buNone/>
            </a:pPr>
            <a:endParaRPr lang="ro-MO" altLang="ru-RU" sz="2200" i="1" dirty="0">
              <a:solidFill>
                <a:schemeClr val="tx2">
                  <a:lumMod val="75000"/>
                </a:schemeClr>
              </a:solidFill>
              <a:latin typeface="+mj-lt"/>
              <a:cs typeface="Times New Roman" pitchFamily="18" charset="0"/>
            </a:endParaRPr>
          </a:p>
          <a:p>
            <a:pPr marL="0" indent="0" algn="just">
              <a:buNone/>
            </a:pPr>
            <a:r>
              <a:rPr lang="ro-MO" altLang="ru-RU" sz="2200" i="1" dirty="0">
                <a:solidFill>
                  <a:schemeClr val="tx2">
                    <a:lumMod val="75000"/>
                  </a:schemeClr>
                </a:solidFill>
                <a:latin typeface="+mj-lt"/>
                <a:cs typeface="Times New Roman" pitchFamily="18" charset="0"/>
              </a:rPr>
              <a:t>Lista notelor conceptuale aprobate de CRD Centru pentru trecere în etapa următoare vor fi publicate pe paginile oficiale ale ADR și MADRM, unde au fost publicate toate documentele pentru Apelurile de propuneri de proiecte.</a:t>
            </a:r>
            <a:r>
              <a:rPr lang="ro-MO" altLang="ru-RU" sz="2200" b="1" i="1" u="sng" dirty="0">
                <a:solidFill>
                  <a:schemeClr val="tx2">
                    <a:lumMod val="75000"/>
                  </a:schemeClr>
                </a:solidFill>
                <a:latin typeface="+mj-lt"/>
                <a:cs typeface="Times New Roman" pitchFamily="18" charset="0"/>
              </a:rPr>
              <a:t> </a:t>
            </a:r>
            <a:endParaRPr lang="ru-RU" altLang="ru-RU" sz="2200" i="1" dirty="0">
              <a:solidFill>
                <a:schemeClr val="tx2">
                  <a:lumMod val="75000"/>
                </a:schemeClr>
              </a:solidFill>
              <a:latin typeface="+mj-lt"/>
              <a:cs typeface="Times New Roman" pitchFamily="18" charset="0"/>
            </a:endParaRPr>
          </a:p>
        </p:txBody>
      </p:sp>
      <p:sp>
        <p:nvSpPr>
          <p:cNvPr id="35843" name="Заголовок 1">
            <a:extLst>
              <a:ext uri="{FF2B5EF4-FFF2-40B4-BE49-F238E27FC236}">
                <a16:creationId xmlns:a16="http://schemas.microsoft.com/office/drawing/2014/main" id="{FAE06EDB-B983-4330-84A2-200E131951B4}"/>
              </a:ext>
            </a:extLst>
          </p:cNvPr>
          <p:cNvSpPr>
            <a:spLocks noGrp="1"/>
          </p:cNvSpPr>
          <p:nvPr>
            <p:ph type="title"/>
          </p:nvPr>
        </p:nvSpPr>
        <p:spPr>
          <a:xfrm>
            <a:off x="639763" y="1244600"/>
            <a:ext cx="8229600" cy="777875"/>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 Notelor Conceptuale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1331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04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B11A4126-E90B-4094-AF99-21F3CF9FB629}"/>
              </a:ext>
            </a:extLst>
          </p:cNvPr>
          <p:cNvSpPr>
            <a:spLocks noGrp="1"/>
          </p:cNvSpPr>
          <p:nvPr>
            <p:ph type="title"/>
          </p:nvPr>
        </p:nvSpPr>
        <p:spPr>
          <a:xfrm>
            <a:off x="419100" y="1142579"/>
            <a:ext cx="8229600" cy="630237"/>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 Cererilor de Finanțare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4339" name="Объект 2"/>
          <p:cNvSpPr>
            <a:spLocks noGrp="1"/>
          </p:cNvSpPr>
          <p:nvPr>
            <p:ph idx="1"/>
          </p:nvPr>
        </p:nvSpPr>
        <p:spPr>
          <a:xfrm>
            <a:off x="457200" y="1845071"/>
            <a:ext cx="8229600" cy="5040313"/>
          </a:xfrm>
        </p:spPr>
        <p:txBody>
          <a:bodyPr>
            <a:normAutofit lnSpcReduction="10000"/>
          </a:bodyPr>
          <a:lstStyle/>
          <a:p>
            <a:pPr algn="just"/>
            <a:r>
              <a:rPr lang="ro-MO" altLang="ru-RU" sz="2000" b="1" dirty="0">
                <a:solidFill>
                  <a:schemeClr val="tx2">
                    <a:lumMod val="75000"/>
                  </a:schemeClr>
                </a:solidFill>
                <a:latin typeface="+mj-lt"/>
                <a:cs typeface="Times New Roman" pitchFamily="18" charset="0"/>
              </a:rPr>
              <a:t>Evaluarea Administrativă: </a:t>
            </a:r>
          </a:p>
          <a:p>
            <a:pPr marL="0" indent="0" algn="just">
              <a:buNone/>
            </a:pPr>
            <a:r>
              <a:rPr lang="ro-MO" altLang="ru-RU" sz="2000" dirty="0">
                <a:solidFill>
                  <a:schemeClr val="tx2">
                    <a:lumMod val="75000"/>
                  </a:schemeClr>
                </a:solidFill>
                <a:latin typeface="+mj-lt"/>
                <a:cs typeface="Times New Roman" pitchFamily="18" charset="0"/>
              </a:rPr>
              <a:t>Comisia de evaluare va fi creată în cadrul ADR Centru și va fi formată din reprezentanți ai MADRM, CRD și ADR. La această etapă va efectuată evaluarea administrativă în vederea conformității  și eligibilității. Proiectele care nu întrunesc criteriile incluse în grila de evaluare vor fi respinse și nu vor fi supuse etapelor ulterioare de evaluare.</a:t>
            </a:r>
          </a:p>
          <a:p>
            <a:pPr algn="just">
              <a:buFont typeface="Arial" charset="0"/>
              <a:buNone/>
            </a:pPr>
            <a:endParaRPr lang="ru-RU" altLang="ru-RU" sz="2000" dirty="0">
              <a:solidFill>
                <a:schemeClr val="tx2">
                  <a:lumMod val="75000"/>
                </a:schemeClr>
              </a:solidFill>
              <a:latin typeface="+mj-lt"/>
              <a:cs typeface="Times New Roman" pitchFamily="18" charset="0"/>
            </a:endParaRPr>
          </a:p>
          <a:p>
            <a:pPr algn="just"/>
            <a:r>
              <a:rPr lang="ro-MO" altLang="ru-RU" sz="2000" b="1" dirty="0">
                <a:solidFill>
                  <a:schemeClr val="tx2">
                    <a:lumMod val="75000"/>
                  </a:schemeClr>
                </a:solidFill>
                <a:latin typeface="+mj-lt"/>
                <a:cs typeface="Times New Roman" pitchFamily="18" charset="0"/>
              </a:rPr>
              <a:t>Evaluarea Tehnică și Financiară: </a:t>
            </a:r>
          </a:p>
          <a:p>
            <a:pPr marL="0" indent="0" algn="just">
              <a:buNone/>
            </a:pPr>
            <a:r>
              <a:rPr lang="ro-MO" altLang="ru-RU" sz="2000" dirty="0">
                <a:solidFill>
                  <a:schemeClr val="tx2">
                    <a:lumMod val="75000"/>
                  </a:schemeClr>
                </a:solidFill>
                <a:latin typeface="+mj-lt"/>
                <a:cs typeface="Times New Roman" pitchFamily="18" charset="0"/>
              </a:rPr>
              <a:t>În acest scop vor fi angajați experți tehnici pe domeniul respectiv, care după examinarea detaliată a dosarului depus, vor întocmi un raport de evaluare. Ulterior Comisia de evaluare va examina în ședință rapoartele experților și va acorda punctaj în conformitate cu grila de evaluare tehnică și financiară corespunzător următoarelor criterii:</a:t>
            </a:r>
            <a:endParaRPr lang="ru-RU" altLang="ru-RU" sz="2000" dirty="0">
              <a:solidFill>
                <a:schemeClr val="tx2">
                  <a:lumMod val="75000"/>
                </a:schemeClr>
              </a:solidFill>
              <a:latin typeface="+mj-lt"/>
              <a:cs typeface="Times New Roman" pitchFamily="18" charset="0"/>
            </a:endParaRPr>
          </a:p>
          <a:p>
            <a:pPr>
              <a:buFont typeface="Wingdings" pitchFamily="2" charset="2"/>
              <a:buChar char="ü"/>
            </a:pPr>
            <a:r>
              <a:rPr lang="ro-MO" altLang="ru-RU" sz="2000" dirty="0">
                <a:solidFill>
                  <a:schemeClr val="tx2">
                    <a:lumMod val="75000"/>
                  </a:schemeClr>
                </a:solidFill>
                <a:latin typeface="+mj-lt"/>
                <a:cs typeface="Times New Roman" pitchFamily="18" charset="0"/>
              </a:rPr>
              <a:t>Relevanța și contribuția la program</a:t>
            </a:r>
          </a:p>
          <a:p>
            <a:pPr>
              <a:buFont typeface="Wingdings" pitchFamily="2" charset="2"/>
              <a:buChar char="ü"/>
            </a:pPr>
            <a:r>
              <a:rPr lang="en-US" altLang="ru-RU" sz="2000" dirty="0" err="1">
                <a:solidFill>
                  <a:schemeClr val="tx2">
                    <a:lumMod val="75000"/>
                  </a:schemeClr>
                </a:solidFill>
                <a:latin typeface="+mj-lt"/>
                <a:cs typeface="Times New Roman" pitchFamily="18" charset="0"/>
              </a:rPr>
              <a:t>Coerența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o-MO" altLang="ru-RU" sz="2000" dirty="0">
              <a:solidFill>
                <a:schemeClr val="tx2">
                  <a:lumMod val="75000"/>
                </a:schemeClr>
              </a:solidFill>
              <a:latin typeface="+mj-lt"/>
              <a:cs typeface="Times New Roman" pitchFamily="18" charset="0"/>
            </a:endParaRPr>
          </a:p>
          <a:p>
            <a:pPr>
              <a:buFont typeface="Wingdings" pitchFamily="2" charset="2"/>
              <a:buChar char="ü"/>
            </a:pPr>
            <a:r>
              <a:rPr lang="en-US" altLang="ru-RU" sz="2000" dirty="0" err="1">
                <a:solidFill>
                  <a:schemeClr val="tx2">
                    <a:lumMod val="75000"/>
                  </a:schemeClr>
                </a:solidFill>
                <a:latin typeface="+mj-lt"/>
                <a:cs typeface="Times New Roman" pitchFamily="18" charset="0"/>
              </a:rPr>
              <a:t>Viabilitatea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u-RU" altLang="ru-RU" sz="2000" dirty="0">
              <a:solidFill>
                <a:schemeClr val="tx2">
                  <a:lumMod val="75000"/>
                </a:schemeClr>
              </a:solidFill>
              <a:latin typeface="+mj-lt"/>
              <a:cs typeface="Times New Roman" pitchFamily="18" charset="0"/>
            </a:endParaRPr>
          </a:p>
        </p:txBody>
      </p:sp>
      <p:pic>
        <p:nvPicPr>
          <p:cNvPr id="14340"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29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6B0B40AA-81B1-49BB-BF03-4B786DFF46C8}"/>
              </a:ext>
            </a:extLst>
          </p:cNvPr>
          <p:cNvSpPr>
            <a:spLocks noGrp="1"/>
          </p:cNvSpPr>
          <p:nvPr>
            <p:ph type="title"/>
          </p:nvPr>
        </p:nvSpPr>
        <p:spPr>
          <a:xfrm>
            <a:off x="251520" y="1205880"/>
            <a:ext cx="8491537" cy="1143000"/>
          </a:xfrm>
        </p:spPr>
        <p:txBody>
          <a:bodyPr/>
          <a:lstStyle/>
          <a:p>
            <a:pPr>
              <a:defRPr/>
            </a:pP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Evaluarea de către </a:t>
            </a:r>
            <a:r>
              <a:rPr lang="ro-RO"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rPr>
              <a:t/>
            </a:r>
            <a:br>
              <a:rPr lang="ro-RO"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Comisia Interministerială</a:t>
            </a:r>
            <a:endParaRPr lang="ru-RU"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15363" name="Объект 2"/>
          <p:cNvSpPr>
            <a:spLocks noGrp="1"/>
          </p:cNvSpPr>
          <p:nvPr>
            <p:ph idx="1"/>
          </p:nvPr>
        </p:nvSpPr>
        <p:spPr>
          <a:xfrm>
            <a:off x="323850" y="2555875"/>
            <a:ext cx="8229600" cy="3959225"/>
          </a:xfrm>
        </p:spPr>
        <p:txBody>
          <a:bodyPr>
            <a:normAutofit/>
          </a:bodyPr>
          <a:lstStyle/>
          <a:p>
            <a:pPr marL="0" indent="0" algn="just">
              <a:buFont typeface="Arial" charset="0"/>
              <a:buNone/>
            </a:pPr>
            <a:r>
              <a:rPr lang="ro-MO" altLang="ro-RO" sz="2200" dirty="0">
                <a:solidFill>
                  <a:schemeClr val="tx2">
                    <a:lumMod val="75000"/>
                  </a:schemeClr>
                </a:solidFill>
                <a:latin typeface="+mj-lt"/>
                <a:cs typeface="Times New Roman" pitchFamily="18" charset="0"/>
              </a:rPr>
              <a:t>Evaluarea națională va fi realizată după finalizarea evaluării regionale a propunerilor de proiecte de către Comisia Interministerială creată de MADRM, care va valida proiectele după următoarele criterii:</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b="1" dirty="0">
                <a:solidFill>
                  <a:schemeClr val="tx2">
                    <a:lumMod val="75000"/>
                  </a:schemeClr>
                </a:solidFill>
                <a:latin typeface="+mj-lt"/>
                <a:cs typeface="Times New Roman" pitchFamily="18" charset="0"/>
              </a:rPr>
              <a:t>relevanța și contribuția </a:t>
            </a:r>
            <a:r>
              <a:rPr lang="ro-MO" altLang="ro-RO" sz="2200" dirty="0">
                <a:solidFill>
                  <a:schemeClr val="tx2">
                    <a:lumMod val="75000"/>
                  </a:schemeClr>
                </a:solidFill>
                <a:latin typeface="+mj-lt"/>
                <a:cs typeface="Times New Roman" pitchFamily="18" charset="0"/>
              </a:rPr>
              <a:t>proiectului la realizarea obiectivelor, priorităților strategice regionale și naționale</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scopul, abordările metodologice și tehnice </a:t>
            </a:r>
            <a:r>
              <a:rPr lang="ro-MO" altLang="ro-RO" sz="2200" b="1" dirty="0">
                <a:solidFill>
                  <a:schemeClr val="tx2">
                    <a:lumMod val="75000"/>
                  </a:schemeClr>
                </a:solidFill>
                <a:latin typeface="+mj-lt"/>
                <a:cs typeface="Times New Roman" pitchFamily="18" charset="0"/>
              </a:rPr>
              <a:t>corespund obiectivelor</a:t>
            </a:r>
            <a:r>
              <a:rPr lang="ro-MO" altLang="ro-RO" sz="2200" dirty="0">
                <a:solidFill>
                  <a:schemeClr val="tx2">
                    <a:lumMod val="75000"/>
                  </a:schemeClr>
                </a:solidFill>
                <a:latin typeface="+mj-lt"/>
                <a:cs typeface="Times New Roman" pitchFamily="18" charset="0"/>
              </a:rPr>
              <a:t> strategiei naționale din sectorul respectiv</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proiectul asigură </a:t>
            </a:r>
            <a:r>
              <a:rPr lang="ro-MO" altLang="ro-RO" sz="2200" b="1" dirty="0">
                <a:solidFill>
                  <a:schemeClr val="tx2">
                    <a:lumMod val="75000"/>
                  </a:schemeClr>
                </a:solidFill>
                <a:latin typeface="+mj-lt"/>
                <a:cs typeface="Times New Roman" pitchFamily="18" charset="0"/>
              </a:rPr>
              <a:t>complementaritate</a:t>
            </a:r>
            <a:r>
              <a:rPr lang="ro-MO" altLang="ro-RO" sz="2200" dirty="0">
                <a:solidFill>
                  <a:schemeClr val="tx2">
                    <a:lumMod val="75000"/>
                  </a:schemeClr>
                </a:solidFill>
                <a:latin typeface="+mj-lt"/>
                <a:cs typeface="Times New Roman" pitchFamily="18" charset="0"/>
              </a:rPr>
              <a:t> cu alte proiecte din regiune finanțate din diferite surse financiare naționale și internaționale.</a:t>
            </a:r>
            <a:endParaRPr lang="ru-RU" altLang="ro-RO" sz="2200" dirty="0">
              <a:solidFill>
                <a:schemeClr val="tx2">
                  <a:lumMod val="75000"/>
                </a:schemeClr>
              </a:solidFill>
              <a:latin typeface="+mj-lt"/>
              <a:cs typeface="Times New Roman" pitchFamily="18" charset="0"/>
            </a:endParaRPr>
          </a:p>
        </p:txBody>
      </p:sp>
      <p:pic>
        <p:nvPicPr>
          <p:cNvPr id="1536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17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umente pentru licitaţiile ANAF. Iată actele necesare pentr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16" y="0"/>
            <a:ext cx="10291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6A2136D-7189-45BB-A42B-CF8A1EC6C106}"/>
              </a:ext>
            </a:extLst>
          </p:cNvPr>
          <p:cNvSpPr>
            <a:spLocks noGrp="1"/>
          </p:cNvSpPr>
          <p:nvPr>
            <p:ph type="title"/>
          </p:nvPr>
        </p:nvSpPr>
        <p:spPr>
          <a:xfrm>
            <a:off x="351922" y="4302224"/>
            <a:ext cx="8229600" cy="1143000"/>
          </a:xfrm>
        </p:spPr>
        <p:txBody>
          <a:bodyPr>
            <a:normAutofit fontScale="90000"/>
          </a:bodyPr>
          <a:lstStyle/>
          <a:p>
            <a:pPr>
              <a:defRPr/>
            </a:pPr>
            <a: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t>Completarea și depunerea </a:t>
            </a:r>
            <a:b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t>dosarului de aplicare </a:t>
            </a:r>
            <a:endParaRPr lang="ru-RU"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41037543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83042-0575-4D42-B6CB-B7983A88B29F}"/>
              </a:ext>
            </a:extLst>
          </p:cNvPr>
          <p:cNvSpPr>
            <a:spLocks noGrp="1"/>
          </p:cNvSpPr>
          <p:nvPr>
            <p:ph type="title"/>
          </p:nvPr>
        </p:nvSpPr>
        <p:spPr>
          <a:xfrm>
            <a:off x="1187624" y="1124744"/>
            <a:ext cx="6994525" cy="630238"/>
          </a:xfrm>
        </p:spPr>
        <p:txBody>
          <a:bodyPr>
            <a:normAutofit fontScale="90000"/>
          </a:bodyPr>
          <a:lstStyle/>
          <a:p>
            <a:pPr>
              <a:defRPr/>
            </a:pPr>
            <a:r>
              <a:rPr lang="ro-RO"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Reguli generale</a:t>
            </a:r>
            <a:endParaRPr 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1746" name="Текст 2">
            <a:extLst>
              <a:ext uri="{FF2B5EF4-FFF2-40B4-BE49-F238E27FC236}">
                <a16:creationId xmlns:a16="http://schemas.microsoft.com/office/drawing/2014/main" id="{AC9A1C7E-3173-4685-9FF3-67CCF3018B72}"/>
              </a:ext>
            </a:extLst>
          </p:cNvPr>
          <p:cNvSpPr>
            <a:spLocks noGrp="1"/>
          </p:cNvSpPr>
          <p:nvPr>
            <p:ph idx="1"/>
          </p:nvPr>
        </p:nvSpPr>
        <p:spPr>
          <a:xfrm>
            <a:off x="457200" y="1914797"/>
            <a:ext cx="8229600" cy="4754563"/>
          </a:xfrm>
        </p:spPr>
        <p:txBody>
          <a:bodyPr/>
          <a:lstStyle/>
          <a:p>
            <a:pPr algn="just">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vor utiliza doar formularele puse la dispoziție prin intermediul paginilor oficiale ale Agențiilor de Dezvoltare Regională.</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Documentele anexate la dosar vor fi completate în limba română. </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Documentele anexate la dosar, care vor fi completate manual vor fi respinse.</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Un </a:t>
            </a:r>
            <a:r>
              <a:rPr lang="ro-RO" altLang="ro-RO" sz="2400" dirty="0" err="1">
                <a:solidFill>
                  <a:schemeClr val="tx2">
                    <a:lumMod val="75000"/>
                  </a:schemeClr>
                </a:solidFill>
                <a:latin typeface="+mj-lt"/>
                <a:cs typeface="Times New Roman" pitchFamily="18" charset="0"/>
              </a:rPr>
              <a:t>aplicant</a:t>
            </a:r>
            <a:r>
              <a:rPr lang="ro-RO" altLang="ro-RO" sz="2400" dirty="0">
                <a:solidFill>
                  <a:schemeClr val="tx2">
                    <a:lumMod val="75000"/>
                  </a:schemeClr>
                </a:solidFill>
                <a:latin typeface="+mj-lt"/>
                <a:cs typeface="Times New Roman" pitchFamily="18" charset="0"/>
              </a:rPr>
              <a:t> poate depune un singur proiect în cadrul unui domeniu de intervenție dar poate aplica pe mai multe domenii de intervenție dacă poate îndeplini criteriile de eligibilitate, poate demonstra capacitatea de cofinanțare și poate asigura sustenabilitatea proiectelor.  </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endParaRPr lang="ru-RU" altLang="ru-RU" sz="3600" b="1" dirty="0">
              <a:solidFill>
                <a:schemeClr val="tx2">
                  <a:lumMod val="75000"/>
                </a:schemeClr>
              </a:solidFill>
              <a:effectLst>
                <a:outerShdw blurRad="38100" dist="38100" dir="2700000" algn="tl">
                  <a:srgbClr val="C0C0C0"/>
                </a:outerShdw>
              </a:effectLst>
              <a:latin typeface="+mj-lt"/>
            </a:endParaRPr>
          </a:p>
        </p:txBody>
      </p:sp>
      <p:pic>
        <p:nvPicPr>
          <p:cNvPr id="1741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37013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A87C5A4E-F850-4AC7-AC7B-C2942B6DC677}"/>
              </a:ext>
            </a:extLst>
          </p:cNvPr>
          <p:cNvSpPr>
            <a:spLocks noGrp="1"/>
          </p:cNvSpPr>
          <p:nvPr>
            <p:ph type="title"/>
          </p:nvPr>
        </p:nvSpPr>
        <p:spPr>
          <a:xfrm>
            <a:off x="1908175" y="1282973"/>
            <a:ext cx="5257800" cy="777875"/>
          </a:xfrm>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o-RO" altLang="ru-RU" sz="3600" b="1" dirty="0">
                <a:solidFill>
                  <a:schemeClr val="tx2">
                    <a:lumMod val="75000"/>
                  </a:schemeClr>
                </a:solidFill>
                <a:effectLst>
                  <a:outerShdw blurRad="38100" dist="38100" dir="2700000" algn="tl">
                    <a:srgbClr val="C0C0C0"/>
                  </a:outerShdw>
                </a:effectLst>
                <a:cs typeface="Times New Roman" panose="02020603050405020304" pitchFamily="18" charset="0"/>
              </a:rPr>
              <a:t>Nota Conceptuală (NC)</a:t>
            </a:r>
          </a:p>
        </p:txBody>
      </p:sp>
      <p:sp>
        <p:nvSpPr>
          <p:cNvPr id="18435" name="Содержимое 2"/>
          <p:cNvSpPr>
            <a:spLocks noGrp="1"/>
          </p:cNvSpPr>
          <p:nvPr>
            <p:ph idx="1"/>
          </p:nvPr>
        </p:nvSpPr>
        <p:spPr>
          <a:xfrm>
            <a:off x="409575" y="2276475"/>
            <a:ext cx="8459788" cy="4384675"/>
          </a:xfrm>
        </p:spPr>
        <p:txBody>
          <a:bodyPr>
            <a:normAutofit/>
          </a:bodyPr>
          <a:lstStyle/>
          <a:p>
            <a:pPr marL="0" indent="0" algn="just">
              <a:buNone/>
            </a:pPr>
            <a:r>
              <a:rPr lang="ro-RO" altLang="ru-RU" sz="2400" i="1" dirty="0">
                <a:solidFill>
                  <a:schemeClr val="tx2">
                    <a:lumMod val="75000"/>
                  </a:schemeClr>
                </a:solidFill>
                <a:cs typeface="Times New Roman" pitchFamily="18" charset="0"/>
              </a:rPr>
              <a:t>- f</a:t>
            </a:r>
            <a:r>
              <a:rPr lang="fr-FR" altLang="ru-RU" sz="2400" i="1" dirty="0" err="1">
                <a:solidFill>
                  <a:schemeClr val="tx2">
                    <a:lumMod val="75000"/>
                  </a:schemeClr>
                </a:solidFill>
                <a:cs typeface="Times New Roman" pitchFamily="18" charset="0"/>
              </a:rPr>
              <a:t>ormular</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completat</a:t>
            </a:r>
            <a:r>
              <a:rPr lang="fr-FR" altLang="ru-RU" sz="2400" i="1" dirty="0">
                <a:solidFill>
                  <a:schemeClr val="tx2">
                    <a:lumMod val="75000"/>
                  </a:schemeClr>
                </a:solidFill>
                <a:cs typeface="Times New Roman" pitchFamily="18" charset="0"/>
              </a:rPr>
              <a:t> de </a:t>
            </a:r>
            <a:r>
              <a:rPr lang="fr-FR" altLang="ru-RU" sz="2400" i="1" dirty="0" err="1">
                <a:solidFill>
                  <a:schemeClr val="tx2">
                    <a:lumMod val="75000"/>
                  </a:schemeClr>
                </a:solidFill>
                <a:cs typeface="Times New Roman" pitchFamily="18" charset="0"/>
              </a:rPr>
              <a:t>către</a:t>
            </a:r>
            <a:r>
              <a:rPr lang="fr-FR" altLang="ru-RU" sz="2400" i="1" dirty="0">
                <a:solidFill>
                  <a:schemeClr val="tx2">
                    <a:lumMod val="75000"/>
                  </a:schemeClr>
                </a:solidFill>
                <a:cs typeface="Times New Roman" pitchFamily="18" charset="0"/>
              </a:rPr>
              <a:t> </a:t>
            </a:r>
            <a:r>
              <a:rPr lang="ro-RO" altLang="ru-RU" sz="2400" i="1" dirty="0">
                <a:solidFill>
                  <a:schemeClr val="tx2">
                    <a:lumMod val="75000"/>
                  </a:schemeClr>
                </a:solidFill>
                <a:cs typeface="Times New Roman" pitchFamily="18" charset="0"/>
              </a:rPr>
              <a:t>A</a:t>
            </a:r>
            <a:r>
              <a:rPr lang="fr-FR" altLang="ru-RU" sz="2400" i="1" dirty="0" err="1">
                <a:solidFill>
                  <a:schemeClr val="tx2">
                    <a:lumMod val="75000"/>
                  </a:schemeClr>
                </a:solidFill>
                <a:cs typeface="Times New Roman" pitchFamily="18" charset="0"/>
              </a:rPr>
              <a:t>plicant</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în</a:t>
            </a:r>
            <a:r>
              <a:rPr lang="fr-FR" altLang="ru-RU" sz="2400" i="1" dirty="0">
                <a:solidFill>
                  <a:schemeClr val="tx2">
                    <a:lumMod val="75000"/>
                  </a:schemeClr>
                </a:solidFill>
                <a:cs typeface="Times New Roman" pitchFamily="18" charset="0"/>
              </a:rPr>
              <a:t> care se </a:t>
            </a:r>
            <a:r>
              <a:rPr lang="fr-FR" altLang="ru-RU" sz="2400" i="1" dirty="0" err="1">
                <a:solidFill>
                  <a:schemeClr val="tx2">
                    <a:lumMod val="75000"/>
                  </a:schemeClr>
                </a:solidFill>
                <a:cs typeface="Times New Roman" pitchFamily="18" charset="0"/>
              </a:rPr>
              <a:t>descrie</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succint</a:t>
            </a:r>
            <a:r>
              <a:rPr lang="ro-RO" altLang="ru-RU" sz="2400" i="1" dirty="0">
                <a:solidFill>
                  <a:schemeClr val="tx2">
                    <a:lumMod val="75000"/>
                  </a:schemeClr>
                </a:solidFill>
                <a:cs typeface="Times New Roman" pitchFamily="18" charset="0"/>
              </a:rPr>
              <a:t> </a:t>
            </a:r>
            <a:r>
              <a:rPr lang="vi-VN" altLang="ru-RU" sz="2400" b="1" i="1" dirty="0">
                <a:solidFill>
                  <a:schemeClr val="tx2">
                    <a:lumMod val="75000"/>
                  </a:schemeClr>
                </a:solidFill>
                <a:latin typeface="Calibri" pitchFamily="34" charset="0"/>
                <a:cs typeface="Calibri" pitchFamily="34" charset="0"/>
              </a:rPr>
              <a:t>scopul</a:t>
            </a:r>
            <a:r>
              <a:rPr lang="vi-VN" altLang="ru-RU" sz="2400" i="1" dirty="0">
                <a:solidFill>
                  <a:schemeClr val="tx2">
                    <a:lumMod val="75000"/>
                  </a:schemeClr>
                </a:solidFill>
                <a:latin typeface="Calibri" pitchFamily="34" charset="0"/>
                <a:cs typeface="Calibri" pitchFamily="34" charset="0"/>
              </a:rPr>
              <a:t> şi </a:t>
            </a:r>
            <a:r>
              <a:rPr lang="vi-VN" altLang="ru-RU" sz="2400" b="1" i="1" dirty="0">
                <a:solidFill>
                  <a:schemeClr val="tx2">
                    <a:lumMod val="75000"/>
                  </a:schemeClr>
                </a:solidFill>
                <a:latin typeface="Calibri" pitchFamily="34" charset="0"/>
                <a:cs typeface="Calibri" pitchFamily="34" charset="0"/>
              </a:rPr>
              <a:t>obiectivele</a:t>
            </a:r>
            <a:r>
              <a:rPr lang="vi-VN" altLang="ru-RU" sz="2400" i="1" dirty="0">
                <a:solidFill>
                  <a:schemeClr val="tx2">
                    <a:lumMod val="75000"/>
                  </a:schemeClr>
                </a:solidFill>
                <a:latin typeface="Calibri" pitchFamily="34" charset="0"/>
                <a:cs typeface="Calibri" pitchFamily="34" charset="0"/>
              </a:rPr>
              <a:t>, </a:t>
            </a:r>
            <a:r>
              <a:rPr lang="vi-VN" altLang="ru-RU" sz="2400" b="1" i="1" dirty="0">
                <a:solidFill>
                  <a:schemeClr val="tx2">
                    <a:lumMod val="75000"/>
                  </a:schemeClr>
                </a:solidFill>
                <a:latin typeface="Calibri" pitchFamily="34" charset="0"/>
                <a:cs typeface="Calibri" pitchFamily="34" charset="0"/>
              </a:rPr>
              <a:t>activităţile</a:t>
            </a:r>
            <a:r>
              <a:rPr lang="vi-VN" altLang="ru-RU" sz="2400" i="1" dirty="0">
                <a:solidFill>
                  <a:schemeClr val="tx2">
                    <a:lumMod val="75000"/>
                  </a:schemeClr>
                </a:solidFill>
                <a:latin typeface="Calibri" pitchFamily="34" charset="0"/>
                <a:cs typeface="Calibri" pitchFamily="34" charset="0"/>
              </a:rPr>
              <a:t> şi </a:t>
            </a:r>
            <a:r>
              <a:rPr lang="ro-RO" altLang="ru-RU" sz="2400" i="1" dirty="0">
                <a:solidFill>
                  <a:schemeClr val="tx2">
                    <a:lumMod val="75000"/>
                  </a:schemeClr>
                </a:solidFill>
                <a:latin typeface="Calibri" pitchFamily="34" charset="0"/>
                <a:cs typeface="Calibri" pitchFamily="34" charset="0"/>
              </a:rPr>
              <a:t>investițiile</a:t>
            </a:r>
            <a:r>
              <a:rPr lang="vi-VN" altLang="ru-RU" sz="2400" i="1" dirty="0">
                <a:solidFill>
                  <a:schemeClr val="tx2">
                    <a:lumMod val="75000"/>
                  </a:schemeClr>
                </a:solidFill>
                <a:latin typeface="Calibri" pitchFamily="34" charset="0"/>
                <a:cs typeface="Calibri" pitchFamily="34" charset="0"/>
              </a:rPr>
              <a:t> de </a:t>
            </a:r>
            <a:r>
              <a:rPr lang="vi-VN" altLang="ru-RU" sz="2400" b="1" i="1" dirty="0">
                <a:solidFill>
                  <a:schemeClr val="tx2">
                    <a:lumMod val="75000"/>
                  </a:schemeClr>
                </a:solidFill>
                <a:latin typeface="Calibri" pitchFamily="34" charset="0"/>
                <a:cs typeface="Calibri" pitchFamily="34" charset="0"/>
              </a:rPr>
              <a:t>resurse</a:t>
            </a:r>
            <a:r>
              <a:rPr lang="vi-VN" altLang="ru-RU" sz="2400" i="1" dirty="0">
                <a:solidFill>
                  <a:schemeClr val="tx2">
                    <a:lumMod val="75000"/>
                  </a:schemeClr>
                </a:solidFill>
                <a:latin typeface="Calibri" pitchFamily="34" charset="0"/>
                <a:cs typeface="Calibri" pitchFamily="34" charset="0"/>
              </a:rPr>
              <a:t> pe o perioadă</a:t>
            </a:r>
            <a:r>
              <a:rPr lang="ro-RO" altLang="ru-RU" sz="2400" i="1" dirty="0">
                <a:solidFill>
                  <a:schemeClr val="tx2">
                    <a:lumMod val="75000"/>
                  </a:schemeClr>
                </a:solidFill>
                <a:latin typeface="Calibri" pitchFamily="34" charset="0"/>
                <a:cs typeface="Calibri" pitchFamily="34" charset="0"/>
              </a:rPr>
              <a:t> </a:t>
            </a:r>
            <a:r>
              <a:rPr lang="vi-VN" altLang="ru-RU" sz="2400" i="1" dirty="0">
                <a:solidFill>
                  <a:schemeClr val="tx2">
                    <a:lumMod val="75000"/>
                  </a:schemeClr>
                </a:solidFill>
                <a:latin typeface="Calibri" pitchFamily="34" charset="0"/>
                <a:cs typeface="Calibri" pitchFamily="34" charset="0"/>
              </a:rPr>
              <a:t>determinată, menite să răspundă unei nevoi reale şi să conducă la</a:t>
            </a:r>
            <a:r>
              <a:rPr lang="ro-RO" altLang="ru-RU" sz="2400" i="1" dirty="0">
                <a:solidFill>
                  <a:schemeClr val="tx2">
                    <a:lumMod val="75000"/>
                  </a:schemeClr>
                </a:solidFill>
                <a:cs typeface="Times New Roman" pitchFamily="18" charset="0"/>
              </a:rPr>
              <a:t> realizarea unui obiectiv precis </a:t>
            </a:r>
            <a:r>
              <a:rPr lang="ro-RO" altLang="ru-RU" sz="2400" b="1" i="1" dirty="0">
                <a:solidFill>
                  <a:schemeClr val="tx2">
                    <a:lumMod val="75000"/>
                  </a:schemeClr>
                </a:solidFill>
                <a:cs typeface="Times New Roman" pitchFamily="18" charset="0"/>
              </a:rPr>
              <a:t>(Descrierea succintă a proiectului)</a:t>
            </a:r>
          </a:p>
          <a:p>
            <a:pPr algn="just">
              <a:buFont typeface="Wingdings" pitchFamily="2" charset="2"/>
              <a:buChar char="§"/>
            </a:pPr>
            <a:r>
              <a:rPr lang="ro-MO" altLang="ru-RU" sz="2400" dirty="0">
                <a:solidFill>
                  <a:schemeClr val="tx2">
                    <a:lumMod val="75000"/>
                  </a:schemeClr>
                </a:solidFill>
                <a:cs typeface="Times New Roman" pitchFamily="18" charset="0"/>
              </a:rPr>
              <a:t>NC se elaborează în </a:t>
            </a:r>
            <a:r>
              <a:rPr lang="ro-MO" altLang="ru-RU" sz="2400" b="1" dirty="0">
                <a:solidFill>
                  <a:schemeClr val="tx2">
                    <a:lumMod val="75000"/>
                  </a:schemeClr>
                </a:solidFill>
                <a:cs typeface="Times New Roman" pitchFamily="18" charset="0"/>
              </a:rPr>
              <a:t>limba română </a:t>
            </a:r>
            <a:r>
              <a:rPr lang="ro-MO" altLang="ru-RU" sz="2400" dirty="0">
                <a:solidFill>
                  <a:schemeClr val="tx2">
                    <a:lumMod val="75000"/>
                  </a:schemeClr>
                </a:solidFill>
                <a:cs typeface="Times New Roman" pitchFamily="18" charset="0"/>
              </a:rPr>
              <a:t>în</a:t>
            </a:r>
            <a:r>
              <a:rPr lang="ro-MO" altLang="ru-RU" sz="2400" b="1" dirty="0">
                <a:solidFill>
                  <a:schemeClr val="tx2">
                    <a:lumMod val="75000"/>
                  </a:schemeClr>
                </a:solidFill>
                <a:cs typeface="Times New Roman" pitchFamily="18" charset="0"/>
              </a:rPr>
              <a:t> </a:t>
            </a:r>
            <a:r>
              <a:rPr lang="ro-MO" altLang="ru-RU" sz="2400" dirty="0">
                <a:solidFill>
                  <a:schemeClr val="tx2">
                    <a:lumMod val="75000"/>
                  </a:schemeClr>
                </a:solidFill>
                <a:cs typeface="Times New Roman" pitchFamily="18" charset="0"/>
              </a:rPr>
              <a:t>conformitate cu  formularul Anexei 1.1 la </a:t>
            </a:r>
            <a:r>
              <a:rPr lang="ro-RO" altLang="ru-RU" sz="2400" dirty="0">
                <a:solidFill>
                  <a:schemeClr val="tx2">
                    <a:lumMod val="75000"/>
                  </a:schemeClr>
                </a:solidFill>
                <a:cs typeface="Times New Roman" pitchFamily="18" charset="0"/>
              </a:rPr>
              <a:t>Manualului Operațional al FNDR.</a:t>
            </a:r>
            <a:endParaRPr lang="ro-MO" altLang="ru-RU" sz="2400" dirty="0">
              <a:solidFill>
                <a:schemeClr val="tx2">
                  <a:lumMod val="75000"/>
                </a:schemeClr>
              </a:solidFill>
              <a:cs typeface="Times New Roman" pitchFamily="18" charset="0"/>
            </a:endParaRPr>
          </a:p>
          <a:p>
            <a:pPr algn="just">
              <a:buFont typeface="Wingdings" pitchFamily="2" charset="2"/>
              <a:buChar char="§"/>
            </a:pPr>
            <a:r>
              <a:rPr lang="ro-MO" altLang="ru-RU" sz="2400" dirty="0">
                <a:solidFill>
                  <a:schemeClr val="tx2">
                    <a:lumMod val="75000"/>
                  </a:schemeClr>
                </a:solidFill>
                <a:cs typeface="Times New Roman" pitchFamily="18" charset="0"/>
              </a:rPr>
              <a:t>Conținutul NC trebuie să fie </a:t>
            </a:r>
            <a:r>
              <a:rPr lang="ro-MO" altLang="ru-RU" sz="2400" b="1" dirty="0">
                <a:solidFill>
                  <a:schemeClr val="tx2">
                    <a:lumMod val="75000"/>
                  </a:schemeClr>
                </a:solidFill>
                <a:cs typeface="Times New Roman" pitchFamily="18" charset="0"/>
              </a:rPr>
              <a:t>clar, concis și explicit</a:t>
            </a:r>
            <a:r>
              <a:rPr lang="ro-MO" altLang="ru-RU" sz="2400" dirty="0">
                <a:solidFill>
                  <a:schemeClr val="tx2">
                    <a:lumMod val="75000"/>
                  </a:schemeClr>
                </a:solidFill>
                <a:cs typeface="Times New Roman" pitchFamily="18" charset="0"/>
              </a:rPr>
              <a:t>, să ofere o imagine reală despre proiect. </a:t>
            </a:r>
          </a:p>
          <a:p>
            <a:pPr algn="just">
              <a:buFont typeface="Wingdings" pitchFamily="2" charset="2"/>
              <a:buChar char="§"/>
            </a:pPr>
            <a:r>
              <a:rPr lang="ro-MO" altLang="ru-RU" sz="2400" dirty="0">
                <a:solidFill>
                  <a:schemeClr val="tx2">
                    <a:lumMod val="75000"/>
                  </a:schemeClr>
                </a:solidFill>
                <a:cs typeface="Times New Roman" pitchFamily="18" charset="0"/>
              </a:rPr>
              <a:t>NC nu </a:t>
            </a:r>
            <a:r>
              <a:rPr lang="en-US" altLang="ru-RU" sz="2400" dirty="0" err="1">
                <a:solidFill>
                  <a:schemeClr val="tx2">
                    <a:lumMod val="75000"/>
                  </a:schemeClr>
                </a:solidFill>
                <a:cs typeface="Times New Roman" pitchFamily="18" charset="0"/>
              </a:rPr>
              <a:t>va</a:t>
            </a:r>
            <a:r>
              <a:rPr lang="en-US" altLang="ru-RU" sz="2400" dirty="0">
                <a:solidFill>
                  <a:schemeClr val="tx2">
                    <a:lumMod val="75000"/>
                  </a:schemeClr>
                </a:solidFill>
                <a:cs typeface="Times New Roman" pitchFamily="18" charset="0"/>
              </a:rPr>
              <a:t> </a:t>
            </a:r>
            <a:r>
              <a:rPr lang="ro-MO" altLang="ru-RU" sz="2400" dirty="0" err="1">
                <a:solidFill>
                  <a:schemeClr val="tx2">
                    <a:lumMod val="75000"/>
                  </a:schemeClr>
                </a:solidFill>
                <a:cs typeface="Times New Roman" pitchFamily="18" charset="0"/>
              </a:rPr>
              <a:t>depăș</a:t>
            </a:r>
            <a:r>
              <a:rPr lang="en-US" altLang="ru-RU" sz="2400" dirty="0">
                <a:solidFill>
                  <a:schemeClr val="tx2">
                    <a:lumMod val="75000"/>
                  </a:schemeClr>
                </a:solidFill>
                <a:cs typeface="Times New Roman" pitchFamily="18" charset="0"/>
              </a:rPr>
              <a:t>i </a:t>
            </a:r>
            <a:r>
              <a:rPr lang="ro-RO" altLang="ru-RU" sz="2400" b="1" dirty="0">
                <a:solidFill>
                  <a:schemeClr val="tx2">
                    <a:lumMod val="75000"/>
                  </a:schemeClr>
                </a:solidFill>
                <a:cs typeface="Times New Roman" pitchFamily="18" charset="0"/>
              </a:rPr>
              <a:t>3-</a:t>
            </a:r>
            <a:r>
              <a:rPr lang="ro-MO" altLang="ru-RU" sz="2400" b="1" dirty="0">
                <a:solidFill>
                  <a:schemeClr val="tx2">
                    <a:lumMod val="75000"/>
                  </a:schemeClr>
                </a:solidFill>
                <a:cs typeface="Times New Roman" pitchFamily="18" charset="0"/>
              </a:rPr>
              <a:t>5 pagini</a:t>
            </a:r>
            <a:r>
              <a:rPr lang="ro-MO" altLang="ru-RU" sz="2400" dirty="0">
                <a:solidFill>
                  <a:schemeClr val="tx2">
                    <a:lumMod val="75000"/>
                  </a:schemeClr>
                </a:solidFill>
                <a:cs typeface="Times New Roman" pitchFamily="18" charset="0"/>
              </a:rPr>
              <a:t>.</a:t>
            </a:r>
            <a:endParaRPr lang="en-US" altLang="ru-RU" sz="2400" dirty="0">
              <a:solidFill>
                <a:schemeClr val="tx2">
                  <a:lumMod val="75000"/>
                </a:schemeClr>
              </a:solidFill>
              <a:cs typeface="Times New Roman" pitchFamily="18" charset="0"/>
            </a:endParaRPr>
          </a:p>
        </p:txBody>
      </p:sp>
      <p:pic>
        <p:nvPicPr>
          <p:cNvPr id="1843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744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5D28EDFC-33C7-4BD1-9579-D8EE585B3408}"/>
              </a:ext>
            </a:extLst>
          </p:cNvPr>
          <p:cNvSpPr>
            <a:spLocks noGrp="1"/>
          </p:cNvSpPr>
          <p:nvPr>
            <p:ph type="title"/>
          </p:nvPr>
        </p:nvSpPr>
        <p:spPr>
          <a:xfrm>
            <a:off x="1044202" y="980728"/>
            <a:ext cx="7488238" cy="630237"/>
          </a:xfrm>
        </p:spPr>
        <p:txBody>
          <a:bodyPr>
            <a:noAutofit/>
          </a:bodyPr>
          <a:lstStyle/>
          <a:p>
            <a:pPr marL="457200" indent="-457200">
              <a:lnSpc>
                <a:spcPct val="150000"/>
              </a:lnSpc>
              <a:defRPr/>
            </a:pPr>
            <a:r>
              <a:rPr lang="ro-RO"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Dosarul de aplicare a Notei Conceptuale</a:t>
            </a:r>
            <a:endParaRPr lang="en-US"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9459" name="Содержимое 2"/>
          <p:cNvSpPr>
            <a:spLocks noGrp="1"/>
          </p:cNvSpPr>
          <p:nvPr>
            <p:ph idx="1"/>
          </p:nvPr>
        </p:nvSpPr>
        <p:spPr>
          <a:xfrm>
            <a:off x="179388" y="1773238"/>
            <a:ext cx="8856662" cy="4968875"/>
          </a:xfrm>
        </p:spPr>
        <p:txBody>
          <a:bodyPr>
            <a:normAutofit fontScale="92500" lnSpcReduction="10000"/>
          </a:bodyPr>
          <a:lstStyle/>
          <a:p>
            <a:pPr marL="82550" indent="0">
              <a:lnSpc>
                <a:spcPct val="90000"/>
              </a:lnSpc>
              <a:buNone/>
            </a:pPr>
            <a:r>
              <a:rPr lang="ro-RO" altLang="ru-RU" sz="2400" b="1" dirty="0">
                <a:solidFill>
                  <a:schemeClr val="tx2">
                    <a:lumMod val="75000"/>
                  </a:schemeClr>
                </a:solidFill>
                <a:latin typeface="+mj-lt"/>
                <a:cs typeface="Times New Roman" pitchFamily="18" charset="0"/>
              </a:rPr>
              <a:t> 1. </a:t>
            </a:r>
            <a:r>
              <a:rPr lang="ro-MO" altLang="ru-RU" sz="2400" b="1" dirty="0">
                <a:solidFill>
                  <a:schemeClr val="tx2">
                    <a:lumMod val="75000"/>
                  </a:schemeClr>
                </a:solidFill>
                <a:cs typeface="Times New Roman" pitchFamily="18" charset="0"/>
              </a:rPr>
              <a:t>Structura </a:t>
            </a:r>
            <a:r>
              <a:rPr lang="ro-MO" altLang="ru-RU" sz="2400" b="1" dirty="0">
                <a:solidFill>
                  <a:schemeClr val="tx2">
                    <a:lumMod val="75000"/>
                  </a:schemeClr>
                </a:solidFill>
                <a:latin typeface="+mj-lt"/>
                <a:cs typeface="Times New Roman" pitchFamily="18" charset="0"/>
              </a:rPr>
              <a:t>NC (</a:t>
            </a:r>
            <a:r>
              <a:rPr lang="en-US" altLang="ru-RU" sz="2400" b="1" dirty="0">
                <a:solidFill>
                  <a:schemeClr val="tx2">
                    <a:lumMod val="75000"/>
                  </a:schemeClr>
                </a:solidFill>
                <a:latin typeface="+mj-lt"/>
                <a:cs typeface="Times New Roman" pitchFamily="18" charset="0"/>
              </a:rPr>
              <a:t>form. 1</a:t>
            </a:r>
            <a:r>
              <a:rPr lang="ro-MO" altLang="ru-RU" sz="2400" b="1" dirty="0">
                <a:solidFill>
                  <a:schemeClr val="tx2">
                    <a:lumMod val="75000"/>
                  </a:schemeClr>
                </a:solidFill>
                <a:latin typeface="+mj-lt"/>
                <a:cs typeface="Times New Roman" pitchFamily="18" charset="0"/>
              </a:rPr>
              <a:t>):</a:t>
            </a:r>
            <a:endParaRPr lang="en-US" altLang="ru-RU" sz="2400" b="1"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Sumarul proiectului: </a:t>
            </a:r>
          </a:p>
          <a:p>
            <a:pPr marL="482600" lvl="1" indent="0" algn="just">
              <a:lnSpc>
                <a:spcPct val="90000"/>
              </a:lnSpc>
              <a:buNone/>
            </a:pPr>
            <a:r>
              <a:rPr lang="ro-RO" altLang="ru-RU" sz="2100" dirty="0">
                <a:solidFill>
                  <a:schemeClr val="tx2">
                    <a:lumMod val="75000"/>
                  </a:schemeClr>
                </a:solidFill>
                <a:latin typeface="+mj-lt"/>
                <a:cs typeface="Times New Roman" pitchFamily="18" charset="0"/>
              </a:rPr>
              <a:t>Denumirea proiectului; Denumirea programului și Domeniul de intervenție; Durata totală a acțiunii; Valoarea estimativă a proiectului; Obiectivele proiectului; Grupuri țintă; Beneficiari finali; Rezultate și produse; Activitățile principale. (</a:t>
            </a:r>
            <a:r>
              <a:rPr lang="en-US" altLang="ru-RU" sz="2100" dirty="0">
                <a:solidFill>
                  <a:schemeClr val="tx2">
                    <a:lumMod val="75000"/>
                  </a:schemeClr>
                </a:solidFill>
                <a:latin typeface="+mj-lt"/>
                <a:cs typeface="Times New Roman" pitchFamily="18" charset="0"/>
              </a:rPr>
              <a:t>max. 1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r>
              <a:rPr lang="ro-RO" altLang="ru-RU" sz="2100" dirty="0">
                <a:solidFill>
                  <a:schemeClr val="tx2">
                    <a:lumMod val="75000"/>
                  </a:schemeClr>
                </a:solidFill>
                <a:latin typeface="+mj-lt"/>
                <a:cs typeface="Times New Roman" pitchFamily="18" charset="0"/>
              </a:rPr>
              <a:t>	</a:t>
            </a: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R</a:t>
            </a:r>
            <a:r>
              <a:rPr lang="en-US" altLang="ru-RU" sz="2100" b="1" dirty="0" err="1">
                <a:solidFill>
                  <a:schemeClr val="tx2">
                    <a:lumMod val="75000"/>
                  </a:schemeClr>
                </a:solidFill>
                <a:latin typeface="+mj-lt"/>
                <a:cs typeface="Times New Roman" pitchFamily="18" charset="0"/>
              </a:rPr>
              <a:t>elevan</a:t>
            </a:r>
            <a:r>
              <a:rPr lang="ro-RO" altLang="ru-RU" sz="2100" b="1" dirty="0">
                <a:solidFill>
                  <a:schemeClr val="tx2">
                    <a:lumMod val="75000"/>
                  </a:schemeClr>
                </a:solidFill>
                <a:latin typeface="+mj-lt"/>
                <a:cs typeface="Times New Roman" pitchFamily="18" charset="0"/>
              </a:rPr>
              <a:t>ța și impactul regional,</a:t>
            </a:r>
            <a:r>
              <a:rPr lang="en-US" altLang="ru-RU" sz="2100" b="1" dirty="0">
                <a:solidFill>
                  <a:schemeClr val="tx2">
                    <a:lumMod val="75000"/>
                  </a:schemeClr>
                </a:solidFill>
                <a:latin typeface="+mj-lt"/>
                <a:cs typeface="Times New Roman" pitchFamily="18" charset="0"/>
              </a:rPr>
              <a:t>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Potenţialii beneficiari/grupul ţintă,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r>
              <a:rPr lang="ro-RO" altLang="ru-RU" sz="2100" b="1" dirty="0">
                <a:solidFill>
                  <a:schemeClr val="tx2">
                    <a:lumMod val="75000"/>
                  </a:schemeClr>
                </a:solidFill>
                <a:latin typeface="+mj-lt"/>
                <a:cs typeface="Times New Roman" pitchFamily="18" charset="0"/>
              </a:rPr>
              <a:t>	</a:t>
            </a: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Descrierea activităţilor,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Efectele multiplicatoare ale proiectului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Identitatea </a:t>
            </a:r>
            <a:r>
              <a:rPr lang="ro-RO" altLang="ru-RU" sz="2100" b="1" dirty="0" err="1">
                <a:solidFill>
                  <a:schemeClr val="tx2">
                    <a:lumMod val="75000"/>
                  </a:schemeClr>
                </a:solidFill>
                <a:latin typeface="+mj-lt"/>
                <a:cs typeface="Times New Roman" pitchFamily="18" charset="0"/>
              </a:rPr>
              <a:t>aplicantului</a:t>
            </a:r>
            <a:r>
              <a:rPr lang="ro-RO" altLang="ru-RU" sz="2100" b="1" dirty="0">
                <a:solidFill>
                  <a:schemeClr val="tx2">
                    <a:lumMod val="75000"/>
                  </a:schemeClr>
                </a:solidFill>
                <a:latin typeface="+mj-lt"/>
                <a:cs typeface="Times New Roman" pitchFamily="18" charset="0"/>
              </a:rPr>
              <a:t>. Identitatea partenerilor.</a:t>
            </a:r>
          </a:p>
          <a:p>
            <a:pPr marL="82550" indent="0" eaLnBrk="1" hangingPunct="1">
              <a:lnSpc>
                <a:spcPct val="90000"/>
              </a:lnSpc>
              <a:buFont typeface="Wingdings" pitchFamily="2" charset="2"/>
              <a:buChar char="§"/>
            </a:pPr>
            <a:endParaRPr lang="ro-RO" altLang="ru-RU" sz="2000" b="1" dirty="0">
              <a:solidFill>
                <a:schemeClr val="tx2">
                  <a:lumMod val="75000"/>
                </a:schemeClr>
              </a:solidFill>
              <a:latin typeface="+mj-lt"/>
              <a:cs typeface="Times New Roman" pitchFamily="18" charset="0"/>
            </a:endParaRPr>
          </a:p>
          <a:p>
            <a:pPr marL="82550" indent="0" eaLnBrk="1" hangingPunct="1">
              <a:lnSpc>
                <a:spcPct val="90000"/>
              </a:lnSpc>
              <a:buFont typeface="Arial" charset="0"/>
              <a:buNone/>
            </a:pPr>
            <a:r>
              <a:rPr lang="ro-RO" altLang="ro-RO" sz="2400" b="1" dirty="0">
                <a:solidFill>
                  <a:schemeClr val="tx2">
                    <a:lumMod val="75000"/>
                  </a:schemeClr>
                </a:solidFill>
                <a:latin typeface="+mj-lt"/>
                <a:cs typeface="Times New Roman" pitchFamily="18" charset="0"/>
              </a:rPr>
              <a:t>2. Declarația </a:t>
            </a:r>
            <a:r>
              <a:rPr lang="ro-RO" altLang="ro-RO" sz="2400" b="1" dirty="0" err="1">
                <a:solidFill>
                  <a:schemeClr val="tx2">
                    <a:lumMod val="75000"/>
                  </a:schemeClr>
                </a:solidFill>
                <a:latin typeface="+mj-lt"/>
                <a:cs typeface="Times New Roman" pitchFamily="18" charset="0"/>
              </a:rPr>
              <a:t>Aplicantului</a:t>
            </a:r>
            <a:r>
              <a:rPr lang="ro-RO" altLang="ro-RO" sz="2400" b="1" dirty="0">
                <a:solidFill>
                  <a:schemeClr val="tx2">
                    <a:lumMod val="75000"/>
                  </a:schemeClr>
                </a:solidFill>
                <a:latin typeface="+mj-lt"/>
                <a:cs typeface="Times New Roman" pitchFamily="18" charset="0"/>
              </a:rPr>
              <a:t>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2)</a:t>
            </a:r>
          </a:p>
          <a:p>
            <a:pPr marL="82550" indent="0">
              <a:buFont typeface="Arial" charset="0"/>
              <a:buNone/>
            </a:pPr>
            <a:r>
              <a:rPr lang="ro-RO" altLang="ro-RO" sz="2400" b="1" dirty="0">
                <a:solidFill>
                  <a:schemeClr val="tx2">
                    <a:lumMod val="75000"/>
                  </a:schemeClr>
                </a:solidFill>
                <a:latin typeface="+mj-lt"/>
                <a:cs typeface="Times New Roman" pitchFamily="18" charset="0"/>
              </a:rPr>
              <a:t>3. Lista partenerilor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3)</a:t>
            </a:r>
          </a:p>
          <a:p>
            <a:pPr marL="82550" indent="0">
              <a:buFont typeface="Arial" charset="0"/>
              <a:buNone/>
            </a:pPr>
            <a:r>
              <a:rPr lang="ro-RO" altLang="ro-RO" sz="2400" b="1" dirty="0">
                <a:solidFill>
                  <a:schemeClr val="tx2">
                    <a:lumMod val="75000"/>
                  </a:schemeClr>
                </a:solidFill>
                <a:latin typeface="+mj-lt"/>
                <a:cs typeface="Times New Roman" pitchFamily="18" charset="0"/>
              </a:rPr>
              <a:t>4. Declarația de parteneriat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4)</a:t>
            </a:r>
          </a:p>
          <a:p>
            <a:pPr marL="82550" indent="0">
              <a:buFont typeface="Arial" charset="0"/>
              <a:buNone/>
            </a:pPr>
            <a:r>
              <a:rPr lang="ro-RO" altLang="ro-RO" sz="2400" b="1" dirty="0">
                <a:solidFill>
                  <a:schemeClr val="tx2">
                    <a:lumMod val="75000"/>
                  </a:schemeClr>
                </a:solidFill>
                <a:latin typeface="+mj-lt"/>
                <a:cs typeface="Times New Roman" pitchFamily="18" charset="0"/>
              </a:rPr>
              <a:t>5. Tabel  de verificare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5)</a:t>
            </a:r>
            <a:endParaRPr lang="ro-RO" altLang="ru-RU" sz="2400" b="1" dirty="0">
              <a:solidFill>
                <a:schemeClr val="tx2">
                  <a:lumMod val="75000"/>
                </a:schemeClr>
              </a:solidFill>
              <a:latin typeface="+mj-lt"/>
              <a:cs typeface="Times New Roman" pitchFamily="18" charset="0"/>
            </a:endParaRPr>
          </a:p>
        </p:txBody>
      </p:sp>
      <p:pic>
        <p:nvPicPr>
          <p:cNvPr id="19460"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8585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3BD1B8DF-22AD-4624-9C5A-8852ABCA1ABE}"/>
              </a:ext>
            </a:extLst>
          </p:cNvPr>
          <p:cNvSpPr>
            <a:spLocks noGrp="1"/>
          </p:cNvSpPr>
          <p:nvPr>
            <p:ph type="title"/>
          </p:nvPr>
        </p:nvSpPr>
        <p:spPr>
          <a:xfrm>
            <a:off x="1262063" y="908050"/>
            <a:ext cx="7543800" cy="630238"/>
          </a:xfrm>
        </p:spPr>
        <p:txBody>
          <a:bodyPr>
            <a:normAutofit fontScale="90000"/>
          </a:bodyPr>
          <a:lstStyle/>
          <a:p>
            <a:pPr marL="457200" indent="-457200">
              <a:lnSpc>
                <a:spcPct val="150000"/>
              </a:lnSpc>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Cum vom depune dosarul NC</a:t>
            </a:r>
            <a:endParaRPr lang="en-US"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0483" name="Объект 2"/>
          <p:cNvSpPr>
            <a:spLocks noGrp="1"/>
          </p:cNvSpPr>
          <p:nvPr>
            <p:ph idx="1"/>
          </p:nvPr>
        </p:nvSpPr>
        <p:spPr>
          <a:xfrm>
            <a:off x="457200" y="1685924"/>
            <a:ext cx="8363272" cy="4983435"/>
          </a:xfrm>
        </p:spPr>
        <p:txBody>
          <a:bodyPr>
            <a:normAutofit fontScale="92500" lnSpcReduction="10000"/>
          </a:bodyPr>
          <a:lstStyle/>
          <a:p>
            <a:pPr marL="457200" indent="-457200" algn="just">
              <a:spcBef>
                <a:spcPct val="0"/>
              </a:spcBef>
            </a:pPr>
            <a:r>
              <a:rPr lang="ro-MO" altLang="ru-RU" sz="2200" dirty="0">
                <a:solidFill>
                  <a:schemeClr val="tx2">
                    <a:lumMod val="75000"/>
                  </a:schemeClr>
                </a:solidFill>
                <a:latin typeface="+mj-lt"/>
                <a:cs typeface="Times New Roman" pitchFamily="18" charset="0"/>
              </a:rPr>
              <a:t>În format </a:t>
            </a:r>
            <a:r>
              <a:rPr lang="ro-MO" altLang="ru-RU" sz="2200" b="1" dirty="0">
                <a:solidFill>
                  <a:schemeClr val="tx2">
                    <a:lumMod val="75000"/>
                  </a:schemeClr>
                </a:solidFill>
                <a:latin typeface="+mj-lt"/>
                <a:cs typeface="Times New Roman" pitchFamily="18" charset="0"/>
              </a:rPr>
              <a:t>tipărit</a:t>
            </a:r>
            <a:r>
              <a:rPr lang="ro-MO" altLang="ru-RU" sz="2200" dirty="0">
                <a:solidFill>
                  <a:schemeClr val="tx2">
                    <a:lumMod val="75000"/>
                  </a:schemeClr>
                </a:solidFill>
                <a:latin typeface="+mj-lt"/>
                <a:cs typeface="Times New Roman" pitchFamily="18" charset="0"/>
              </a:rPr>
              <a:t> (</a:t>
            </a:r>
            <a:r>
              <a:rPr lang="ro-RO" altLang="ru-RU" sz="2200" dirty="0">
                <a:solidFill>
                  <a:schemeClr val="tx2">
                    <a:lumMod val="75000"/>
                  </a:schemeClr>
                </a:solidFill>
                <a:latin typeface="+mj-lt"/>
                <a:cs typeface="Times New Roman" pitchFamily="18" charset="0"/>
              </a:rPr>
              <a:t>Caracter Times New Roman 12): 1 original, semnat și ștampilat, și 2 copii, cusute, în folii separate. </a:t>
            </a:r>
          </a:p>
          <a:p>
            <a:pPr marL="457200" indent="-457200" algn="just">
              <a:spcBef>
                <a:spcPct val="0"/>
              </a:spcBef>
            </a:pPr>
            <a:endParaRPr lang="ro-R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În format </a:t>
            </a:r>
            <a:r>
              <a:rPr lang="ro-MO" altLang="ru-RU" sz="2200" b="1" dirty="0">
                <a:solidFill>
                  <a:schemeClr val="tx2">
                    <a:lumMod val="75000"/>
                  </a:schemeClr>
                </a:solidFill>
                <a:latin typeface="+mj-lt"/>
                <a:cs typeface="Times New Roman" pitchFamily="18" charset="0"/>
              </a:rPr>
              <a:t>electronic</a:t>
            </a:r>
            <a:r>
              <a:rPr lang="ro-MO" altLang="ru-RU" sz="2200" dirty="0">
                <a:solidFill>
                  <a:schemeClr val="tx2">
                    <a:lumMod val="75000"/>
                  </a:schemeClr>
                </a:solidFill>
                <a:latin typeface="+mj-lt"/>
                <a:cs typeface="Times New Roman" pitchFamily="18" charset="0"/>
              </a:rPr>
              <a:t> (CD/USB) identică cu versiunea de hârtie trimisă. </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Însoțită de </a:t>
            </a:r>
            <a:r>
              <a:rPr lang="ro-MO" altLang="ru-RU" sz="2200" b="1" dirty="0">
                <a:solidFill>
                  <a:schemeClr val="tx2">
                    <a:lumMod val="75000"/>
                  </a:schemeClr>
                </a:solidFill>
                <a:latin typeface="+mj-lt"/>
                <a:cs typeface="Times New Roman" pitchFamily="18" charset="0"/>
              </a:rPr>
              <a:t>Declarația </a:t>
            </a:r>
            <a:r>
              <a:rPr lang="ro-MO" altLang="ru-RU" sz="2200" b="1" dirty="0" err="1">
                <a:solidFill>
                  <a:schemeClr val="tx2">
                    <a:lumMod val="75000"/>
                  </a:schemeClr>
                </a:solidFill>
                <a:latin typeface="+mj-lt"/>
                <a:cs typeface="Times New Roman" pitchFamily="18" charset="0"/>
              </a:rPr>
              <a:t>Aplicantului</a:t>
            </a:r>
            <a:r>
              <a:rPr lang="ro-MO" altLang="ru-RU" sz="2200" b="1" dirty="0">
                <a:solidFill>
                  <a:schemeClr val="tx2">
                    <a:lumMod val="75000"/>
                  </a:schemeClr>
                </a:solidFill>
                <a:latin typeface="+mj-lt"/>
                <a:cs typeface="Times New Roman" pitchFamily="18" charset="0"/>
              </a:rPr>
              <a:t> </a:t>
            </a:r>
            <a:r>
              <a:rPr lang="ro-MO" altLang="ru-RU" sz="2200" dirty="0">
                <a:solidFill>
                  <a:schemeClr val="tx2">
                    <a:lumMod val="75000"/>
                  </a:schemeClr>
                </a:solidFill>
                <a:latin typeface="+mj-lt"/>
                <a:cs typeface="Times New Roman" pitchFamily="18" charset="0"/>
              </a:rPr>
              <a:t>și </a:t>
            </a:r>
            <a:r>
              <a:rPr lang="ro-MO" altLang="ru-RU" sz="2200" b="1" dirty="0">
                <a:solidFill>
                  <a:schemeClr val="tx2">
                    <a:lumMod val="75000"/>
                  </a:schemeClr>
                </a:solidFill>
                <a:latin typeface="+mj-lt"/>
                <a:cs typeface="Times New Roman" pitchFamily="18" charset="0"/>
              </a:rPr>
              <a:t>Declarațiile de Parteneriat </a:t>
            </a:r>
            <a:r>
              <a:rPr lang="ro-MO" altLang="ru-RU" sz="2200" dirty="0">
                <a:solidFill>
                  <a:schemeClr val="tx2">
                    <a:lumMod val="75000"/>
                  </a:schemeClr>
                </a:solidFill>
                <a:latin typeface="+mj-lt"/>
                <a:cs typeface="Times New Roman" pitchFamily="18" charset="0"/>
              </a:rPr>
              <a:t>(după caz) semnate, ștampilate și datate de fiecare partener </a:t>
            </a:r>
            <a:r>
              <a:rPr lang="ro-MO" altLang="ru-RU" sz="2200" b="1" dirty="0">
                <a:solidFill>
                  <a:schemeClr val="tx2">
                    <a:lumMod val="75000"/>
                  </a:schemeClr>
                </a:solidFill>
                <a:latin typeface="+mj-lt"/>
                <a:cs typeface="Times New Roman" pitchFamily="18" charset="0"/>
              </a:rPr>
              <a:t>în original.</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RO" altLang="ru-RU" sz="2200" dirty="0">
                <a:solidFill>
                  <a:schemeClr val="tx2">
                    <a:lumMod val="75000"/>
                  </a:schemeClr>
                </a:solidFill>
                <a:latin typeface="+mj-lt"/>
                <a:cs typeface="Times New Roman" pitchFamily="18" charset="0"/>
              </a:rPr>
              <a:t>În </a:t>
            </a:r>
            <a:r>
              <a:rPr lang="ro-RO" altLang="ru-RU" sz="2200" b="1" dirty="0">
                <a:solidFill>
                  <a:schemeClr val="tx2">
                    <a:lumMod val="75000"/>
                  </a:schemeClr>
                </a:solidFill>
                <a:latin typeface="+mj-lt"/>
                <a:cs typeface="Times New Roman" pitchFamily="18" charset="0"/>
              </a:rPr>
              <a:t>plic sigilat</a:t>
            </a:r>
            <a:r>
              <a:rPr lang="ro-RO" altLang="ru-RU" sz="2200" dirty="0">
                <a:solidFill>
                  <a:schemeClr val="tx2">
                    <a:lumMod val="75000"/>
                  </a:schemeClr>
                </a:solidFill>
                <a:latin typeface="+mj-lt"/>
                <a:cs typeface="Times New Roman" pitchFamily="18" charset="0"/>
              </a:rPr>
              <a:t> prin poștă recomandată cu confirmare de livrare, </a:t>
            </a:r>
            <a:r>
              <a:rPr lang="fr-FR" altLang="ru-RU" sz="2200" dirty="0" err="1">
                <a:solidFill>
                  <a:schemeClr val="tx2">
                    <a:lumMod val="75000"/>
                  </a:schemeClr>
                </a:solidFill>
                <a:latin typeface="+mj-lt"/>
                <a:cs typeface="Times New Roman" pitchFamily="18" charset="0"/>
              </a:rPr>
              <a:t>serviciu</a:t>
            </a:r>
            <a:r>
              <a:rPr lang="fr-FR" altLang="ru-RU" sz="2200" dirty="0">
                <a:solidFill>
                  <a:schemeClr val="tx2">
                    <a:lumMod val="75000"/>
                  </a:schemeClr>
                </a:solidFill>
                <a:latin typeface="+mj-lt"/>
                <a:cs typeface="Times New Roman" pitchFamily="18" charset="0"/>
              </a:rPr>
              <a:t> de </a:t>
            </a:r>
            <a:r>
              <a:rPr lang="fr-FR" altLang="ru-RU" sz="2200" dirty="0" err="1">
                <a:solidFill>
                  <a:schemeClr val="tx2">
                    <a:lumMod val="75000"/>
                  </a:schemeClr>
                </a:solidFill>
                <a:latin typeface="+mj-lt"/>
                <a:cs typeface="Times New Roman" pitchFamily="18" charset="0"/>
              </a:rPr>
              <a:t>curierat</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privat</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sau</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prin</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livrare</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manuală</a:t>
            </a:r>
            <a:r>
              <a:rPr lang="ro-RO" altLang="ru-RU" sz="2200" dirty="0">
                <a:solidFill>
                  <a:schemeClr val="tx2">
                    <a:lumMod val="75000"/>
                  </a:schemeClr>
                </a:solidFill>
                <a:latin typeface="+mj-lt"/>
                <a:cs typeface="Times New Roman" pitchFamily="18" charset="0"/>
              </a:rPr>
              <a:t> până la </a:t>
            </a:r>
            <a:r>
              <a:rPr lang="ro-RO" altLang="ru-RU" sz="2200" b="1" dirty="0">
                <a:solidFill>
                  <a:srgbClr val="C00000"/>
                </a:solidFill>
                <a:latin typeface="+mj-lt"/>
                <a:cs typeface="Times New Roman" pitchFamily="18" charset="0"/>
              </a:rPr>
              <a:t>24 septembrie 2020, ora 16.00, </a:t>
            </a:r>
            <a:r>
              <a:rPr lang="ro-MO" altLang="ru-RU" sz="2200" b="1" dirty="0">
                <a:solidFill>
                  <a:srgbClr val="C00000"/>
                </a:solidFill>
                <a:latin typeface="+mj-lt"/>
                <a:cs typeface="Times New Roman" pitchFamily="18" charset="0"/>
              </a:rPr>
              <a:t>la sediul ADR </a:t>
            </a:r>
            <a:r>
              <a:rPr lang="en-US" altLang="ru-RU" sz="2200" b="1" dirty="0" err="1">
                <a:solidFill>
                  <a:srgbClr val="C00000"/>
                </a:solidFill>
                <a:latin typeface="+mj-lt"/>
                <a:cs typeface="Times New Roman" pitchFamily="18" charset="0"/>
              </a:rPr>
              <a:t>Centru</a:t>
            </a:r>
            <a:r>
              <a:rPr lang="ro-MO" altLang="ru-RU" sz="2200" b="1" dirty="0">
                <a:solidFill>
                  <a:srgbClr val="C00000"/>
                </a:solidFill>
                <a:latin typeface="+mj-lt"/>
                <a:cs typeface="Times New Roman" pitchFamily="18" charset="0"/>
              </a:rPr>
              <a:t> </a:t>
            </a:r>
            <a:r>
              <a:rPr lang="ro-MO" altLang="ru-RU" sz="2200" dirty="0">
                <a:solidFill>
                  <a:srgbClr val="C00000"/>
                </a:solidFill>
                <a:latin typeface="+mj-lt"/>
                <a:cs typeface="Times New Roman" pitchFamily="18" charset="0"/>
              </a:rPr>
              <a:t>.</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Pe plic se indică clar și vizibil: </a:t>
            </a:r>
          </a:p>
          <a:p>
            <a:pPr marL="646113" lvl="1" indent="-342900" algn="just">
              <a:spcBef>
                <a:spcPct val="0"/>
              </a:spcBef>
              <a:buFont typeface="Wingdings" pitchFamily="2" charset="2"/>
              <a:buChar char="ü"/>
            </a:pPr>
            <a:r>
              <a:rPr lang="ro-MO" altLang="ru-RU" sz="2200" dirty="0">
                <a:solidFill>
                  <a:schemeClr val="tx2">
                    <a:lumMod val="75000"/>
                  </a:schemeClr>
                </a:solidFill>
                <a:latin typeface="+mj-lt"/>
                <a:cs typeface="Times New Roman" pitchFamily="18" charset="0"/>
              </a:rPr>
              <a:t>Denumirea domeniului de intervenție</a:t>
            </a:r>
          </a:p>
          <a:p>
            <a:pPr marL="646113" lvl="1" indent="-342900" algn="just">
              <a:spcBef>
                <a:spcPct val="0"/>
              </a:spcBef>
              <a:buFont typeface="Wingdings" pitchFamily="2" charset="2"/>
              <a:buChar char="ü"/>
            </a:pPr>
            <a:r>
              <a:rPr lang="ro-RO" altLang="ru-RU" sz="2200" dirty="0">
                <a:solidFill>
                  <a:schemeClr val="tx2">
                    <a:lumMod val="75000"/>
                  </a:schemeClr>
                </a:solidFill>
                <a:latin typeface="+mj-lt"/>
                <a:cs typeface="Times New Roman" pitchFamily="18" charset="0"/>
              </a:rPr>
              <a:t>Denumirea proiectului</a:t>
            </a:r>
          </a:p>
          <a:p>
            <a:pPr marL="646113" lvl="1" indent="-342900" algn="just">
              <a:spcBef>
                <a:spcPct val="0"/>
              </a:spcBef>
              <a:buFont typeface="Wingdings" pitchFamily="2" charset="2"/>
              <a:buChar char="ü"/>
            </a:pPr>
            <a:r>
              <a:rPr lang="ro-RO" altLang="ru-RU" sz="2200" dirty="0">
                <a:solidFill>
                  <a:schemeClr val="tx2">
                    <a:lumMod val="75000"/>
                  </a:schemeClr>
                </a:solidFill>
                <a:latin typeface="+mj-lt"/>
                <a:cs typeface="Times New Roman" pitchFamily="18" charset="0"/>
              </a:rPr>
              <a:t>Numele deplin şi adresa solicitantului</a:t>
            </a:r>
            <a:endParaRPr lang="ro-MO" altLang="ru-RU" sz="2200" dirty="0">
              <a:solidFill>
                <a:schemeClr val="tx2">
                  <a:lumMod val="75000"/>
                </a:schemeClr>
              </a:solidFill>
              <a:latin typeface="+mj-lt"/>
              <a:cs typeface="Times New Roman" pitchFamily="18" charset="0"/>
            </a:endParaRPr>
          </a:p>
          <a:p>
            <a:pPr marL="646113" lvl="1" indent="-342900" algn="just">
              <a:spcBef>
                <a:spcPct val="0"/>
              </a:spcBef>
              <a:buFont typeface="Wingdings" pitchFamily="2" charset="2"/>
              <a:buChar char="ü"/>
            </a:pPr>
            <a:r>
              <a:rPr lang="ro-MO" altLang="ru-RU" sz="2200" dirty="0">
                <a:solidFill>
                  <a:schemeClr val="tx2">
                    <a:lumMod val="75000"/>
                  </a:schemeClr>
                </a:solidFill>
                <a:latin typeface="+mj-lt"/>
                <a:cs typeface="Times New Roman" pitchFamily="18" charset="0"/>
              </a:rPr>
              <a:t>Fraza: </a:t>
            </a:r>
            <a:r>
              <a:rPr lang="ro-MO" altLang="ru-RU" sz="2200" i="1" dirty="0">
                <a:solidFill>
                  <a:schemeClr val="tx2">
                    <a:lumMod val="75000"/>
                  </a:schemeClr>
                </a:solidFill>
                <a:latin typeface="+mj-lt"/>
                <a:cs typeface="Times New Roman" pitchFamily="18" charset="0"/>
              </a:rPr>
              <a:t>„A nu se deschide înainte de sesiunea de deschidere”</a:t>
            </a:r>
          </a:p>
          <a:p>
            <a:pPr marL="457200" indent="-457200" algn="just"/>
            <a:endParaRPr lang="ru-RU" altLang="ru-RU" sz="1800" dirty="0">
              <a:solidFill>
                <a:schemeClr val="tx2">
                  <a:lumMod val="75000"/>
                </a:schemeClr>
              </a:solidFill>
              <a:latin typeface="+mj-lt"/>
            </a:endParaRPr>
          </a:p>
        </p:txBody>
      </p:sp>
      <p:pic>
        <p:nvPicPr>
          <p:cNvPr id="2048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7579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defRPr/>
            </a:pPr>
            <a:r>
              <a:rPr lang="en-US" sz="2800" b="1" i="1" dirty="0">
                <a:solidFill>
                  <a:schemeClr val="accent2">
                    <a:lumMod val="50000"/>
                  </a:schemeClr>
                </a:solidFill>
                <a:effectLst>
                  <a:outerShdw blurRad="38100" dist="38100" dir="2700000" algn="tl">
                    <a:srgbClr val="C0C0C0"/>
                  </a:outerShdw>
                </a:effectLst>
                <a:latin typeface="+mn-lt"/>
                <a:cs typeface="Times New Roman" panose="02020603050405020304" pitchFamily="18" charset="0"/>
              </a:rPr>
              <a:t/>
            </a:r>
            <a:br>
              <a:rPr lang="en-US" sz="2800" b="1" i="1" dirty="0">
                <a:solidFill>
                  <a:schemeClr val="accent2">
                    <a:lumMod val="50000"/>
                  </a:schemeClr>
                </a:solidFill>
                <a:effectLst>
                  <a:outerShdw blurRad="38100" dist="38100" dir="2700000" algn="tl">
                    <a:srgbClr val="C0C0C0"/>
                  </a:outerShdw>
                </a:effectLst>
                <a:latin typeface="+mn-lt"/>
                <a:cs typeface="Times New Roman" panose="02020603050405020304" pitchFamily="18" charset="0"/>
              </a:rPr>
            </a:br>
            <a:r>
              <a:rPr lang="en-US" sz="2800" b="1" dirty="0">
                <a:solidFill>
                  <a:schemeClr val="tx2"/>
                </a:solidFill>
                <a:effectLst>
                  <a:outerShdw blurRad="38100" dist="38100" dir="2700000" algn="tl">
                    <a:srgbClr val="C0C0C0"/>
                  </a:outerShdw>
                </a:effectLst>
                <a:latin typeface="+mn-lt"/>
                <a:cs typeface="Times New Roman" panose="02020603050405020304" pitchFamily="18" charset="0"/>
              </a:rPr>
              <a:t>SCOPUL </a:t>
            </a:r>
            <a:r>
              <a:rPr lang="x-none" sz="2800" b="1" dirty="0">
                <a:solidFill>
                  <a:schemeClr val="tx2"/>
                </a:solidFill>
                <a:effectLst>
                  <a:outerShdw blurRad="38100" dist="38100" dir="2700000" algn="tl">
                    <a:srgbClr val="C0C0C0"/>
                  </a:outerShdw>
                </a:effectLst>
                <a:latin typeface="+mn-lt"/>
                <a:cs typeface="Times New Roman" panose="02020603050405020304" pitchFamily="18" charset="0"/>
              </a:rPr>
              <a:t>ȘI OBIECTIVELE</a:t>
            </a:r>
            <a:endParaRPr lang="en-US" sz="2800" dirty="0">
              <a:solidFill>
                <a:schemeClr val="tx2"/>
              </a:solidFill>
              <a:latin typeface="+mn-lt"/>
            </a:endParaRPr>
          </a:p>
        </p:txBody>
      </p:sp>
      <p:sp>
        <p:nvSpPr>
          <p:cNvPr id="3" name="Объект 2"/>
          <p:cNvSpPr>
            <a:spLocks noGrp="1"/>
          </p:cNvSpPr>
          <p:nvPr>
            <p:ph idx="1"/>
          </p:nvPr>
        </p:nvSpPr>
        <p:spPr/>
        <p:txBody>
          <a:bodyPr>
            <a:normAutofit/>
          </a:bodyPr>
          <a:lstStyle/>
          <a:p>
            <a:pPr algn="just">
              <a:spcBef>
                <a:spcPts val="1200"/>
              </a:spcBef>
              <a:buNone/>
              <a:defRPr/>
            </a:pPr>
            <a:r>
              <a:rPr lang="ro-RO" altLang="ru-RU" sz="2000" b="1" dirty="0">
                <a:solidFill>
                  <a:schemeClr val="accent1">
                    <a:lumMod val="75000"/>
                  </a:schemeClr>
                </a:solidFill>
                <a:cs typeface="Times New Roman" panose="02020603050405020304" pitchFamily="18" charset="0"/>
              </a:rPr>
              <a:t>Scopul:</a:t>
            </a:r>
          </a:p>
          <a:p>
            <a:pPr lvl="1" algn="just">
              <a:spcBef>
                <a:spcPts val="1200"/>
              </a:spcBef>
              <a:buNone/>
              <a:defRPr/>
            </a:pPr>
            <a:r>
              <a:rPr lang="ro-RO" altLang="ru-RU" sz="16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Stimularea inițiativelor </a:t>
            </a:r>
            <a:r>
              <a:rPr lang="ro-RO" altLang="ru-RU" sz="2000" dirty="0">
                <a:solidFill>
                  <a:schemeClr val="tx2">
                    <a:lumMod val="75000"/>
                  </a:schemeClr>
                </a:solidFill>
                <a:cs typeface="Times New Roman" panose="02020603050405020304" pitchFamily="18" charset="0"/>
              </a:rPr>
              <a:t>care contribuie la implementarea politicii de dezvoltare regională.</a:t>
            </a:r>
          </a:p>
          <a:p>
            <a:pPr algn="just">
              <a:spcBef>
                <a:spcPts val="1200"/>
              </a:spcBef>
              <a:buNone/>
              <a:defRPr/>
            </a:pPr>
            <a:r>
              <a:rPr lang="ro-RO" altLang="ru-RU" sz="2000" b="1" dirty="0">
                <a:solidFill>
                  <a:schemeClr val="accent1">
                    <a:lumMod val="75000"/>
                  </a:schemeClr>
                </a:solidFill>
                <a:cs typeface="Times New Roman" panose="02020603050405020304" pitchFamily="18" charset="0"/>
              </a:rPr>
              <a:t>Obiectivele concursului:</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Identificarea</a:t>
            </a:r>
            <a:r>
              <a:rPr lang="ro-RO" altLang="ru-RU" sz="2000" dirty="0">
                <a:solidFill>
                  <a:schemeClr val="tx2">
                    <a:lumMod val="75000"/>
                  </a:schemeClr>
                </a:solidFill>
                <a:cs typeface="Times New Roman" panose="02020603050405020304" pitchFamily="18" charset="0"/>
              </a:rPr>
              <a:t> proiectelor de dezvoltare regională ce propun o abordare integrată și care contribuie la atingerea obiectivelor politicii de dezvoltare regională</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Dezvoltarea</a:t>
            </a:r>
            <a:r>
              <a:rPr lang="ro-RO" altLang="ru-RU" sz="2000" dirty="0">
                <a:solidFill>
                  <a:schemeClr val="tx2">
                    <a:lumMod val="75000"/>
                  </a:schemeClr>
                </a:solidFill>
                <a:cs typeface="Times New Roman" panose="02020603050405020304" pitchFamily="18" charset="0"/>
              </a:rPr>
              <a:t> </a:t>
            </a:r>
            <a:r>
              <a:rPr lang="ro-RO" altLang="ru-RU" sz="2000" i="1" dirty="0">
                <a:solidFill>
                  <a:schemeClr val="tx2">
                    <a:lumMod val="75000"/>
                  </a:schemeClr>
                </a:solidFill>
                <a:cs typeface="Times New Roman" panose="02020603050405020304" pitchFamily="18" charset="0"/>
              </a:rPr>
              <a:t>Programelor Operaționale Regionale </a:t>
            </a:r>
            <a:r>
              <a:rPr lang="ro-RO" altLang="ru-RU" sz="2000" dirty="0">
                <a:solidFill>
                  <a:schemeClr val="tx2">
                    <a:lumMod val="75000"/>
                  </a:schemeClr>
                </a:solidFill>
                <a:cs typeface="Times New Roman" panose="02020603050405020304" pitchFamily="18" charset="0"/>
              </a:rPr>
              <a:t>pentru fiecare regiune</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Punerea în aplicare </a:t>
            </a:r>
            <a:r>
              <a:rPr lang="ro-RO" altLang="ru-RU" sz="2000" dirty="0">
                <a:solidFill>
                  <a:schemeClr val="tx2">
                    <a:lumMod val="75000"/>
                  </a:schemeClr>
                </a:solidFill>
                <a:cs typeface="Times New Roman" panose="02020603050405020304" pitchFamily="18" charset="0"/>
              </a:rPr>
              <a:t>a documentelor de politici naționale și regionale sectoriale</a:t>
            </a:r>
          </a:p>
          <a:p>
            <a:pPr marL="0" indent="0">
              <a:buNone/>
            </a:pPr>
            <a:endParaRPr lang="en-US" dirty="0"/>
          </a:p>
        </p:txBody>
      </p:sp>
      <p:pic>
        <p:nvPicPr>
          <p:cNvPr id="4"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9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ADE76F1-477C-43E4-B3EF-D5E5C14004D1}"/>
              </a:ext>
            </a:extLst>
          </p:cNvPr>
          <p:cNvSpPr>
            <a:spLocks noGrp="1"/>
          </p:cNvSpPr>
          <p:nvPr>
            <p:ph type="title"/>
          </p:nvPr>
        </p:nvSpPr>
        <p:spPr>
          <a:xfrm>
            <a:off x="1476375" y="850900"/>
            <a:ext cx="6911975" cy="777875"/>
          </a:xfrm>
        </p:spPr>
        <p:txBody>
          <a:bodyPr/>
          <a:lstStyle/>
          <a:p>
            <a:pPr>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Dosarul Cererii de Finanțare</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1507" name="Content Placeholder 2"/>
          <p:cNvSpPr>
            <a:spLocks noGrp="1"/>
          </p:cNvSpPr>
          <p:nvPr>
            <p:ph idx="1"/>
          </p:nvPr>
        </p:nvSpPr>
        <p:spPr>
          <a:xfrm>
            <a:off x="468313" y="1715343"/>
            <a:ext cx="8501062" cy="5026025"/>
          </a:xfrm>
        </p:spPr>
        <p:txBody>
          <a:bodyPr>
            <a:normAutofit/>
          </a:bodyPr>
          <a:lstStyle/>
          <a:p>
            <a:pPr marL="0" indent="0">
              <a:buFont typeface="Arial" charset="0"/>
              <a:buNone/>
            </a:pPr>
            <a:r>
              <a:rPr lang="ro-RO" altLang="ru-RU" sz="2400" b="1" dirty="0">
                <a:solidFill>
                  <a:schemeClr val="tx2">
                    <a:lumMod val="75000"/>
                  </a:schemeClr>
                </a:solidFill>
                <a:latin typeface="+mj-lt"/>
                <a:cs typeface="Times New Roman" pitchFamily="18" charset="0"/>
              </a:rPr>
              <a:t>Dosarul de Aplicare </a:t>
            </a:r>
            <a:r>
              <a:rPr lang="ro-RO" altLang="ru-RU" sz="2400" dirty="0">
                <a:solidFill>
                  <a:schemeClr val="tx2">
                    <a:lumMod val="75000"/>
                  </a:schemeClr>
                </a:solidFill>
                <a:latin typeface="+mj-lt"/>
                <a:cs typeface="Times New Roman" pitchFamily="18" charset="0"/>
              </a:rPr>
              <a:t>va conține următoarele documente:</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Formularul Cererii complete de finanțare (Form.6)</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Planul de acțiuni privind asigurarea durabilității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7)</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Matricea cadrul logic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8)</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Riscurile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9)</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Bugetul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10)</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Declarația </a:t>
            </a:r>
            <a:r>
              <a:rPr lang="ro-RO" altLang="ru-RU" sz="2400" dirty="0" err="1">
                <a:solidFill>
                  <a:schemeClr val="tx2">
                    <a:lumMod val="75000"/>
                  </a:schemeClr>
                </a:solidFill>
                <a:latin typeface="+mj-lt"/>
                <a:cs typeface="Times New Roman" pitchFamily="18" charset="0"/>
              </a:rPr>
              <a:t>Aplicantului</a:t>
            </a:r>
            <a:r>
              <a:rPr lang="ro-RO" altLang="ru-RU" sz="2400" dirty="0">
                <a:solidFill>
                  <a:schemeClr val="tx2">
                    <a:lumMod val="75000"/>
                  </a:schemeClr>
                </a:solidFill>
                <a:latin typeface="+mj-lt"/>
                <a:cs typeface="Times New Roman" pitchFamily="18" charset="0"/>
              </a:rPr>
              <a:t>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2)</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Declarațiile de parteneriat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4)</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Lista de Verificare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11)</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Documentele-suport și cele confirmative.</a:t>
            </a:r>
          </a:p>
        </p:txBody>
      </p:sp>
      <p:pic>
        <p:nvPicPr>
          <p:cNvPr id="2150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7685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6798446-44A3-4AA7-B81E-55C62F3035DF}"/>
              </a:ext>
            </a:extLst>
          </p:cNvPr>
          <p:cNvSpPr>
            <a:spLocks noGrp="1"/>
          </p:cNvSpPr>
          <p:nvPr>
            <p:ph type="title"/>
          </p:nvPr>
        </p:nvSpPr>
        <p:spPr>
          <a:xfrm>
            <a:off x="755576" y="1137246"/>
            <a:ext cx="7704137" cy="563562"/>
          </a:xfrm>
        </p:spPr>
        <p:txBody>
          <a:bodyPr>
            <a:normAutofit fontScale="90000"/>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3" name="Объект 2">
            <a:extLst>
              <a:ext uri="{FF2B5EF4-FFF2-40B4-BE49-F238E27FC236}">
                <a16:creationId xmlns:a16="http://schemas.microsoft.com/office/drawing/2014/main" id="{D3D9EC29-C508-4D8E-BEE4-2C081B548D58}"/>
              </a:ext>
            </a:extLst>
          </p:cNvPr>
          <p:cNvGraphicFramePr>
            <a:graphicFrameLocks noGrp="1"/>
          </p:cNvGraphicFramePr>
          <p:nvPr>
            <p:ph idx="1"/>
            <p:extLst>
              <p:ext uri="{D42A27DB-BD31-4B8C-83A1-F6EECF244321}">
                <p14:modId xmlns:p14="http://schemas.microsoft.com/office/powerpoint/2010/main" val="3828249157"/>
              </p:ext>
            </p:extLst>
          </p:nvPr>
        </p:nvGraphicFramePr>
        <p:xfrm>
          <a:off x="107504" y="1787376"/>
          <a:ext cx="8862664" cy="50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Объект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D:\Desktop\Panou\03-ADR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5278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851A620-6B38-4F22-BB33-B305901D151E}"/>
              </a:ext>
            </a:extLst>
          </p:cNvPr>
          <p:cNvSpPr>
            <a:spLocks noGrp="1"/>
          </p:cNvSpPr>
          <p:nvPr>
            <p:ph type="title"/>
          </p:nvPr>
        </p:nvSpPr>
        <p:spPr>
          <a:xfrm>
            <a:off x="827088" y="994246"/>
            <a:ext cx="7704137" cy="490538"/>
          </a:xfrm>
        </p:spPr>
        <p:txBody>
          <a:bodyPr>
            <a:normAutofit fontScale="90000"/>
          </a:bodyPr>
          <a:lstStyle/>
          <a:p>
            <a:pPr>
              <a:defRPr/>
            </a:pPr>
            <a:r>
              <a:rPr lang="ro-RO"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28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2" name="Объект 1">
            <a:extLst>
              <a:ext uri="{FF2B5EF4-FFF2-40B4-BE49-F238E27FC236}">
                <a16:creationId xmlns:a16="http://schemas.microsoft.com/office/drawing/2014/main" id="{DFA213DD-807A-48E1-A443-5BE3144637F7}"/>
              </a:ext>
            </a:extLst>
          </p:cNvPr>
          <p:cNvGraphicFramePr>
            <a:graphicFrameLocks noGrp="1"/>
          </p:cNvGraphicFramePr>
          <p:nvPr>
            <p:ph idx="1"/>
            <p:extLst>
              <p:ext uri="{D42A27DB-BD31-4B8C-83A1-F6EECF244321}">
                <p14:modId xmlns:p14="http://schemas.microsoft.com/office/powerpoint/2010/main" val="2178546907"/>
              </p:ext>
            </p:extLst>
          </p:nvPr>
        </p:nvGraphicFramePr>
        <p:xfrm>
          <a:off x="107504" y="1567731"/>
          <a:ext cx="8862664" cy="5173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Объект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D:\Desktop\Panou\03-ADR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2687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09CD6-4C97-4D42-910C-8C6956CEE3F3}"/>
              </a:ext>
            </a:extLst>
          </p:cNvPr>
          <p:cNvSpPr>
            <a:spLocks noGrp="1"/>
          </p:cNvSpPr>
          <p:nvPr>
            <p:ph type="title"/>
          </p:nvPr>
        </p:nvSpPr>
        <p:spPr>
          <a:xfrm>
            <a:off x="755650" y="1178198"/>
            <a:ext cx="8001000" cy="882650"/>
          </a:xfrm>
        </p:spPr>
        <p:txBody>
          <a:bodyPr/>
          <a:lstStyle/>
          <a:p>
            <a:pPr>
              <a:defRPr/>
            </a:pPr>
            <a:r>
              <a:rPr lang="ro-RO"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rPr>
              <a:t>Cererea de Finanţare: Reguli generale</a:t>
            </a:r>
            <a:endParaRPr lang="en-US"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endParaRPr>
          </a:p>
        </p:txBody>
      </p:sp>
      <p:sp>
        <p:nvSpPr>
          <p:cNvPr id="24579" name="Содержимое 2"/>
          <p:cNvSpPr>
            <a:spLocks noGrp="1"/>
          </p:cNvSpPr>
          <p:nvPr>
            <p:ph idx="1"/>
          </p:nvPr>
        </p:nvSpPr>
        <p:spPr>
          <a:xfrm>
            <a:off x="457200" y="2311226"/>
            <a:ext cx="8001000" cy="4502150"/>
          </a:xfrm>
        </p:spPr>
        <p:txBody>
          <a:bodyPr>
            <a:normAutofit/>
          </a:bodyPr>
          <a:lstStyle/>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eligibili vor prezenta pentru fiecare propunere de proiect câte o cerere de finanţare</a:t>
            </a:r>
          </a:p>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Cererea de finanțare se prezintă în limba de română, tapată la calculator</a:t>
            </a:r>
          </a:p>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a:t>
            </a:r>
            <a:r>
              <a:rPr lang="en-US" altLang="ru-RU" sz="2400" dirty="0" err="1">
                <a:solidFill>
                  <a:schemeClr val="tx2">
                    <a:lumMod val="75000"/>
                  </a:schemeClr>
                </a:solidFill>
                <a:cs typeface="Times New Roman" pitchFamily="18" charset="0"/>
              </a:rPr>
              <a:t>vor</a:t>
            </a:r>
            <a:r>
              <a:rPr lang="en-US" altLang="ru-RU" sz="2400" dirty="0">
                <a:solidFill>
                  <a:schemeClr val="tx2">
                    <a:lumMod val="75000"/>
                  </a:schemeClr>
                </a:solidFill>
                <a:cs typeface="Times New Roman" pitchFamily="18" charset="0"/>
              </a:rPr>
              <a:t> </a:t>
            </a:r>
            <a:r>
              <a:rPr lang="ro-RO" altLang="ru-RU" sz="2400" dirty="0">
                <a:solidFill>
                  <a:schemeClr val="tx2">
                    <a:lumMod val="75000"/>
                  </a:schemeClr>
                </a:solidFill>
                <a:cs typeface="Times New Roman" pitchFamily="18" charset="0"/>
              </a:rPr>
              <a:t>fixa Cererea de finanţare şi toate documentele suport într-un dosar unic în ordinea stabilită de Regulament</a:t>
            </a:r>
            <a:endParaRPr lang="en-US" altLang="ru-RU" sz="2400" dirty="0">
              <a:solidFill>
                <a:schemeClr val="tx2">
                  <a:lumMod val="75000"/>
                </a:schemeClr>
              </a:solidFill>
              <a:cs typeface="Times New Roman" pitchFamily="18" charset="0"/>
            </a:endParaRPr>
          </a:p>
          <a:p>
            <a:pPr algn="just">
              <a:lnSpc>
                <a:spcPct val="90000"/>
              </a:lnSpc>
              <a:buFont typeface="Wingdings" pitchFamily="2" charset="2"/>
              <a:buChar char="§"/>
            </a:pPr>
            <a:r>
              <a:rPr lang="en-US" altLang="ru-RU" sz="2400" dirty="0" err="1">
                <a:solidFill>
                  <a:schemeClr val="tx2">
                    <a:lumMod val="75000"/>
                  </a:schemeClr>
                </a:solidFill>
                <a:cs typeface="Times New Roman" pitchFamily="18" charset="0"/>
              </a:rPr>
              <a:t>Solicitan</a:t>
            </a:r>
            <a:r>
              <a:rPr lang="ro-RO" altLang="ru-RU" sz="2400" dirty="0">
                <a:solidFill>
                  <a:schemeClr val="tx2">
                    <a:lumMod val="75000"/>
                  </a:schemeClr>
                </a:solidFill>
                <a:cs typeface="Times New Roman" pitchFamily="18" charset="0"/>
              </a:rPr>
              <a:t>ţii asigură completitudinea dosarului sub răspundere proprie, aplicând sigiliul şi data de prezentare pe colet</a:t>
            </a:r>
            <a:endParaRPr lang="en-US" altLang="ru-RU" sz="2400" dirty="0">
              <a:solidFill>
                <a:schemeClr val="tx2">
                  <a:lumMod val="75000"/>
                </a:schemeClr>
              </a:solidFill>
              <a:cs typeface="Times New Roman" pitchFamily="18" charset="0"/>
            </a:endParaRPr>
          </a:p>
          <a:p>
            <a:pPr>
              <a:lnSpc>
                <a:spcPct val="90000"/>
              </a:lnSpc>
              <a:buFont typeface="Wingdings" pitchFamily="2" charset="2"/>
              <a:buChar char="§"/>
            </a:pPr>
            <a:endParaRPr lang="en-US" altLang="ru-RU" sz="2400" dirty="0">
              <a:solidFill>
                <a:schemeClr val="tx2">
                  <a:lumMod val="75000"/>
                </a:schemeClr>
              </a:solidFill>
            </a:endParaRPr>
          </a:p>
          <a:p>
            <a:pPr>
              <a:lnSpc>
                <a:spcPct val="90000"/>
              </a:lnSpc>
              <a:buFont typeface="Wingdings" pitchFamily="2" charset="2"/>
              <a:buChar char="§"/>
            </a:pPr>
            <a:endParaRPr lang="en-US" altLang="ru-RU" sz="2400" dirty="0">
              <a:solidFill>
                <a:schemeClr val="tx2">
                  <a:lumMod val="75000"/>
                </a:schemeClr>
              </a:solidFill>
            </a:endParaRPr>
          </a:p>
        </p:txBody>
      </p:sp>
      <p:pic>
        <p:nvPicPr>
          <p:cNvPr id="24580"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55588"/>
            <a:ext cx="25384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21529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616DCFDE-C437-4181-8869-452D32793BD8}"/>
              </a:ext>
            </a:extLst>
          </p:cNvPr>
          <p:cNvSpPr>
            <a:spLocks noGrp="1"/>
          </p:cNvSpPr>
          <p:nvPr>
            <p:ph type="title"/>
          </p:nvPr>
        </p:nvSpPr>
        <p:spPr>
          <a:xfrm>
            <a:off x="755650" y="1269579"/>
            <a:ext cx="7993063" cy="503237"/>
          </a:xfrm>
        </p:spPr>
        <p:txBody>
          <a:bodyPr>
            <a:noAutofit/>
          </a:bodyPr>
          <a:lstStyle/>
          <a:p>
            <a:pPr>
              <a:defRPr/>
            </a:pPr>
            <a:r>
              <a:rPr lang="ro-RO" sz="2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Unde şi cum se depune dosarul cererii de finanţare </a:t>
            </a:r>
            <a:endParaRPr lang="en-US" sz="2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6627" name="Содержимое 2"/>
          <p:cNvSpPr>
            <a:spLocks noGrp="1"/>
          </p:cNvSpPr>
          <p:nvPr>
            <p:ph idx="1"/>
          </p:nvPr>
        </p:nvSpPr>
        <p:spPr>
          <a:xfrm>
            <a:off x="457200" y="2059831"/>
            <a:ext cx="8229600" cy="4681537"/>
          </a:xfrm>
        </p:spPr>
        <p:txBody>
          <a:bodyPr>
            <a:normAutofit/>
          </a:bodyPr>
          <a:lstStyle/>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Cererile de finanţare cu documentele de suport trebuie trimise într-un colet sigilat prin poşta recomandată, poşta expresă sau livrate personal (un certificat de primire, datat şi semnat, va fi dat la primire) la adresa sediului ADR </a:t>
            </a:r>
            <a:r>
              <a:rPr lang="en-US" altLang="ru-RU" sz="2300" dirty="0" err="1">
                <a:solidFill>
                  <a:schemeClr val="tx2">
                    <a:lumMod val="75000"/>
                  </a:schemeClr>
                </a:solidFill>
                <a:latin typeface="+mj-lt"/>
                <a:cs typeface="Times New Roman" pitchFamily="18" charset="0"/>
              </a:rPr>
              <a:t>Centru</a:t>
            </a:r>
            <a:r>
              <a:rPr lang="ro-RO" altLang="ru-RU" sz="2300" dirty="0">
                <a:solidFill>
                  <a:schemeClr val="tx2">
                    <a:lumMod val="75000"/>
                  </a:schemeClr>
                </a:solidFill>
                <a:latin typeface="+mj-lt"/>
                <a:cs typeface="Times New Roman" pitchFamily="18" charset="0"/>
              </a:rPr>
              <a:t>.</a:t>
            </a:r>
          </a:p>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Cererile de finanţare împreună cu documentele suport trebuie depuse într-un </a:t>
            </a:r>
            <a:r>
              <a:rPr lang="ro-RO" altLang="ru-RU" sz="2300" b="1" u="sng" dirty="0">
                <a:solidFill>
                  <a:schemeClr val="tx2">
                    <a:lumMod val="75000"/>
                  </a:schemeClr>
                </a:solidFill>
                <a:latin typeface="+mj-lt"/>
                <a:cs typeface="Times New Roman" pitchFamily="18" charset="0"/>
              </a:rPr>
              <a:t>original şi 2 copii</a:t>
            </a:r>
            <a:r>
              <a:rPr lang="ro-RO" altLang="ru-RU" sz="2300" u="sng" dirty="0">
                <a:solidFill>
                  <a:schemeClr val="tx2">
                    <a:lumMod val="75000"/>
                  </a:schemeClr>
                </a:solidFill>
                <a:latin typeface="+mj-lt"/>
                <a:cs typeface="Times New Roman" pitchFamily="18" charset="0"/>
              </a:rPr>
              <a:t>.</a:t>
            </a:r>
            <a:endParaRPr lang="en-US" altLang="ru-RU" sz="2300" u="sng" dirty="0">
              <a:solidFill>
                <a:schemeClr val="tx2">
                  <a:lumMod val="75000"/>
                </a:schemeClr>
              </a:solidFill>
              <a:latin typeface="+mj-lt"/>
              <a:cs typeface="Times New Roman" pitchFamily="18" charset="0"/>
            </a:endParaRPr>
          </a:p>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Cererea de finanţare, Bugetul proiectului şi Matricea Cadrului Logic trebuie prezentate în versiune electronică (CD/USB). </a:t>
            </a:r>
            <a:r>
              <a:rPr lang="en-US" altLang="ru-RU" sz="2300" dirty="0" err="1">
                <a:solidFill>
                  <a:schemeClr val="tx2">
                    <a:lumMod val="75000"/>
                  </a:schemeClr>
                </a:solidFill>
                <a:latin typeface="+mj-lt"/>
                <a:cs typeface="Times New Roman" pitchFamily="18" charset="0"/>
              </a:rPr>
              <a:t>Vor</a:t>
            </a:r>
            <a:r>
              <a:rPr lang="ro-RO" altLang="ru-RU" sz="2400" dirty="0">
                <a:solidFill>
                  <a:schemeClr val="tx2">
                    <a:lumMod val="75000"/>
                  </a:schemeClr>
                </a:solidFill>
                <a:latin typeface="+mj-lt"/>
                <a:cs typeface="Times New Roman" pitchFamily="18" charset="0"/>
              </a:rPr>
              <a:t> fi inclus</a:t>
            </a:r>
            <a:r>
              <a:rPr lang="en-US" altLang="ru-RU" sz="2400" dirty="0">
                <a:solidFill>
                  <a:schemeClr val="tx2">
                    <a:lumMod val="75000"/>
                  </a:schemeClr>
                </a:solidFill>
                <a:latin typeface="+mj-lt"/>
                <a:cs typeface="Times New Roman" pitchFamily="18" charset="0"/>
              </a:rPr>
              <a:t>e</a:t>
            </a:r>
            <a:r>
              <a:rPr lang="ro-RO" altLang="ru-RU" sz="2400" dirty="0">
                <a:solidFill>
                  <a:schemeClr val="tx2">
                    <a:lumMod val="75000"/>
                  </a:schemeClr>
                </a:solidFill>
                <a:latin typeface="+mj-lt"/>
                <a:cs typeface="Times New Roman" pitchFamily="18" charset="0"/>
              </a:rPr>
              <a:t> într-o mapă unică (de ex., Cererea de finanțare) și nu în fișiere separate</a:t>
            </a:r>
            <a:r>
              <a:rPr lang="en-US" altLang="ru-RU" sz="2400" dirty="0">
                <a:solidFill>
                  <a:schemeClr val="tx2">
                    <a:lumMod val="75000"/>
                  </a:schemeClr>
                </a:solidFill>
                <a:latin typeface="+mj-lt"/>
                <a:cs typeface="Times New Roman" pitchFamily="18" charset="0"/>
              </a:rPr>
              <a:t>.</a:t>
            </a:r>
          </a:p>
          <a:p>
            <a:pPr algn="just">
              <a:lnSpc>
                <a:spcPct val="80000"/>
              </a:lnSpc>
              <a:buFont typeface="Wingdings" pitchFamily="2" charset="2"/>
              <a:buChar char="§"/>
            </a:pPr>
            <a:r>
              <a:rPr lang="en-US" altLang="ru-RU" sz="2400" dirty="0" err="1">
                <a:solidFill>
                  <a:schemeClr val="tx2">
                    <a:lumMod val="75000"/>
                  </a:schemeClr>
                </a:solidFill>
                <a:latin typeface="+mj-lt"/>
                <a:cs typeface="Times New Roman" pitchFamily="18" charset="0"/>
              </a:rPr>
              <a:t>Pe</a:t>
            </a:r>
            <a:r>
              <a:rPr lang="en-US" altLang="ru-RU" sz="2400" dirty="0">
                <a:solidFill>
                  <a:schemeClr val="tx2">
                    <a:lumMod val="75000"/>
                  </a:schemeClr>
                </a:solidFill>
                <a:latin typeface="+mj-lt"/>
                <a:cs typeface="Times New Roman" pitchFamily="18" charset="0"/>
              </a:rPr>
              <a:t> </a:t>
            </a:r>
            <a:r>
              <a:rPr lang="en-US" altLang="ru-RU" sz="2400" dirty="0" err="1">
                <a:solidFill>
                  <a:schemeClr val="tx2">
                    <a:lumMod val="75000"/>
                  </a:schemeClr>
                </a:solidFill>
                <a:latin typeface="+mj-lt"/>
                <a:cs typeface="Times New Roman" pitchFamily="18" charset="0"/>
              </a:rPr>
              <a:t>colet</a:t>
            </a:r>
            <a:r>
              <a:rPr lang="en-US" altLang="ru-RU" sz="2400" dirty="0">
                <a:solidFill>
                  <a:schemeClr val="tx2">
                    <a:lumMod val="75000"/>
                  </a:schemeClr>
                </a:solidFill>
                <a:latin typeface="+mj-lt"/>
                <a:cs typeface="Times New Roman" pitchFamily="18" charset="0"/>
              </a:rPr>
              <a:t> </a:t>
            </a:r>
            <a:r>
              <a:rPr lang="en-US" altLang="ru-RU" sz="2400" dirty="0" err="1">
                <a:solidFill>
                  <a:schemeClr val="tx2">
                    <a:lumMod val="75000"/>
                  </a:schemeClr>
                </a:solidFill>
                <a:latin typeface="+mj-lt"/>
                <a:cs typeface="Times New Roman" pitchFamily="18" charset="0"/>
              </a:rPr>
              <a:t>va</a:t>
            </a:r>
            <a:r>
              <a:rPr lang="en-US" altLang="ru-RU" sz="2400" dirty="0">
                <a:solidFill>
                  <a:schemeClr val="tx2">
                    <a:lumMod val="75000"/>
                  </a:schemeClr>
                </a:solidFill>
                <a:latin typeface="+mj-lt"/>
                <a:cs typeface="Times New Roman" pitchFamily="18" charset="0"/>
              </a:rPr>
              <a:t> fi </a:t>
            </a:r>
            <a:r>
              <a:rPr lang="en-US" altLang="ru-RU" sz="2400" dirty="0" err="1">
                <a:solidFill>
                  <a:schemeClr val="tx2">
                    <a:lumMod val="75000"/>
                  </a:schemeClr>
                </a:solidFill>
                <a:latin typeface="+mj-lt"/>
                <a:cs typeface="Times New Roman" pitchFamily="18" charset="0"/>
              </a:rPr>
              <a:t>indicat</a:t>
            </a:r>
            <a:r>
              <a:rPr lang="en-US" altLang="ru-RU" sz="2400" dirty="0">
                <a:solidFill>
                  <a:schemeClr val="tx2">
                    <a:lumMod val="75000"/>
                  </a:schemeClr>
                </a:solidFill>
                <a:latin typeface="+mj-lt"/>
                <a:cs typeface="Times New Roman" pitchFamily="18" charset="0"/>
              </a:rPr>
              <a:t>:</a:t>
            </a:r>
            <a:endParaRPr lang="ro-RO" altLang="ru-RU" sz="1600" b="1" dirty="0">
              <a:solidFill>
                <a:schemeClr val="tx2">
                  <a:lumMod val="75000"/>
                </a:schemeClr>
              </a:solidFill>
              <a:latin typeface="+mj-lt"/>
              <a:cs typeface="Times New Roman" pitchFamily="18" charset="0"/>
            </a:endParaRPr>
          </a:p>
          <a:p>
            <a:pPr lvl="1">
              <a:lnSpc>
                <a:spcPct val="70000"/>
              </a:lnSpc>
              <a:buFontTx/>
              <a:buChar char="-"/>
            </a:pPr>
            <a:r>
              <a:rPr lang="ro-RO" altLang="ru-RU" sz="2000" dirty="0">
                <a:solidFill>
                  <a:schemeClr val="tx2">
                    <a:lumMod val="75000"/>
                  </a:schemeClr>
                </a:solidFill>
                <a:latin typeface="+mj-lt"/>
                <a:cs typeface="Times New Roman" pitchFamily="18" charset="0"/>
              </a:rPr>
              <a:t>Titlul </a:t>
            </a:r>
            <a:r>
              <a:rPr lang="en-US" altLang="ru-RU" sz="2000" dirty="0" err="1">
                <a:solidFill>
                  <a:schemeClr val="tx2">
                    <a:lumMod val="75000"/>
                  </a:schemeClr>
                </a:solidFill>
                <a:latin typeface="+mj-lt"/>
                <a:cs typeface="Times New Roman" pitchFamily="18" charset="0"/>
              </a:rPr>
              <a:t>proiectului</a:t>
            </a:r>
            <a:endParaRPr lang="ro-RO" altLang="ru-RU" sz="2000" dirty="0">
              <a:solidFill>
                <a:schemeClr val="tx2">
                  <a:lumMod val="75000"/>
                </a:schemeClr>
              </a:solidFill>
              <a:latin typeface="+mj-lt"/>
              <a:cs typeface="Times New Roman" pitchFamily="18" charset="0"/>
            </a:endParaRPr>
          </a:p>
          <a:p>
            <a:pPr lvl="1">
              <a:lnSpc>
                <a:spcPct val="70000"/>
              </a:lnSpc>
              <a:buFontTx/>
              <a:buChar char="-"/>
            </a:pPr>
            <a:r>
              <a:rPr lang="en-US" altLang="ru-RU" sz="2000" dirty="0">
                <a:solidFill>
                  <a:schemeClr val="tx2">
                    <a:lumMod val="75000"/>
                  </a:schemeClr>
                </a:solidFill>
                <a:latin typeface="+mj-lt"/>
                <a:cs typeface="Times New Roman" pitchFamily="18" charset="0"/>
              </a:rPr>
              <a:t>N</a:t>
            </a:r>
            <a:r>
              <a:rPr lang="ro-RO" altLang="ru-RU" sz="2000" dirty="0">
                <a:solidFill>
                  <a:schemeClr val="tx2">
                    <a:lumMod val="75000"/>
                  </a:schemeClr>
                </a:solidFill>
                <a:latin typeface="+mj-lt"/>
                <a:cs typeface="Times New Roman" pitchFamily="18" charset="0"/>
              </a:rPr>
              <a:t>umărul de referință alocat notei conceptuale</a:t>
            </a:r>
          </a:p>
          <a:p>
            <a:pPr lvl="1">
              <a:lnSpc>
                <a:spcPct val="70000"/>
              </a:lnSpc>
              <a:buFontTx/>
              <a:buChar char="-"/>
            </a:pPr>
            <a:r>
              <a:rPr lang="ro-RO" altLang="ru-RU" sz="2000" dirty="0">
                <a:solidFill>
                  <a:schemeClr val="tx2">
                    <a:lumMod val="75000"/>
                  </a:schemeClr>
                </a:solidFill>
                <a:latin typeface="+mj-lt"/>
                <a:cs typeface="Times New Roman" pitchFamily="18" charset="0"/>
              </a:rPr>
              <a:t>Numele deplin şi adresa solicitantului</a:t>
            </a:r>
          </a:p>
          <a:p>
            <a:pPr lvl="1">
              <a:lnSpc>
                <a:spcPct val="70000"/>
              </a:lnSpc>
              <a:buFontTx/>
              <a:buChar char="-"/>
            </a:pPr>
            <a:r>
              <a:rPr lang="ro-RO" altLang="ru-RU" sz="2000" dirty="0">
                <a:solidFill>
                  <a:schemeClr val="tx2">
                    <a:lumMod val="75000"/>
                  </a:schemeClr>
                </a:solidFill>
                <a:latin typeface="+mj-lt"/>
                <a:cs typeface="Times New Roman" pitchFamily="18" charset="0"/>
              </a:rPr>
              <a:t>Fraza: </a:t>
            </a:r>
            <a:r>
              <a:rPr lang="ro-RO" altLang="ru-RU" sz="2000" i="1" dirty="0">
                <a:solidFill>
                  <a:schemeClr val="tx2">
                    <a:lumMod val="75000"/>
                  </a:schemeClr>
                </a:solidFill>
                <a:latin typeface="+mj-lt"/>
                <a:cs typeface="Times New Roman" pitchFamily="18" charset="0"/>
              </a:rPr>
              <a:t>„A nu se deschide înainte de sesiunea de evaluare”</a:t>
            </a:r>
            <a:endParaRPr lang="en-US" altLang="ru-RU" sz="2000" i="1" dirty="0">
              <a:solidFill>
                <a:schemeClr val="tx2">
                  <a:lumMod val="75000"/>
                </a:schemeClr>
              </a:solidFill>
              <a:latin typeface="+mj-lt"/>
              <a:cs typeface="Times New Roman" pitchFamily="18" charset="0"/>
            </a:endParaRPr>
          </a:p>
          <a:p>
            <a:pPr>
              <a:lnSpc>
                <a:spcPct val="70000"/>
              </a:lnSpc>
              <a:buFont typeface="Wingdings" pitchFamily="2" charset="2"/>
              <a:buChar char="§"/>
            </a:pPr>
            <a:endParaRPr lang="ro-RO" altLang="ru-RU" sz="16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p:txBody>
      </p:sp>
      <p:pic>
        <p:nvPicPr>
          <p:cNvPr id="2662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327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a:extLst>
              <a:ext uri="{FF2B5EF4-FFF2-40B4-BE49-F238E27FC236}">
                <a16:creationId xmlns:a16="http://schemas.microsoft.com/office/drawing/2014/main" id="{A23CA97E-FCE1-4751-A4BD-8569FF5517B2}"/>
              </a:ext>
            </a:extLst>
          </p:cNvPr>
          <p:cNvSpPr>
            <a:spLocks noGrp="1"/>
          </p:cNvSpPr>
          <p:nvPr>
            <p:ph type="title"/>
          </p:nvPr>
        </p:nvSpPr>
        <p:spPr>
          <a:xfrm>
            <a:off x="2138363" y="1128713"/>
            <a:ext cx="4511675" cy="630237"/>
          </a:xfrm>
        </p:spPr>
        <p:txBody>
          <a:bodyPr>
            <a:normAutofit fontScale="90000"/>
          </a:bodyPr>
          <a:lstStyle/>
          <a:p>
            <a:pPr>
              <a:defRPr/>
            </a:pPr>
            <a:r>
              <a:rPr lang="ro-RO" altLang="ru-RU" sz="3600" dirty="0">
                <a:solidFill>
                  <a:schemeClr val="tx2">
                    <a:lumMod val="75000"/>
                  </a:schemeClr>
                </a:solidFill>
                <a:effectLst>
                  <a:outerShdw blurRad="38100" dist="38100" dir="2700000" algn="tl">
                    <a:srgbClr val="000000">
                      <a:alpha val="43137"/>
                    </a:srgbClr>
                  </a:outerShdw>
                </a:effectLst>
                <a:cs typeface="Arial" panose="020B0604020202020204" pitchFamily="34" charset="0"/>
              </a:rPr>
              <a:t>   </a:t>
            </a:r>
            <a:r>
              <a:rPr lang="ro-RO"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Termenul limită</a:t>
            </a:r>
            <a:endParaRPr lang="en-US"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7651" name="Содержимое 2"/>
          <p:cNvSpPr>
            <a:spLocks noGrp="1"/>
          </p:cNvSpPr>
          <p:nvPr>
            <p:ph idx="1"/>
          </p:nvPr>
        </p:nvSpPr>
        <p:spPr>
          <a:xfrm>
            <a:off x="533400" y="2142455"/>
            <a:ext cx="8077200" cy="3806825"/>
          </a:xfrm>
        </p:spPr>
        <p:txBody>
          <a:bodyPr>
            <a:normAutofit/>
          </a:bodyPr>
          <a:lstStyle/>
          <a:p>
            <a:pPr algn="just"/>
            <a:r>
              <a:rPr lang="ro-RO" altLang="ru-RU" sz="2800" dirty="0">
                <a:solidFill>
                  <a:schemeClr val="tx2">
                    <a:lumMod val="75000"/>
                  </a:schemeClr>
                </a:solidFill>
                <a:cs typeface="Times New Roman" pitchFamily="18" charset="0"/>
              </a:rPr>
              <a:t>Dată limită pentru depunerea dosarului cererilor de finanţare este 120 de zile calendaristice</a:t>
            </a:r>
            <a:r>
              <a:rPr lang="en-US" altLang="ru-RU" sz="2800" dirty="0">
                <a:solidFill>
                  <a:schemeClr val="tx2">
                    <a:lumMod val="75000"/>
                  </a:schemeClr>
                </a:solidFill>
                <a:cs typeface="Times New Roman" pitchFamily="18" charset="0"/>
              </a:rPr>
              <a:t> dup</a:t>
            </a:r>
            <a:r>
              <a:rPr lang="ro-RO" altLang="ru-RU" sz="2800" dirty="0">
                <a:solidFill>
                  <a:schemeClr val="tx2">
                    <a:lumMod val="75000"/>
                  </a:schemeClr>
                </a:solidFill>
                <a:cs typeface="Times New Roman" pitchFamily="18" charset="0"/>
              </a:rPr>
              <a:t>ă plasarea deciziei CRD Centru de aprobare a Notei conceptuale.</a:t>
            </a:r>
            <a:endParaRPr lang="en-US" altLang="ru-RU" sz="2800" dirty="0">
              <a:solidFill>
                <a:schemeClr val="tx2">
                  <a:lumMod val="75000"/>
                </a:schemeClr>
              </a:solidFill>
              <a:cs typeface="Times New Roman" pitchFamily="18" charset="0"/>
            </a:endParaRPr>
          </a:p>
          <a:p>
            <a:pPr algn="just"/>
            <a:r>
              <a:rPr lang="ro-RO" altLang="ru-RU" sz="2800" dirty="0">
                <a:solidFill>
                  <a:schemeClr val="tx2">
                    <a:lumMod val="75000"/>
                  </a:schemeClr>
                </a:solidFill>
                <a:cs typeface="Times New Roman" pitchFamily="18" charset="0"/>
              </a:rPr>
              <a:t>Cererile de finanţare primite după data limită vor fi respinse automat.</a:t>
            </a:r>
            <a:endParaRPr lang="en-US" altLang="ru-RU" sz="2800" dirty="0">
              <a:solidFill>
                <a:schemeClr val="tx2">
                  <a:lumMod val="75000"/>
                </a:schemeClr>
              </a:solidFill>
              <a:cs typeface="Times New Roman" pitchFamily="18" charset="0"/>
            </a:endParaRPr>
          </a:p>
        </p:txBody>
      </p:sp>
      <p:pic>
        <p:nvPicPr>
          <p:cNvPr id="27653"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82850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D220DE0-1769-4259-98BA-A387841AC9DF}"/>
              </a:ext>
            </a:extLst>
          </p:cNvPr>
          <p:cNvSpPr>
            <a:spLocks noGrp="1"/>
          </p:cNvSpPr>
          <p:nvPr>
            <p:ph type="title"/>
          </p:nvPr>
        </p:nvSpPr>
        <p:spPr>
          <a:xfrm>
            <a:off x="1258888" y="1217613"/>
            <a:ext cx="6840537" cy="777875"/>
          </a:xfrm>
        </p:spPr>
        <p:txBody>
          <a:bodyPr/>
          <a:lstStyle/>
          <a:p>
            <a:pPr>
              <a:defRPr/>
            </a:pPr>
            <a:r>
              <a:rPr lang="ro-RO" altLang="ru-RU"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Adresa și date de contact:</a:t>
            </a:r>
            <a:endParaRPr lang="en-US" altLang="ru-RU"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131" name="Content Placeholder 2">
            <a:extLst>
              <a:ext uri="{FF2B5EF4-FFF2-40B4-BE49-F238E27FC236}">
                <a16:creationId xmlns:a16="http://schemas.microsoft.com/office/drawing/2014/main" id="{68F6811F-1564-4633-8614-34275A22BB6F}"/>
              </a:ext>
            </a:extLst>
          </p:cNvPr>
          <p:cNvSpPr>
            <a:spLocks noGrp="1"/>
          </p:cNvSpPr>
          <p:nvPr>
            <p:ph idx="1"/>
          </p:nvPr>
        </p:nvSpPr>
        <p:spPr>
          <a:xfrm>
            <a:off x="684213" y="1897063"/>
            <a:ext cx="7775575" cy="4628281"/>
          </a:xfrm>
        </p:spPr>
        <p:txBody>
          <a:bodyPr>
            <a:normAutofit fontScale="92500" lnSpcReduction="10000"/>
          </a:bodyPr>
          <a:lstStyle/>
          <a:p>
            <a:pPr algn="ctr">
              <a:buFont typeface="Wingdings 2" panose="05020102010507070707" pitchFamily="18" charset="2"/>
              <a:buNone/>
              <a:defRPr/>
            </a:pPr>
            <a:endParaRPr lang="en-US" altLang="ru-RU" sz="2400" dirty="0">
              <a:solidFill>
                <a:schemeClr val="tx2">
                  <a:lumMod val="75000"/>
                </a:schemeClr>
              </a:solidFill>
              <a:latin typeface="+mj-lt"/>
              <a:cs typeface="Times New Roman" panose="02020603050405020304" pitchFamily="18" charset="0"/>
            </a:endParaRPr>
          </a:p>
          <a:p>
            <a:pPr>
              <a:buFont typeface="Arial" panose="020B0604020202020204" pitchFamily="34" charset="0"/>
              <a:buChar char="•"/>
              <a:defRPr/>
            </a:pPr>
            <a:r>
              <a:rPr lang="ro-RO" altLang="en-US" sz="2800" b="1" dirty="0">
                <a:solidFill>
                  <a:schemeClr val="tx2">
                    <a:lumMod val="75000"/>
                  </a:schemeClr>
                </a:solidFill>
                <a:effectLst>
                  <a:outerShdw blurRad="38100" dist="38100" dir="2700000" algn="tl">
                    <a:srgbClr val="C0C0C0"/>
                  </a:outerShdw>
                </a:effectLst>
                <a:latin typeface="+mj-lt"/>
              </a:rPr>
              <a:t>Agenția de dezvoltare Regională Centru</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MD-6801 or. Ialoveni, </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str. Alexandru cel Bun, 33</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 (+373) 268 26671</a:t>
            </a:r>
            <a:r>
              <a:rPr lang="en-US" altLang="en-US" sz="2800" dirty="0">
                <a:solidFill>
                  <a:schemeClr val="tx2">
                    <a:lumMod val="75000"/>
                  </a:schemeClr>
                </a:solidFill>
                <a:effectLst>
                  <a:outerShdw blurRad="38100" dist="38100" dir="2700000" algn="tl">
                    <a:srgbClr val="C0C0C0"/>
                  </a:outerShdw>
                </a:effectLst>
                <a:latin typeface="+mj-lt"/>
              </a:rPr>
              <a:t>, 268 26560</a:t>
            </a:r>
            <a:endParaRPr lang="ro-RO" altLang="en-US" sz="2800" dirty="0">
              <a:solidFill>
                <a:schemeClr val="tx2">
                  <a:lumMod val="75000"/>
                </a:schemeClr>
              </a:solidFill>
              <a:effectLst>
                <a:outerShdw blurRad="38100" dist="38100" dir="2700000" algn="tl">
                  <a:srgbClr val="C0C0C0"/>
                </a:outerShdw>
              </a:effectLst>
              <a:latin typeface="+mj-lt"/>
            </a:endParaRP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Tel/Fax: (+373) 268 22692</a:t>
            </a:r>
          </a:p>
          <a:p>
            <a:pPr>
              <a:buFont typeface="Arial" panose="020B0604020202020204" pitchFamily="34" charset="0"/>
              <a:buChar char="•"/>
              <a:defRPr/>
            </a:pPr>
            <a:r>
              <a:rPr lang="en-US" altLang="en-US" sz="2800" i="1" dirty="0">
                <a:solidFill>
                  <a:schemeClr val="tx2">
                    <a:lumMod val="75000"/>
                  </a:schemeClr>
                </a:solidFill>
                <a:effectLst>
                  <a:outerShdw blurRad="38100" dist="38100" dir="2700000" algn="tl">
                    <a:srgbClr val="C0C0C0"/>
                  </a:outerShdw>
                </a:effectLst>
                <a:latin typeface="+mj-lt"/>
              </a:rPr>
              <a:t>oficiu.adrc@gmail.com</a:t>
            </a:r>
            <a:endParaRPr lang="ro-RO" altLang="en-US" sz="2800" b="1" i="1" dirty="0">
              <a:solidFill>
                <a:schemeClr val="tx2">
                  <a:lumMod val="75000"/>
                </a:schemeClr>
              </a:solidFill>
              <a:latin typeface="+mj-lt"/>
              <a:cs typeface="Times New Roman" panose="02020603050405020304" pitchFamily="18" charset="0"/>
            </a:endParaRPr>
          </a:p>
          <a:p>
            <a:pPr>
              <a:buFont typeface="Arial" panose="020B0604020202020204" pitchFamily="34" charset="0"/>
              <a:buChar char="•"/>
              <a:defRPr/>
            </a:pPr>
            <a:r>
              <a:rPr lang="en-US" altLang="ru-RU" sz="2800" i="1" dirty="0">
                <a:solidFill>
                  <a:schemeClr val="tx2">
                    <a:lumMod val="75000"/>
                  </a:schemeClr>
                </a:solidFill>
                <a:effectLst>
                  <a:outerShdw blurRad="38100" dist="38100" dir="2700000" algn="tl">
                    <a:srgbClr val="C0C0C0"/>
                  </a:outerShdw>
                </a:effectLst>
                <a:latin typeface="+mj-lt"/>
              </a:rPr>
              <a:t>www</a:t>
            </a:r>
            <a:r>
              <a:rPr lang="ro-RO" altLang="ru-RU" sz="2800" i="1" dirty="0">
                <a:solidFill>
                  <a:schemeClr val="tx2">
                    <a:lumMod val="75000"/>
                  </a:schemeClr>
                </a:solidFill>
                <a:effectLst>
                  <a:outerShdw blurRad="38100" dist="38100" dir="2700000" algn="tl">
                    <a:srgbClr val="C0C0C0"/>
                  </a:outerShdw>
                </a:effectLst>
                <a:latin typeface="+mj-lt"/>
              </a:rPr>
              <a:t>.</a:t>
            </a:r>
            <a:r>
              <a:rPr lang="ro-RO" altLang="ru-RU" sz="2800" i="1" dirty="0" err="1">
                <a:solidFill>
                  <a:schemeClr val="tx2">
                    <a:lumMod val="75000"/>
                  </a:schemeClr>
                </a:solidFill>
                <a:effectLst>
                  <a:outerShdw blurRad="38100" dist="38100" dir="2700000" algn="tl">
                    <a:srgbClr val="C0C0C0"/>
                  </a:outerShdw>
                </a:effectLst>
                <a:latin typeface="+mj-lt"/>
              </a:rPr>
              <a:t>adr</a:t>
            </a:r>
            <a:r>
              <a:rPr lang="en-US" altLang="ru-RU" sz="2800" i="1" dirty="0" err="1">
                <a:solidFill>
                  <a:schemeClr val="tx2">
                    <a:lumMod val="75000"/>
                  </a:schemeClr>
                </a:solidFill>
                <a:effectLst>
                  <a:outerShdw blurRad="38100" dist="38100" dir="2700000" algn="tl">
                    <a:srgbClr val="C0C0C0"/>
                  </a:outerShdw>
                </a:effectLst>
                <a:latin typeface="+mj-lt"/>
              </a:rPr>
              <a:t>centru</a:t>
            </a:r>
            <a:r>
              <a:rPr lang="ro-RO" altLang="ru-RU" sz="2800" i="1" dirty="0">
                <a:solidFill>
                  <a:schemeClr val="tx2">
                    <a:lumMod val="75000"/>
                  </a:schemeClr>
                </a:solidFill>
                <a:effectLst>
                  <a:outerShdw blurRad="38100" dist="38100" dir="2700000" algn="tl">
                    <a:srgbClr val="C0C0C0"/>
                  </a:outerShdw>
                </a:effectLst>
                <a:latin typeface="+mj-lt"/>
              </a:rPr>
              <a:t>.</a:t>
            </a:r>
            <a:r>
              <a:rPr lang="ro-RO" altLang="ru-RU" sz="2800" i="1" dirty="0" err="1">
                <a:solidFill>
                  <a:schemeClr val="tx2">
                    <a:lumMod val="75000"/>
                  </a:schemeClr>
                </a:solidFill>
                <a:effectLst>
                  <a:outerShdw blurRad="38100" dist="38100" dir="2700000" algn="tl">
                    <a:srgbClr val="C0C0C0"/>
                  </a:outerShdw>
                </a:effectLst>
                <a:latin typeface="+mj-lt"/>
              </a:rPr>
              <a:t>md</a:t>
            </a:r>
            <a:r>
              <a:rPr lang="ro-RO" altLang="ru-RU" sz="2800" i="1" dirty="0">
                <a:solidFill>
                  <a:schemeClr val="tx2">
                    <a:lumMod val="75000"/>
                  </a:schemeClr>
                </a:solidFill>
                <a:effectLst>
                  <a:outerShdw blurRad="38100" dist="38100" dir="2700000" algn="tl">
                    <a:srgbClr val="C0C0C0"/>
                  </a:outerShdw>
                </a:effectLst>
                <a:latin typeface="+mj-lt"/>
              </a:rPr>
              <a:t>  </a:t>
            </a:r>
            <a:endParaRPr lang="en-US" altLang="ru-RU" sz="2800" i="1" dirty="0">
              <a:solidFill>
                <a:schemeClr val="tx2">
                  <a:lumMod val="75000"/>
                </a:schemeClr>
              </a:solidFill>
              <a:effectLst>
                <a:outerShdw blurRad="38100" dist="38100" dir="2700000" algn="tl">
                  <a:srgbClr val="C0C0C0"/>
                </a:outerShdw>
              </a:effectLst>
              <a:latin typeface="+mj-lt"/>
            </a:endParaRPr>
          </a:p>
          <a:p>
            <a:pPr algn="ctr">
              <a:buFont typeface="Wingdings 2" panose="05020102010507070707" pitchFamily="18" charset="2"/>
              <a:buNone/>
              <a:defRPr/>
            </a:pPr>
            <a:endParaRPr lang="ro-RO" altLang="ru-RU" b="1" dirty="0">
              <a:solidFill>
                <a:schemeClr val="tx2">
                  <a:lumMod val="75000"/>
                </a:schemeClr>
              </a:solidFill>
              <a:latin typeface="+mj-lt"/>
              <a:cs typeface="Times New Roman" panose="02020603050405020304" pitchFamily="18" charset="0"/>
            </a:endParaRPr>
          </a:p>
          <a:p>
            <a:pPr algn="ctr">
              <a:buFont typeface="Wingdings 2" panose="05020102010507070707" pitchFamily="18" charset="2"/>
              <a:buNone/>
              <a:defRPr/>
            </a:pPr>
            <a:r>
              <a:rPr lang="ro-RO" altLang="ru-RU" b="1" dirty="0">
                <a:solidFill>
                  <a:schemeClr val="tx2">
                    <a:lumMod val="75000"/>
                  </a:schemeClr>
                </a:solidFill>
                <a:latin typeface="+mj-lt"/>
                <a:cs typeface="Times New Roman" panose="02020603050405020304" pitchFamily="18" charset="0"/>
              </a:rPr>
              <a:t>Vă mulțumim pentru atenție!</a:t>
            </a:r>
            <a:endParaRPr lang="en-US" altLang="ru-RU" b="1" dirty="0">
              <a:solidFill>
                <a:schemeClr val="tx2">
                  <a:lumMod val="75000"/>
                </a:schemeClr>
              </a:solidFill>
              <a:latin typeface="+mj-lt"/>
              <a:cs typeface="Times New Roman" panose="02020603050405020304" pitchFamily="18" charset="0"/>
            </a:endParaRPr>
          </a:p>
        </p:txBody>
      </p:sp>
      <p:pic>
        <p:nvPicPr>
          <p:cNvPr id="2867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8721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43608" y="548680"/>
            <a:ext cx="7239000" cy="748684"/>
          </a:xfrm>
          <a:solidFill>
            <a:schemeClr val="bg1">
              <a:lumMod val="95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ro-RO" altLang="ro-RO" sz="3200" b="1" dirty="0">
                <a:solidFill>
                  <a:srgbClr val="C00000"/>
                </a:solidFill>
                <a:effectLst>
                  <a:outerShdw blurRad="38100" dist="38100" dir="2700000" algn="tl">
                    <a:srgbClr val="C0C0C0"/>
                  </a:outerShdw>
                </a:effectLst>
                <a:cs typeface="Arial" charset="0"/>
              </a:rPr>
              <a:t>Mulțumesc pentru atenție</a:t>
            </a:r>
            <a:endParaRPr lang="ru-RU" altLang="ro-RO" sz="3200" b="1" dirty="0">
              <a:solidFill>
                <a:srgbClr val="C00000"/>
              </a:solidFill>
              <a:effectLst>
                <a:outerShdw blurRad="38100" dist="38100" dir="2700000" algn="tl">
                  <a:srgbClr val="C0C0C0"/>
                </a:outerShdw>
              </a:effectLst>
              <a:cs typeface="Arial" charset="0"/>
            </a:endParaRPr>
          </a:p>
        </p:txBody>
      </p:sp>
      <p:pic>
        <p:nvPicPr>
          <p:cNvPr id="9" name="Picture 4" descr="Imagini pentru contact us blank lo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48879"/>
            <a:ext cx="4536504" cy="3256977"/>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779912" y="1692733"/>
            <a:ext cx="5176596" cy="4040523"/>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lIns="91430" tIns="45714" rIns="91430" bIns="45714" anchor="ctr">
            <a:normAutofit/>
          </a:bodyPr>
          <a:lstStyle/>
          <a:p>
            <a:pPr algn="ctr" defTabSz="1081088">
              <a:defRPr/>
            </a:pPr>
            <a:r>
              <a:rPr lang="ro-RO" altLang="ro-RO" sz="2700" b="1" dirty="0">
                <a:solidFill>
                  <a:schemeClr val="tx2">
                    <a:lumMod val="75000"/>
                  </a:schemeClr>
                </a:solidFill>
                <a:effectLst>
                  <a:outerShdw blurRad="38100" dist="38100" dir="2700000" algn="tl">
                    <a:srgbClr val="C0C0C0"/>
                  </a:outerShdw>
                </a:effectLst>
                <a:cs typeface="Arial" charset="0"/>
              </a:rPr>
              <a:t>Agenția de </a:t>
            </a:r>
            <a:r>
              <a:rPr lang="en-US" altLang="ro-RO" sz="2700" b="1" dirty="0">
                <a:solidFill>
                  <a:schemeClr val="tx2">
                    <a:lumMod val="75000"/>
                  </a:schemeClr>
                </a:solidFill>
                <a:effectLst>
                  <a:outerShdw blurRad="38100" dist="38100" dir="2700000" algn="tl">
                    <a:srgbClr val="C0C0C0"/>
                  </a:outerShdw>
                </a:effectLst>
                <a:cs typeface="Arial" charset="0"/>
              </a:rPr>
              <a:t>D</a:t>
            </a:r>
            <a:r>
              <a:rPr lang="ro-RO" altLang="ro-RO" sz="2700" b="1" dirty="0">
                <a:solidFill>
                  <a:schemeClr val="tx2">
                    <a:lumMod val="75000"/>
                  </a:schemeClr>
                </a:solidFill>
                <a:effectLst>
                  <a:outerShdw blurRad="38100" dist="38100" dir="2700000" algn="tl">
                    <a:srgbClr val="C0C0C0"/>
                  </a:outerShdw>
                </a:effectLst>
                <a:cs typeface="Arial" charset="0"/>
              </a:rPr>
              <a:t>ezvoltare Regională Centru</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MD-6801 or. Ialoveni, </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str. Alexandru cel Bun, 33</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tel./fax: (+373) 268 22692</a:t>
            </a:r>
          </a:p>
          <a:p>
            <a:pPr algn="ctr" defTabSz="1081088">
              <a:defRPr/>
            </a:pPr>
            <a:r>
              <a:rPr lang="ro-RO" altLang="ro-RO" sz="2700" b="1" dirty="0" err="1">
                <a:solidFill>
                  <a:schemeClr val="tx2">
                    <a:lumMod val="75000"/>
                  </a:schemeClr>
                </a:solidFill>
                <a:effectLst>
                  <a:outerShdw blurRad="38100" dist="38100" dir="2700000" algn="tl">
                    <a:srgbClr val="C0C0C0"/>
                  </a:outerShdw>
                </a:effectLst>
                <a:cs typeface="Arial" charset="0"/>
              </a:rPr>
              <a:t>oficiu.adrc</a:t>
            </a:r>
            <a:r>
              <a:rPr lang="ro-RO" altLang="ro-RO" sz="2700" b="1" dirty="0">
                <a:solidFill>
                  <a:schemeClr val="tx2">
                    <a:lumMod val="75000"/>
                  </a:schemeClr>
                </a:solidFill>
                <a:effectLst>
                  <a:outerShdw blurRad="38100" dist="38100" dir="2700000" algn="tl">
                    <a:srgbClr val="C0C0C0"/>
                  </a:outerShdw>
                </a:effectLst>
                <a:cs typeface="Arial" charset="0"/>
              </a:rPr>
              <a:t>@</a:t>
            </a:r>
            <a:r>
              <a:rPr lang="ro-RO" altLang="ro-RO" sz="2700" b="1" dirty="0" err="1">
                <a:solidFill>
                  <a:schemeClr val="tx2">
                    <a:lumMod val="75000"/>
                  </a:schemeClr>
                </a:solidFill>
                <a:effectLst>
                  <a:outerShdw blurRad="38100" dist="38100" dir="2700000" algn="tl">
                    <a:srgbClr val="C0C0C0"/>
                  </a:outerShdw>
                </a:effectLst>
                <a:cs typeface="Arial" charset="0"/>
              </a:rPr>
              <a:t>gmail.com</a:t>
            </a:r>
            <a:endParaRPr lang="ro-RO" altLang="ro-RO" sz="2700" b="1" dirty="0">
              <a:solidFill>
                <a:schemeClr val="tx2">
                  <a:lumMod val="75000"/>
                </a:schemeClr>
              </a:solidFill>
              <a:effectLst>
                <a:outerShdw blurRad="38100" dist="38100" dir="2700000" algn="tl">
                  <a:srgbClr val="C0C0C0"/>
                </a:outerShdw>
              </a:effectLst>
              <a:cs typeface="Arial" charset="0"/>
            </a:endParaRPr>
          </a:p>
          <a:p>
            <a:pPr algn="ctr" defTabSz="1081088">
              <a:defRPr/>
            </a:pPr>
            <a:r>
              <a:rPr lang="ro-RO" altLang="ro-RO" sz="2700" b="1" dirty="0" err="1">
                <a:solidFill>
                  <a:schemeClr val="tx2">
                    <a:lumMod val="75000"/>
                  </a:schemeClr>
                </a:solidFill>
                <a:effectLst>
                  <a:outerShdw blurRad="38100" dist="38100" dir="2700000" algn="tl">
                    <a:srgbClr val="C0C0C0"/>
                  </a:outerShdw>
                </a:effectLst>
                <a:cs typeface="Arial" charset="0"/>
              </a:rPr>
              <a:t>www.adrcentru.md</a:t>
            </a:r>
            <a:r>
              <a:rPr lang="ro-RO" altLang="ro-RO" sz="2700" b="1" dirty="0">
                <a:solidFill>
                  <a:schemeClr val="tx2">
                    <a:lumMod val="75000"/>
                  </a:schemeClr>
                </a:solidFill>
                <a:effectLst>
                  <a:outerShdw blurRad="38100" dist="38100" dir="2700000" algn="tl">
                    <a:srgbClr val="C0C0C0"/>
                  </a:outerShdw>
                </a:effectLst>
                <a:cs typeface="Arial" charset="0"/>
              </a:rPr>
              <a:t> </a:t>
            </a:r>
            <a:endParaRPr lang="ru-RU" altLang="ro-RO" sz="2700" b="1" dirty="0">
              <a:solidFill>
                <a:schemeClr val="tx2">
                  <a:lumMod val="75000"/>
                </a:schemeClr>
              </a:solidFill>
              <a:effectLst>
                <a:outerShdw blurRad="38100" dist="38100" dir="2700000" algn="tl">
                  <a:srgbClr val="C0C0C0"/>
                </a:outerShdw>
              </a:effectLst>
              <a:cs typeface="Arial" charset="0"/>
            </a:endParaRPr>
          </a:p>
        </p:txBody>
      </p:sp>
      <p:pic>
        <p:nvPicPr>
          <p:cNvPr id="8198" name="Picture 6" descr="C:\Users\user\Desktop\PNG\adrCentru\19-ADRC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62941"/>
            <a:ext cx="1152128" cy="1186139"/>
          </a:xfrm>
          <a:prstGeom prst="rect">
            <a:avLst/>
          </a:prstGeom>
          <a:noFill/>
          <a:extLst>
            <a:ext uri="{909E8E84-426E-40DD-AFC4-6F175D3DCCD1}">
              <a14:hiddenFill xmlns:a14="http://schemas.microsoft.com/office/drawing/2010/main">
                <a:solidFill>
                  <a:srgbClr val="FFFFFF"/>
                </a:solidFill>
              </a14:hiddenFill>
            </a:ext>
          </a:extLst>
        </p:spPr>
      </p:pic>
      <p:sp>
        <p:nvSpPr>
          <p:cNvPr id="7" name="Dreptunghi 6"/>
          <p:cNvSpPr/>
          <p:nvPr/>
        </p:nvSpPr>
        <p:spPr>
          <a:xfrm>
            <a:off x="-36512" y="5373216"/>
            <a:ext cx="374441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14" descr="http://mdrc.gov.md/public/files/campanie/RM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 y="0"/>
            <a:ext cx="9146579" cy="6858000"/>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Dreptunghi 10"/>
          <p:cNvSpPr/>
          <p:nvPr/>
        </p:nvSpPr>
        <p:spPr>
          <a:xfrm>
            <a:off x="251520" y="116632"/>
            <a:ext cx="1872208"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descr="C:\Users\user\Desktop\PNG\adrCentru\01-MADR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16632"/>
            <a:ext cx="1512168" cy="46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73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barn(inVertical)">
                                      <p:cBhvr>
                                        <p:cTn id="13" dur="500"/>
                                        <p:tgtEl>
                                          <p:spTgt spid="819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dirty="0">
                <a:solidFill>
                  <a:schemeClr val="tx2"/>
                </a:solidFill>
                <a:effectLst>
                  <a:outerShdw blurRad="38100" dist="38100" dir="2700000" algn="tl">
                    <a:srgbClr val="000000">
                      <a:alpha val="43137"/>
                    </a:srgbClr>
                  </a:outerShdw>
                </a:effectLst>
              </a:rPr>
              <a:t>TIPURI DE APEL</a:t>
            </a:r>
            <a:r>
              <a:rPr lang="ro-RO" altLang="ru-RU" sz="3100" b="1" dirty="0">
                <a:solidFill>
                  <a:schemeClr val="tx2"/>
                </a:solidFill>
                <a:latin typeface="Times New Roman" panose="02020603050405020304" pitchFamily="18" charset="0"/>
                <a:cs typeface="Times New Roman" panose="02020603050405020304" pitchFamily="18" charset="0"/>
              </a:rPr>
              <a:t/>
            </a:r>
            <a:br>
              <a:rPr lang="ro-RO" altLang="ru-RU" sz="3100" b="1" dirty="0">
                <a:solidFill>
                  <a:schemeClr val="tx2"/>
                </a:solidFill>
                <a:latin typeface="Times New Roman" panose="02020603050405020304" pitchFamily="18" charset="0"/>
                <a:cs typeface="Times New Roman" panose="02020603050405020304" pitchFamily="18" charset="0"/>
              </a:rPr>
            </a:br>
            <a:r>
              <a:rPr lang="en-US" altLang="ru-RU" sz="3100" b="1" dirty="0">
                <a:solidFill>
                  <a:schemeClr val="tx2"/>
                </a:solidFill>
              </a:rPr>
              <a:t/>
            </a:r>
            <a:br>
              <a:rPr lang="en-US" altLang="ru-RU" sz="3100" b="1" dirty="0">
                <a:solidFill>
                  <a:schemeClr val="tx2"/>
                </a:solidFill>
              </a:rPr>
            </a:br>
            <a:endParaRPr lang="en-US" sz="3100" b="1" dirty="0">
              <a:solidFill>
                <a:schemeClr val="tx2"/>
              </a:solidFill>
            </a:endParaRPr>
          </a:p>
        </p:txBody>
      </p:sp>
      <p:sp>
        <p:nvSpPr>
          <p:cNvPr id="3" name="Объект 2"/>
          <p:cNvSpPr>
            <a:spLocks noGrp="1"/>
          </p:cNvSpPr>
          <p:nvPr>
            <p:ph idx="1"/>
          </p:nvPr>
        </p:nvSpPr>
        <p:spPr>
          <a:xfrm>
            <a:off x="539552" y="1628801"/>
            <a:ext cx="8229600" cy="3528392"/>
          </a:xfrm>
        </p:spPr>
        <p:txBody>
          <a:bodyPr>
            <a:normAutofit fontScale="92500"/>
          </a:bodyPr>
          <a:lstStyle/>
          <a:p>
            <a:endParaRPr lang="en-US" altLang="ru-RU" sz="2000" b="1" dirty="0">
              <a:solidFill>
                <a:srgbClr val="000000"/>
              </a:solidFill>
              <a:latin typeface="+mj-lt"/>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competitiv - </a:t>
            </a:r>
            <a:r>
              <a:rPr lang="ro-RO" altLang="ru-RU" sz="2400" dirty="0">
                <a:solidFill>
                  <a:schemeClr val="tx2">
                    <a:lumMod val="75000"/>
                  </a:schemeClr>
                </a:solidFill>
                <a:latin typeface="+mj-lt"/>
                <a:cs typeface="Times New Roman" panose="02020603050405020304" pitchFamily="18" charset="0"/>
              </a:rPr>
              <a:t>se desfășoară prin selectarea proiectelor pentru domeniile de intervenție, având ca bază un proces competitiv, bazat pe acumularea punctajului maxim în cadrul Apelului și corespund </a:t>
            </a:r>
            <a:r>
              <a:rPr lang="ro-RO" altLang="ru-RU" sz="2400" dirty="0" err="1">
                <a:solidFill>
                  <a:schemeClr val="tx2">
                    <a:lumMod val="75000"/>
                  </a:schemeClr>
                </a:solidFill>
                <a:latin typeface="+mj-lt"/>
                <a:cs typeface="Times New Roman" panose="02020603050405020304" pitchFamily="18" charset="0"/>
              </a:rPr>
              <a:t>criteriilo</a:t>
            </a:r>
            <a:r>
              <a:rPr lang="en-US" altLang="ru-RU" sz="2400" dirty="0">
                <a:solidFill>
                  <a:schemeClr val="tx2">
                    <a:lumMod val="75000"/>
                  </a:schemeClr>
                </a:solidFill>
                <a:latin typeface="+mj-lt"/>
                <a:cs typeface="Times New Roman" panose="02020603050405020304" pitchFamily="18" charset="0"/>
              </a:rPr>
              <a:t>r </a:t>
            </a:r>
            <a:r>
              <a:rPr lang="ro-RO" altLang="ru-RU" sz="2400" dirty="0">
                <a:solidFill>
                  <a:schemeClr val="tx2">
                    <a:lumMod val="75000"/>
                  </a:schemeClr>
                </a:solidFill>
                <a:latin typeface="+mj-lt"/>
                <a:cs typeface="Times New Roman" panose="02020603050405020304" pitchFamily="18" charset="0"/>
              </a:rPr>
              <a:t>generale de eligibilitate.</a:t>
            </a:r>
            <a:endParaRPr lang="en-US" altLang="ru-RU" sz="2400" dirty="0">
              <a:solidFill>
                <a:schemeClr val="tx2">
                  <a:lumMod val="75000"/>
                </a:schemeClr>
              </a:solidFill>
              <a:latin typeface="+mj-lt"/>
              <a:cs typeface="Times New Roman" panose="02020603050405020304" pitchFamily="18" charset="0"/>
            </a:endParaRPr>
          </a:p>
          <a:p>
            <a:pPr marL="0" indent="0" algn="just">
              <a:buNone/>
            </a:pPr>
            <a:endParaRPr lang="en-US" altLang="ru-RU" dirty="0">
              <a:solidFill>
                <a:schemeClr val="tx2">
                  <a:lumMod val="75000"/>
                </a:schemeClr>
              </a:solidFill>
              <a:latin typeface="Times New Roman" panose="02020603050405020304" pitchFamily="18" charset="0"/>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pe listă</a:t>
            </a:r>
            <a:r>
              <a:rPr lang="ro-RO" altLang="ru-RU" sz="2400" dirty="0">
                <a:solidFill>
                  <a:schemeClr val="tx2">
                    <a:lumMod val="75000"/>
                  </a:schemeClr>
                </a:solidFill>
                <a:latin typeface="+mj-lt"/>
                <a:cs typeface="Times New Roman" panose="02020603050405020304" pitchFamily="18" charset="0"/>
              </a:rPr>
              <a:t> - se desfășoară prin selectarea proiectelor prioritare de dezvoltare regională, în baza documentelor naționale de politici, în conformitate cu un set de criterii specifice concursului.</a:t>
            </a:r>
            <a:endParaRPr lang="en-US" sz="2400" dirty="0">
              <a:solidFill>
                <a:schemeClr val="tx2">
                  <a:lumMod val="75000"/>
                </a:schemeClr>
              </a:solidFill>
              <a:latin typeface="+mj-lt"/>
            </a:endParaRPr>
          </a:p>
        </p:txBody>
      </p:sp>
      <p:pic>
        <p:nvPicPr>
          <p:cNvPr id="4"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3784"/>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6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noGrp="1"/>
          </p:cNvSpPr>
          <p:nvPr>
            <p:ph type="title"/>
          </p:nvPr>
        </p:nvSpPr>
        <p:spPr>
          <a:xfrm>
            <a:off x="500063" y="836712"/>
            <a:ext cx="8143875" cy="500063"/>
          </a:xfrm>
        </p:spPr>
        <p:txBody>
          <a:bodyPr>
            <a:noAutofit/>
          </a:bodyPr>
          <a:lstStyle/>
          <a:p>
            <a:pPr eaLnBrk="1" hangingPunct="1">
              <a:defRPr/>
            </a:pPr>
            <a:r>
              <a:rPr lang="ro-RO" altLang="ru-RU" sz="2800" b="1" dirty="0">
                <a:solidFill>
                  <a:schemeClr val="tx2"/>
                </a:solidFill>
                <a:effectLst>
                  <a:outerShdw blurRad="38100" dist="38100" dir="2700000" algn="tl">
                    <a:srgbClr val="C0C0C0"/>
                  </a:outerShdw>
                </a:effectLst>
                <a:cs typeface="Times New Roman" panose="02020603050405020304" pitchFamily="18" charset="0"/>
              </a:rPr>
              <a:t>ETAPELE </a:t>
            </a:r>
            <a:r>
              <a:rPr lang="x-none" altLang="ru-RU" sz="2800" b="1" dirty="0">
                <a:solidFill>
                  <a:schemeClr val="tx2"/>
                </a:solidFill>
                <a:effectLst>
                  <a:outerShdw blurRad="38100" dist="38100" dir="2700000" algn="tl">
                    <a:srgbClr val="C0C0C0"/>
                  </a:outerShdw>
                </a:effectLst>
                <a:cs typeface="Times New Roman" panose="02020603050405020304" pitchFamily="18" charset="0"/>
              </a:rPr>
              <a:t>APELULUI COMPETITIV</a:t>
            </a:r>
            <a:endParaRPr lang="ro-RO" altLang="ru-RU" sz="2800" b="1" dirty="0">
              <a:solidFill>
                <a:schemeClr val="tx2"/>
              </a:solidFill>
              <a:effectLst>
                <a:outerShdw blurRad="38100" dist="38100" dir="2700000" algn="tl">
                  <a:srgbClr val="C0C0C0"/>
                </a:outerShdw>
              </a:effectLst>
              <a:cs typeface="Times New Roman" panose="02020603050405020304" pitchFamily="18" charset="0"/>
            </a:endParaRPr>
          </a:p>
        </p:txBody>
      </p:sp>
      <p:cxnSp>
        <p:nvCxnSpPr>
          <p:cNvPr id="22531" name="AutoShape 6"/>
          <p:cNvCxnSpPr>
            <a:cxnSpLocks noChangeShapeType="1"/>
          </p:cNvCxnSpPr>
          <p:nvPr/>
        </p:nvCxnSpPr>
        <p:spPr bwMode="auto">
          <a:xfrm>
            <a:off x="-1238250" y="-812800"/>
            <a:ext cx="7286625"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graphicFrame>
        <p:nvGraphicFramePr>
          <p:cNvPr id="16" name="Table 15"/>
          <p:cNvGraphicFramePr>
            <a:graphicFrameLocks noGrp="1"/>
          </p:cNvGraphicFramePr>
          <p:nvPr>
            <p:extLst>
              <p:ext uri="{D42A27DB-BD31-4B8C-83A1-F6EECF244321}">
                <p14:modId xmlns:p14="http://schemas.microsoft.com/office/powerpoint/2010/main" val="785920178"/>
              </p:ext>
            </p:extLst>
          </p:nvPr>
        </p:nvGraphicFramePr>
        <p:xfrm>
          <a:off x="571500" y="1628800"/>
          <a:ext cx="8001000" cy="5207922"/>
        </p:xfrm>
        <a:graphic>
          <a:graphicData uri="http://schemas.openxmlformats.org/drawingml/2006/table">
            <a:tbl>
              <a:tblPr/>
              <a:tblGrid>
                <a:gridCol w="571500">
                  <a:extLst>
                    <a:ext uri="{9D8B030D-6E8A-4147-A177-3AD203B41FA5}">
                      <a16:colId xmlns:a16="http://schemas.microsoft.com/office/drawing/2014/main" val="20000"/>
                    </a:ext>
                  </a:extLst>
                </a:gridCol>
                <a:gridCol w="5733256">
                  <a:extLst>
                    <a:ext uri="{9D8B030D-6E8A-4147-A177-3AD203B41FA5}">
                      <a16:colId xmlns:a16="http://schemas.microsoft.com/office/drawing/2014/main" val="20001"/>
                    </a:ext>
                  </a:extLst>
                </a:gridCol>
                <a:gridCol w="1696244">
                  <a:extLst>
                    <a:ext uri="{9D8B030D-6E8A-4147-A177-3AD203B41FA5}">
                      <a16:colId xmlns:a16="http://schemas.microsoft.com/office/drawing/2014/main" val="20002"/>
                    </a:ext>
                  </a:extLst>
                </a:gridCol>
              </a:tblGrid>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Lansarea Concursului de Proiecte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dirty="0" err="1">
                          <a:ln>
                            <a:noFill/>
                          </a:ln>
                          <a:solidFill>
                            <a:schemeClr val="tx2">
                              <a:lumMod val="75000"/>
                            </a:schemeClr>
                          </a:solidFill>
                          <a:effectLst/>
                          <a:latin typeface="+mj-lt"/>
                          <a:cs typeface="Times New Roman" panose="02020603050405020304" pitchFamily="18" charset="0"/>
                        </a:rPr>
                        <a:t>Ziua</a:t>
                      </a:r>
                      <a:r>
                        <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 „0”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45 zile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(24.09)</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1"/>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3</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15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2"/>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4</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Notelor Conceptuale de către CRD</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3"/>
                  </a:ext>
                </a:extLst>
              </a:tr>
              <a:tr h="4537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5</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sz="2000" b="1" kern="1200" dirty="0">
                          <a:solidFill>
                            <a:schemeClr val="tx2">
                              <a:lumMod val="75000"/>
                            </a:schemeClr>
                          </a:solidFill>
                          <a:effectLst/>
                          <a:latin typeface="+mj-lt"/>
                          <a:ea typeface="+mn-ea"/>
                          <a:cs typeface="Times New Roman" panose="02020603050405020304" pitchFamily="18" charset="0"/>
                        </a:rPr>
                        <a:t>Informarea </a:t>
                      </a:r>
                      <a:r>
                        <a:rPr lang="ro-RO" sz="2000" b="1" kern="1200" dirty="0" err="1">
                          <a:solidFill>
                            <a:schemeClr val="tx2">
                              <a:lumMod val="75000"/>
                            </a:schemeClr>
                          </a:solidFill>
                          <a:effectLst/>
                          <a:latin typeface="+mj-lt"/>
                          <a:ea typeface="+mn-ea"/>
                          <a:cs typeface="Times New Roman" panose="02020603050405020304" pitchFamily="18" charset="0"/>
                        </a:rPr>
                        <a:t>aplicanților</a:t>
                      </a:r>
                      <a:r>
                        <a:rPr lang="en-US" sz="2000" b="1" kern="1200" dirty="0">
                          <a:solidFill>
                            <a:schemeClr val="tx2">
                              <a:lumMod val="75000"/>
                            </a:schemeClr>
                          </a:solidFill>
                          <a:effectLst/>
                          <a:latin typeface="+mj-lt"/>
                          <a:ea typeface="+mn-ea"/>
                          <a:cs typeface="Times New Roman" panose="02020603050405020304" pitchFamily="18" charset="0"/>
                        </a:rPr>
                        <a:t> </a:t>
                      </a:r>
                      <a:r>
                        <a:rPr lang="en-US" sz="2000" b="1" kern="1200" dirty="0" err="1">
                          <a:solidFill>
                            <a:schemeClr val="tx2">
                              <a:lumMod val="75000"/>
                            </a:schemeClr>
                          </a:solidFill>
                          <a:effectLst/>
                          <a:latin typeface="+mj-lt"/>
                          <a:ea typeface="+mn-ea"/>
                          <a:cs typeface="Times New Roman" panose="02020603050405020304" pitchFamily="18" charset="0"/>
                        </a:rPr>
                        <a:t>selecta</a:t>
                      </a:r>
                      <a:r>
                        <a:rPr lang="ro-RO" sz="2000" b="1" kern="1200" dirty="0">
                          <a:solidFill>
                            <a:schemeClr val="tx2">
                              <a:lumMod val="75000"/>
                            </a:schemeClr>
                          </a:solidFill>
                          <a:effectLst/>
                          <a:latin typeface="+mj-lt"/>
                          <a:ea typeface="+mn-ea"/>
                          <a:cs typeface="Times New Roman" panose="02020603050405020304" pitchFamily="18" charset="0"/>
                        </a:rPr>
                        <a:t>ți</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4"/>
                  </a:ext>
                </a:extLst>
              </a:tr>
              <a:tr h="47683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6</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Cererilor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120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5"/>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Cererilor complete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21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6"/>
                  </a:ext>
                </a:extLst>
              </a:tr>
              <a:tr h="70104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8</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Cererilor complete de finanțare de către CRD 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v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1"/>
                        </a:solidFill>
                        <a:effectLst/>
                        <a:latin typeface="Calibri" panose="020F0502020204030204"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7"/>
                  </a:ext>
                </a:extLst>
              </a:tr>
              <a:tr h="4203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9</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de către Comisia Interministerială</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30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58166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10</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Includerea</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proiectelor</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în</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Documentul</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Unic</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de Program (DUP)</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bl>
          </a:graphicData>
        </a:graphic>
      </p:graphicFrame>
      <p:pic>
        <p:nvPicPr>
          <p:cNvPr id="9"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2738"/>
            <a:ext cx="2160240" cy="66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715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noAutofit/>
          </a:bodyPr>
          <a:lstStyle/>
          <a:p>
            <a:r>
              <a:rPr lang="ro-RO" altLang="ru-RU" sz="2800" b="1" dirty="0">
                <a:effectLst>
                  <a:outerShdw blurRad="38100" dist="38100" dir="2700000" algn="tl">
                    <a:srgbClr val="000000">
                      <a:alpha val="43137"/>
                    </a:srgbClr>
                  </a:outerShdw>
                </a:effectLst>
                <a:cs typeface="Times New Roman" panose="02020603050405020304" pitchFamily="18" charset="0"/>
              </a:rPr>
              <a:t/>
            </a:r>
            <a:br>
              <a:rPr lang="ro-RO" altLang="ru-RU" sz="2800" b="1" dirty="0">
                <a:effectLst>
                  <a:outerShdw blurRad="38100" dist="38100" dir="2700000" algn="tl">
                    <a:srgbClr val="000000">
                      <a:alpha val="43137"/>
                    </a:srgbClr>
                  </a:outerShdw>
                </a:effectLst>
                <a:cs typeface="Times New Roman" panose="02020603050405020304" pitchFamily="18" charset="0"/>
              </a:rPr>
            </a:br>
            <a:r>
              <a:rPr lang="ro-RO" altLang="ru-RU" sz="2800" b="1" dirty="0">
                <a:effectLst>
                  <a:outerShdw blurRad="38100" dist="38100" dir="2700000" algn="tl">
                    <a:srgbClr val="000000">
                      <a:alpha val="43137"/>
                    </a:srgbClr>
                  </a:outerShdw>
                </a:effectLst>
                <a:cs typeface="Times New Roman" panose="02020603050405020304" pitchFamily="18" charset="0"/>
              </a:rPr>
              <a:t/>
            </a:r>
            <a:br>
              <a:rPr lang="ro-RO" altLang="ru-RU" sz="2800" b="1" dirty="0">
                <a:effectLst>
                  <a:outerShdw blurRad="38100" dist="38100" dir="2700000" algn="tl">
                    <a:srgbClr val="000000">
                      <a:alpha val="43137"/>
                    </a:srgbClr>
                  </a:outerShdw>
                </a:effectLst>
                <a:cs typeface="Times New Roman" panose="02020603050405020304" pitchFamily="18" charset="0"/>
              </a:rPr>
            </a:br>
            <a:r>
              <a:rPr lang="en-US"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t>DISTRIBU</a:t>
            </a:r>
            <a:r>
              <a:rPr lang="ro-RO"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t>ȚIA  RESURSELOR  FNDR</a:t>
            </a:r>
            <a:br>
              <a:rPr lang="ro-RO"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br>
            <a:endParaRPr lang="en-US" sz="2800" dirty="0">
              <a:solidFill>
                <a:schemeClr val="tx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783357"/>
            <a:ext cx="8229600" cy="4525963"/>
          </a:xfrm>
        </p:spPr>
        <p:txBody>
          <a:bodyPr>
            <a:normAutofit/>
          </a:bodyPr>
          <a:lstStyle/>
          <a:p>
            <a:pPr algn="just">
              <a:spcBef>
                <a:spcPct val="0"/>
              </a:spcBef>
              <a:spcAft>
                <a:spcPts val="600"/>
              </a:spcAft>
              <a:buNone/>
              <a:defRPr/>
            </a:pPr>
            <a:endParaRPr lang="ro-RO" altLang="ru-RU" sz="2400" b="1" i="1" dirty="0">
              <a:solidFill>
                <a:schemeClr val="tx2">
                  <a:lumMod val="75000"/>
                </a:schemeClr>
              </a:solidFill>
              <a:cs typeface="Times New Roman" panose="02020603050405020304" pitchFamily="18" charset="0"/>
            </a:endParaRP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r>
              <a:rPr lang="ro-RO" altLang="ru-RU" sz="2400" b="1" dirty="0">
                <a:solidFill>
                  <a:schemeClr val="tx2">
                    <a:lumMod val="75000"/>
                  </a:schemeClr>
                </a:solidFill>
                <a:cs typeface="Times New Roman" panose="02020603050405020304" pitchFamily="18" charset="0"/>
              </a:rPr>
              <a:t>Buget total planificat </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600 milioane lei</a:t>
            </a:r>
            <a:r>
              <a:rPr lang="ro-RO" altLang="ru-RU" sz="2400" b="1" dirty="0">
                <a:solidFill>
                  <a:srgbClr val="C00000"/>
                </a:solidFill>
                <a:cs typeface="Times New Roman" panose="02020603050405020304" pitchFamily="18" charset="0"/>
              </a:rPr>
              <a:t> </a:t>
            </a:r>
            <a:endParaRPr lang="en-US" altLang="ru-RU" sz="2400" b="1" dirty="0">
              <a:solidFill>
                <a:srgbClr val="C00000"/>
              </a:solidFill>
              <a:cs typeface="Times New Roman" panose="02020603050405020304" pitchFamily="18" charset="0"/>
            </a:endParaRP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r>
              <a:rPr lang="ro-RO" altLang="ru-RU" sz="2400" b="1" dirty="0">
                <a:solidFill>
                  <a:schemeClr val="tx2">
                    <a:lumMod val="75000"/>
                  </a:schemeClr>
                </a:solidFill>
                <a:cs typeface="Times New Roman" panose="02020603050405020304" pitchFamily="18" charset="0"/>
              </a:rPr>
              <a:t>Programe de finanțare:</a:t>
            </a:r>
            <a:endParaRPr lang="en-US" altLang="ru-RU" sz="2400" b="1" dirty="0">
              <a:solidFill>
                <a:schemeClr val="tx2">
                  <a:lumMod val="75000"/>
                </a:schemeClr>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1 </a:t>
            </a:r>
            <a:r>
              <a:rPr lang="ro-RO" altLang="ru-RU" sz="2400" b="1" dirty="0">
                <a:solidFill>
                  <a:schemeClr val="tx2">
                    <a:lumMod val="75000"/>
                  </a:schemeClr>
                </a:solidFill>
                <a:cs typeface="Times New Roman" panose="02020603050405020304" pitchFamily="18" charset="0"/>
              </a:rPr>
              <a:t>„Competitivitate” </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180 milioane lei</a:t>
            </a:r>
            <a:endParaRPr lang="en-US" altLang="ru-RU" sz="2400" dirty="0">
              <a:solidFill>
                <a:srgbClr val="C00000"/>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2 </a:t>
            </a:r>
            <a:r>
              <a:rPr lang="ro-RO" altLang="ru-RU" sz="2400" b="1" dirty="0">
                <a:solidFill>
                  <a:schemeClr val="tx2">
                    <a:lumMod val="75000"/>
                  </a:schemeClr>
                </a:solidFill>
                <a:cs typeface="Times New Roman" panose="02020603050405020304" pitchFamily="18" charset="0"/>
              </a:rPr>
              <a:t>„Dezvoltare Urbană”</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180 milioane lei</a:t>
            </a:r>
            <a:endParaRPr lang="en-US" altLang="ru-RU" sz="2400" dirty="0">
              <a:solidFill>
                <a:srgbClr val="C00000"/>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3 </a:t>
            </a:r>
            <a:r>
              <a:rPr lang="ro-RO" altLang="ru-RU" sz="2400" b="1" dirty="0">
                <a:solidFill>
                  <a:schemeClr val="tx2">
                    <a:lumMod val="75000"/>
                  </a:schemeClr>
                </a:solidFill>
                <a:cs typeface="Times New Roman" panose="02020603050405020304" pitchFamily="18" charset="0"/>
              </a:rPr>
              <a:t>„Infrastructură regională”  </a:t>
            </a:r>
            <a:r>
              <a:rPr lang="ro-RO" altLang="ru-RU" sz="2400" dirty="0">
                <a:solidFill>
                  <a:srgbClr val="C00000"/>
                </a:solidFill>
                <a:cs typeface="Times New Roman" panose="02020603050405020304" pitchFamily="18" charset="0"/>
              </a:rPr>
              <a:t>240 milioane lei</a:t>
            </a:r>
          </a:p>
          <a:p>
            <a:endParaRPr lang="en-US" dirty="0">
              <a:solidFill>
                <a:schemeClr val="tx2">
                  <a:lumMod val="75000"/>
                </a:schemeClr>
              </a:solidFill>
            </a:endParaRPr>
          </a:p>
        </p:txBody>
      </p:sp>
      <p:pic>
        <p:nvPicPr>
          <p:cNvPr id="6"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16632"/>
            <a:ext cx="1872208" cy="510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2738"/>
            <a:ext cx="2160240" cy="66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8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1912537769"/>
              </p:ext>
            </p:extLst>
          </p:nvPr>
        </p:nvGraphicFramePr>
        <p:xfrm>
          <a:off x="683568" y="5503376"/>
          <a:ext cx="7848873" cy="94996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val="3754608223"/>
                    </a:ext>
                  </a:extLst>
                </a:gridCol>
                <a:gridCol w="2093033">
                  <a:extLst>
                    <a:ext uri="{9D8B030D-6E8A-4147-A177-3AD203B41FA5}">
                      <a16:colId xmlns:a16="http://schemas.microsoft.com/office/drawing/2014/main" val="2569902010"/>
                    </a:ext>
                  </a:extLst>
                </a:gridCol>
                <a:gridCol w="1794028">
                  <a:extLst>
                    <a:ext uri="{9D8B030D-6E8A-4147-A177-3AD203B41FA5}">
                      <a16:colId xmlns:a16="http://schemas.microsoft.com/office/drawing/2014/main" val="866453181"/>
                    </a:ext>
                  </a:extLst>
                </a:gridCol>
                <a:gridCol w="1868779">
                  <a:extLst>
                    <a:ext uri="{9D8B030D-6E8A-4147-A177-3AD203B41FA5}">
                      <a16:colId xmlns:a16="http://schemas.microsoft.com/office/drawing/2014/main" val="3482302380"/>
                    </a:ext>
                  </a:extLst>
                </a:gridCol>
              </a:tblGrid>
              <a:tr h="370840">
                <a:tc>
                  <a:txBody>
                    <a:bodyPr/>
                    <a:lstStyle/>
                    <a:p>
                      <a:pPr algn="ctr"/>
                      <a:r>
                        <a:rPr lang="x-none" sz="1600" b="1"/>
                        <a:t>Aplicanți </a:t>
                      </a:r>
                      <a:r>
                        <a:rPr lang="en-US" sz="1600" b="1" dirty="0"/>
                        <a:t>/ </a:t>
                      </a:r>
                      <a:r>
                        <a:rPr lang="en-US" sz="1600" b="1" dirty="0" err="1"/>
                        <a:t>Parteneri</a:t>
                      </a:r>
                      <a:endParaRPr lang="en-US" sz="1600" b="1" dirty="0"/>
                    </a:p>
                  </a:txBody>
                  <a:tcPr/>
                </a:tc>
                <a:tc>
                  <a:txBody>
                    <a:bodyPr/>
                    <a:lstStyle/>
                    <a:p>
                      <a:pPr algn="ctr"/>
                      <a:r>
                        <a:rPr lang="x-none" sz="1600" b="1" dirty="0"/>
                        <a:t>Periodicitatea</a:t>
                      </a:r>
                      <a:endParaRPr lang="en-US" sz="1600" b="1" dirty="0"/>
                    </a:p>
                  </a:txBody>
                  <a:tcPr/>
                </a:tc>
                <a:tc>
                  <a:txBody>
                    <a:bodyPr/>
                    <a:lstStyle/>
                    <a:p>
                      <a:pPr algn="ctr"/>
                      <a:r>
                        <a:rPr lang="x-none" sz="1600" b="1" dirty="0"/>
                        <a:t>Buget</a:t>
                      </a:r>
                      <a:endParaRPr lang="en-US" sz="1600" b="1" dirty="0"/>
                    </a:p>
                  </a:txBody>
                  <a:tcPr/>
                </a:tc>
                <a:tc>
                  <a:txBody>
                    <a:bodyPr/>
                    <a:lstStyle/>
                    <a:p>
                      <a:pPr algn="ctr"/>
                      <a:r>
                        <a:rPr lang="x-none" sz="1600" b="1" dirty="0"/>
                        <a:t>Cofinanțare</a:t>
                      </a:r>
                      <a:endParaRPr lang="en-US" sz="1600" b="1" dirty="0"/>
                    </a:p>
                  </a:txBody>
                  <a:tcPr/>
                </a:tc>
                <a:extLst>
                  <a:ext uri="{0D108BD9-81ED-4DB2-BD59-A6C34878D82A}">
                    <a16:rowId xmlns:a16="http://schemas.microsoft.com/office/drawing/2014/main" val="4043225789"/>
                  </a:ext>
                </a:extLst>
              </a:tr>
              <a:tr h="370840">
                <a:tc>
                  <a:txBody>
                    <a:bodyPr/>
                    <a:lstStyle/>
                    <a:p>
                      <a:pPr algn="ctr"/>
                      <a:r>
                        <a:rPr lang="x-none" sz="1600">
                          <a:solidFill>
                            <a:schemeClr val="tx2">
                              <a:lumMod val="75000"/>
                            </a:schemeClr>
                          </a:solidFill>
                        </a:rPr>
                        <a:t>APL</a:t>
                      </a:r>
                      <a:r>
                        <a:rPr lang="ro-RO" sz="1600" dirty="0">
                          <a:solidFill>
                            <a:schemeClr val="tx2">
                              <a:lumMod val="75000"/>
                            </a:schemeClr>
                          </a:solidFill>
                        </a:rPr>
                        <a:t>, </a:t>
                      </a:r>
                      <a:br>
                        <a:rPr lang="ro-RO" sz="1600" dirty="0">
                          <a:solidFill>
                            <a:schemeClr val="tx2">
                              <a:lumMod val="75000"/>
                            </a:schemeClr>
                          </a:solidFill>
                        </a:rPr>
                      </a:br>
                      <a:r>
                        <a:rPr lang="x-none" sz="1600">
                          <a:solidFill>
                            <a:schemeClr val="tx2">
                              <a:lumMod val="75000"/>
                            </a:schemeClr>
                          </a:solidFill>
                        </a:rPr>
                        <a:t>Entit</a:t>
                      </a:r>
                      <a:r>
                        <a:rPr lang="ro-RO" sz="1600" dirty="0" err="1">
                          <a:solidFill>
                            <a:schemeClr val="tx2">
                              <a:lumMod val="75000"/>
                            </a:schemeClr>
                          </a:solidFill>
                        </a:rPr>
                        <a:t>ăți</a:t>
                      </a:r>
                      <a:r>
                        <a:rPr lang="x-none" sz="1600" baseline="0">
                          <a:solidFill>
                            <a:schemeClr val="tx2">
                              <a:lumMod val="75000"/>
                            </a:schemeClr>
                          </a:solidFill>
                        </a:rPr>
                        <a:t> de </a:t>
                      </a:r>
                      <a:r>
                        <a:rPr lang="ro-RO" sz="1600" baseline="0" dirty="0">
                          <a:solidFill>
                            <a:schemeClr val="tx2">
                              <a:lumMod val="75000"/>
                            </a:schemeClr>
                          </a:solidFill>
                        </a:rPr>
                        <a:t>d</a:t>
                      </a:r>
                      <a:r>
                        <a:rPr lang="en-US" sz="1600" baseline="0" dirty="0" err="1">
                          <a:solidFill>
                            <a:schemeClr val="tx2">
                              <a:lumMod val="75000"/>
                            </a:schemeClr>
                          </a:solidFill>
                        </a:rPr>
                        <a:t>rept</a:t>
                      </a:r>
                      <a:r>
                        <a:rPr lang="en-US" sz="1600" baseline="0" dirty="0">
                          <a:solidFill>
                            <a:schemeClr val="tx2">
                              <a:lumMod val="75000"/>
                            </a:schemeClr>
                          </a:solidFill>
                        </a:rPr>
                        <a:t> </a:t>
                      </a:r>
                      <a:r>
                        <a:rPr lang="ro-RO" sz="1600" baseline="0" dirty="0">
                          <a:solidFill>
                            <a:schemeClr val="tx2">
                              <a:lumMod val="75000"/>
                            </a:schemeClr>
                          </a:solidFill>
                        </a:rPr>
                        <a:t>p</a:t>
                      </a:r>
                      <a:r>
                        <a:rPr lang="en-US" sz="1600" baseline="0" dirty="0" err="1">
                          <a:solidFill>
                            <a:schemeClr val="tx2">
                              <a:lumMod val="75000"/>
                            </a:schemeClr>
                          </a:solidFill>
                        </a:rPr>
                        <a:t>ublic</a:t>
                      </a:r>
                      <a:endParaRPr lang="en-US" sz="1600" dirty="0">
                        <a:solidFill>
                          <a:schemeClr val="tx2">
                            <a:lumMod val="75000"/>
                          </a:schemeClr>
                        </a:solidFill>
                      </a:endParaRPr>
                    </a:p>
                  </a:txBody>
                  <a:tcPr/>
                </a:tc>
                <a:tc>
                  <a:txBody>
                    <a:bodyPr/>
                    <a:lstStyle/>
                    <a:p>
                      <a:pPr algn="ctr"/>
                      <a:r>
                        <a:rPr lang="x-none" sz="1600">
                          <a:solidFill>
                            <a:schemeClr val="tx2">
                              <a:lumMod val="75000"/>
                            </a:schemeClr>
                          </a:solidFill>
                        </a:rPr>
                        <a:t>O dat</a:t>
                      </a:r>
                      <a:r>
                        <a:rPr lang="ro-RO" sz="1600" dirty="0">
                          <a:solidFill>
                            <a:schemeClr val="tx2">
                              <a:lumMod val="75000"/>
                            </a:schemeClr>
                          </a:solidFill>
                        </a:rPr>
                        <a:t>ă</a:t>
                      </a:r>
                      <a:r>
                        <a:rPr lang="x-none" sz="1600" baseline="0">
                          <a:solidFill>
                            <a:schemeClr val="tx2">
                              <a:lumMod val="75000"/>
                            </a:schemeClr>
                          </a:solidFill>
                        </a:rPr>
                        <a:t> </a:t>
                      </a:r>
                      <a:r>
                        <a:rPr lang="x-none" sz="1600" baseline="0" dirty="0">
                          <a:solidFill>
                            <a:schemeClr val="tx2">
                              <a:lumMod val="75000"/>
                            </a:schemeClr>
                          </a:solidFill>
                        </a:rPr>
                        <a:t>la 3 ani</a:t>
                      </a:r>
                      <a:endParaRPr lang="en-US" sz="1600" dirty="0">
                        <a:solidFill>
                          <a:schemeClr val="tx2">
                            <a:lumMod val="75000"/>
                          </a:schemeClr>
                        </a:solidFill>
                      </a:endParaRPr>
                    </a:p>
                  </a:txBody>
                  <a:tcPr/>
                </a:tc>
                <a:tc>
                  <a:txBody>
                    <a:bodyPr/>
                    <a:lstStyle/>
                    <a:p>
                      <a:pPr algn="ctr"/>
                      <a:r>
                        <a:rPr lang="ro-RO" sz="1600" dirty="0">
                          <a:solidFill>
                            <a:schemeClr val="tx2">
                              <a:lumMod val="75000"/>
                            </a:schemeClr>
                          </a:solidFill>
                        </a:rPr>
                        <a:t>5 </a:t>
                      </a:r>
                      <a:r>
                        <a:rPr lang="x-none" sz="1600">
                          <a:solidFill>
                            <a:schemeClr val="tx2">
                              <a:lumMod val="75000"/>
                            </a:schemeClr>
                          </a:solidFill>
                        </a:rPr>
                        <a:t>–</a:t>
                      </a:r>
                      <a:r>
                        <a:rPr lang="ro-RO" sz="1600" dirty="0">
                          <a:solidFill>
                            <a:schemeClr val="tx2">
                              <a:lumMod val="75000"/>
                            </a:schemeClr>
                          </a:solidFill>
                        </a:rPr>
                        <a:t> 25</a:t>
                      </a:r>
                      <a:r>
                        <a:rPr lang="x-none" sz="1600">
                          <a:solidFill>
                            <a:schemeClr val="tx2">
                              <a:lumMod val="75000"/>
                            </a:schemeClr>
                          </a:solidFill>
                        </a:rPr>
                        <a:t> </a:t>
                      </a:r>
                      <a:r>
                        <a:rPr lang="x-none" sz="1600" dirty="0">
                          <a:solidFill>
                            <a:schemeClr val="tx2">
                              <a:lumMod val="75000"/>
                            </a:schemeClr>
                          </a:solidFill>
                        </a:rPr>
                        <a:t>mln</a:t>
                      </a:r>
                      <a:r>
                        <a:rPr lang="en-US" sz="1600" dirty="0">
                          <a:solidFill>
                            <a:schemeClr val="tx2">
                              <a:lumMod val="75000"/>
                            </a:schemeClr>
                          </a:solidFill>
                        </a:rPr>
                        <a:t> lei</a:t>
                      </a:r>
                    </a:p>
                  </a:txBody>
                  <a:tcP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en-US" sz="1600" dirty="0">
                        <a:solidFill>
                          <a:schemeClr val="tx2">
                            <a:lumMod val="75000"/>
                          </a:schemeClr>
                        </a:solidFill>
                      </a:endParaRPr>
                    </a:p>
                  </a:txBody>
                  <a:tcP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107504" y="2060848"/>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1.1</a:t>
            </a:r>
            <a:endParaRPr lang="en-US" sz="1600" dirty="0"/>
          </a:p>
          <a:p>
            <a:pPr algn="ctr"/>
            <a:endParaRPr lang="ro-RO" b="1" dirty="0"/>
          </a:p>
          <a:p>
            <a:pPr algn="ctr"/>
            <a:r>
              <a:rPr lang="en-US" sz="2000" b="1" dirty="0" err="1"/>
              <a:t>Valorificarea</a:t>
            </a:r>
            <a:r>
              <a:rPr lang="en-US" sz="2000" b="1" dirty="0"/>
              <a:t> </a:t>
            </a:r>
            <a:r>
              <a:rPr lang="en-US" sz="2000" b="1" dirty="0" err="1"/>
              <a:t>infrastructurilor</a:t>
            </a:r>
            <a:r>
              <a:rPr lang="en-US" sz="2000" b="1" dirty="0"/>
              <a:t> </a:t>
            </a:r>
          </a:p>
          <a:p>
            <a:pPr algn="ctr"/>
            <a:r>
              <a:rPr lang="en-US" sz="2000" b="1" dirty="0"/>
              <a:t>de </a:t>
            </a:r>
            <a:r>
              <a:rPr lang="en-US" sz="2000" b="1" dirty="0" err="1"/>
              <a:t>afaceri</a:t>
            </a:r>
            <a:endParaRPr lang="ru-RU" sz="2000" b="1" dirty="0"/>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1628800"/>
            <a:ext cx="3329504" cy="1243466"/>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Valorificarea infrastructurii de afaceri și dezvoltarea capacităților: parcuri industriale, ZEL-uri, incubatoare de afaceri </a:t>
            </a:r>
            <a:r>
              <a:rPr lang="vi-VN" sz="1400" i="1" dirty="0">
                <a:solidFill>
                  <a:schemeClr val="tx2">
                    <a:lumMod val="75000"/>
                  </a:schemeClr>
                </a:solidFill>
                <a:latin typeface="Calibri" pitchFamily="34" charset="0"/>
                <a:cs typeface="Calibri" pitchFamily="34" charset="0"/>
              </a:rPr>
              <a:t>(Acțiunile vor viza infrastructura deja creată/funcțională)</a:t>
            </a: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494563"/>
            <a:ext cx="2827113"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2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5" y="2143026"/>
            <a:ext cx="2827114"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8" y="2788119"/>
            <a:ext cx="2809081" cy="47419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Rata de ocupare cu rezidenți este de cel mult </a:t>
            </a:r>
            <a:r>
              <a:rPr lang="ro-RO" sz="1400" b="1" dirty="0">
                <a:solidFill>
                  <a:schemeClr val="tx2">
                    <a:lumMod val="75000"/>
                  </a:schemeClr>
                </a:solidFill>
              </a:rPr>
              <a:t>60%</a:t>
            </a:r>
            <a:endParaRPr lang="ru-RU" sz="1400" b="1"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9948" y="3406329"/>
            <a:ext cx="2798622" cy="770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9948" y="4382173"/>
            <a:ext cx="2792529"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a:t>
            </a:r>
            <a:r>
              <a:rPr lang="ro-RO" sz="1400" dirty="0">
                <a:solidFill>
                  <a:schemeClr val="tx2">
                    <a:lumMod val="75000"/>
                  </a:schemeClr>
                </a:solidFill>
              </a:rPr>
              <a:t> 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3275932"/>
            <a:ext cx="3329504" cy="1255859"/>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Dezvoltarea de abilității și competențe în cadrul infrastructurilor de afaceri: programe de incubare, acceleratoare regionale, dezvoltarea de hub-uri de competențe </a:t>
            </a: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796136" y="1628800"/>
            <a:ext cx="54871" cy="2952328"/>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pic>
        <p:nvPicPr>
          <p:cNvPr id="13"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0648"/>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      </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909204801"/>
              </p:ext>
            </p:extLst>
          </p:nvPr>
        </p:nvGraphicFramePr>
        <p:xfrm>
          <a:off x="683568" y="5503376"/>
          <a:ext cx="8215002" cy="11938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3754608223"/>
                    </a:ext>
                  </a:extLst>
                </a:gridCol>
                <a:gridCol w="1440160">
                  <a:extLst>
                    <a:ext uri="{9D8B030D-6E8A-4147-A177-3AD203B41FA5}">
                      <a16:colId xmlns:a16="http://schemas.microsoft.com/office/drawing/2014/main" val="2569902010"/>
                    </a:ext>
                  </a:extLst>
                </a:gridCol>
                <a:gridCol w="2232248">
                  <a:extLst>
                    <a:ext uri="{9D8B030D-6E8A-4147-A177-3AD203B41FA5}">
                      <a16:colId xmlns:a16="http://schemas.microsoft.com/office/drawing/2014/main" val="866453181"/>
                    </a:ext>
                  </a:extLst>
                </a:gridCol>
                <a:gridCol w="2526370">
                  <a:extLst>
                    <a:ext uri="{9D8B030D-6E8A-4147-A177-3AD203B41FA5}">
                      <a16:colId xmlns:a16="http://schemas.microsoft.com/office/drawing/2014/main"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kern="1200" dirty="0">
                          <a:solidFill>
                            <a:schemeClr val="tx2">
                              <a:lumMod val="75000"/>
                            </a:schemeClr>
                          </a:solidFill>
                          <a:latin typeface="Calibri" pitchFamily="34" charset="0"/>
                          <a:ea typeface="+mn-ea"/>
                          <a:cs typeface="Calibri" pitchFamily="34" charset="0"/>
                        </a:rPr>
                        <a:t>APL</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vi-VN" sz="1600" b="0" kern="1200" dirty="0">
                          <a:solidFill>
                            <a:schemeClr val="tx2">
                              <a:lumMod val="75000"/>
                            </a:schemeClr>
                          </a:solidFill>
                          <a:latin typeface="Calibri" pitchFamily="34" charset="0"/>
                          <a:ea typeface="+mn-ea"/>
                          <a:cs typeface="Calibri" pitchFamily="34" charset="0"/>
                        </a:rPr>
                        <a:t>AE</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vi-VN" sz="1600" b="0" kern="1200" dirty="0">
                          <a:solidFill>
                            <a:schemeClr val="tx2">
                              <a:lumMod val="75000"/>
                            </a:schemeClr>
                          </a:solidFill>
                          <a:latin typeface="Calibri" pitchFamily="34" charset="0"/>
                          <a:ea typeface="+mn-ea"/>
                          <a:cs typeface="Calibri" pitchFamily="34" charset="0"/>
                        </a:rPr>
                        <a:t>ONG</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en-US" sz="1600" b="0" kern="1200" dirty="0">
                          <a:solidFill>
                            <a:schemeClr val="tx2">
                              <a:lumMod val="75000"/>
                            </a:schemeClr>
                          </a:solidFill>
                          <a:latin typeface="Calibri" pitchFamily="34" charset="0"/>
                          <a:ea typeface="+mn-ea"/>
                          <a:cs typeface="Calibri" pitchFamily="34" charset="0"/>
                        </a:rPr>
                        <a:t>e</a:t>
                      </a:r>
                      <a:r>
                        <a:rPr lang="vi-VN" sz="1600" b="0" kern="1200" dirty="0">
                          <a:solidFill>
                            <a:schemeClr val="tx2">
                              <a:lumMod val="75000"/>
                            </a:schemeClr>
                          </a:solidFill>
                          <a:latin typeface="Calibri" pitchFamily="34" charset="0"/>
                          <a:ea typeface="+mn-ea"/>
                          <a:cs typeface="Calibri" pitchFamily="34" charset="0"/>
                        </a:rPr>
                        <a:t>ntități de drept public</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A</a:t>
                      </a:r>
                      <a:r>
                        <a:rPr lang="en-US" sz="1600" b="0" dirty="0" err="1">
                          <a:solidFill>
                            <a:schemeClr val="tx2">
                              <a:lumMod val="75000"/>
                            </a:schemeClr>
                          </a:solidFill>
                          <a:cs typeface="Arial" pitchFamily="34" charset="0"/>
                        </a:rPr>
                        <a:t>nual</a:t>
                      </a:r>
                      <a:endParaRPr lang="ro-RO" sz="1600" b="0" dirty="0">
                        <a:solidFill>
                          <a:schemeClr val="tx2">
                            <a:lumMod val="75000"/>
                          </a:schemeClr>
                        </a:solidFill>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2">
                              <a:lumMod val="75000"/>
                            </a:schemeClr>
                          </a:solidFill>
                          <a:cs typeface="Arial" pitchFamily="34" charset="0"/>
                        </a:rPr>
                        <a:t>100 000</a:t>
                      </a:r>
                      <a:r>
                        <a:rPr lang="ro-RO" sz="1600" b="0">
                          <a:solidFill>
                            <a:schemeClr val="tx2">
                              <a:lumMod val="75000"/>
                            </a:schemeClr>
                          </a:solidFill>
                          <a:cs typeface="Arial" pitchFamily="34" charset="0"/>
                        </a:rPr>
                        <a:t> – </a:t>
                      </a:r>
                      <a:r>
                        <a:rPr lang="en-US" sz="1600" b="0">
                          <a:solidFill>
                            <a:schemeClr val="tx2">
                              <a:lumMod val="75000"/>
                            </a:schemeClr>
                          </a:solidFill>
                          <a:cs typeface="Arial" pitchFamily="34" charset="0"/>
                        </a:rPr>
                        <a:t>1 000 000</a:t>
                      </a:r>
                      <a:r>
                        <a:rPr lang="ro-RO" sz="1600" b="0">
                          <a:solidFill>
                            <a:schemeClr val="tx2">
                              <a:lumMod val="75000"/>
                            </a:schemeClr>
                          </a:solidFill>
                          <a:cs typeface="Arial" pitchFamily="34" charset="0"/>
                        </a:rPr>
                        <a:t> lei</a:t>
                      </a:r>
                      <a:endParaRPr lang="ro-RO" sz="1600" b="0" dirty="0">
                        <a:solidFill>
                          <a:schemeClr val="tx2">
                            <a:lumMod val="75000"/>
                          </a:schemeClr>
                        </a:solidFill>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p</a:t>
                      </a:r>
                      <a:r>
                        <a:rPr lang="en-US" sz="1600" b="0" dirty="0" err="1">
                          <a:solidFill>
                            <a:schemeClr val="tx2">
                              <a:lumMod val="75000"/>
                            </a:schemeClr>
                          </a:solidFill>
                          <a:cs typeface="Arial" pitchFamily="34" charset="0"/>
                        </a:rPr>
                        <a:t>entru</a:t>
                      </a:r>
                      <a:r>
                        <a:rPr lang="en-US" sz="1600" b="0" dirty="0">
                          <a:solidFill>
                            <a:schemeClr val="tx2">
                              <a:lumMod val="75000"/>
                            </a:schemeClr>
                          </a:solidFill>
                          <a:cs typeface="Arial" pitchFamily="34" charset="0"/>
                        </a:rPr>
                        <a:t> AE</a:t>
                      </a:r>
                      <a:r>
                        <a:rPr lang="ro-RO" sz="1600" b="0" dirty="0">
                          <a:solidFill>
                            <a:schemeClr val="tx2">
                              <a:lumMod val="75000"/>
                            </a:schemeClr>
                          </a:solidFill>
                          <a:cs typeface="Arial" pitchFamily="34" charset="0"/>
                        </a:rPr>
                        <a:t>:</a:t>
                      </a:r>
                      <a:r>
                        <a:rPr lang="en-US" sz="1600" b="0" dirty="0">
                          <a:solidFill>
                            <a:schemeClr val="tx2">
                              <a:lumMod val="75000"/>
                            </a:schemeClr>
                          </a:solidFill>
                          <a:cs typeface="Arial" pitchFamily="34" charset="0"/>
                        </a:rPr>
                        <a:t> minim 50%</a:t>
                      </a:r>
                      <a:br>
                        <a:rPr lang="en-US" sz="1600" b="0" dirty="0">
                          <a:solidFill>
                            <a:schemeClr val="tx2">
                              <a:lumMod val="75000"/>
                            </a:schemeClr>
                          </a:solidFill>
                          <a:cs typeface="Arial" pitchFamily="34" charset="0"/>
                        </a:rPr>
                      </a:br>
                      <a:r>
                        <a:rPr lang="en-US" sz="1600" b="0" dirty="0" err="1">
                          <a:solidFill>
                            <a:schemeClr val="tx2">
                              <a:lumMod val="75000"/>
                            </a:schemeClr>
                          </a:solidFill>
                          <a:cs typeface="Arial" pitchFamily="34" charset="0"/>
                        </a:rPr>
                        <a:t>pentru</a:t>
                      </a:r>
                      <a:r>
                        <a:rPr lang="en-US" sz="1600" b="0" dirty="0">
                          <a:solidFill>
                            <a:schemeClr val="tx2">
                              <a:lumMod val="75000"/>
                            </a:schemeClr>
                          </a:solidFill>
                          <a:cs typeface="Arial" pitchFamily="34" charset="0"/>
                        </a:rPr>
                        <a:t> </a:t>
                      </a:r>
                      <a:r>
                        <a:rPr lang="en-US" sz="1600" b="0" dirty="0" err="1">
                          <a:solidFill>
                            <a:schemeClr val="tx2">
                              <a:lumMod val="75000"/>
                            </a:schemeClr>
                          </a:solidFill>
                          <a:cs typeface="Arial" pitchFamily="34" charset="0"/>
                        </a:rPr>
                        <a:t>celelalte</a:t>
                      </a:r>
                      <a:r>
                        <a:rPr lang="en-US" sz="1600" b="0" baseline="0" dirty="0">
                          <a:solidFill>
                            <a:schemeClr val="tx2">
                              <a:lumMod val="75000"/>
                            </a:schemeClr>
                          </a:solidFill>
                          <a:cs typeface="Arial" pitchFamily="34" charset="0"/>
                        </a:rPr>
                        <a:t> </a:t>
                      </a:r>
                      <a:r>
                        <a:rPr lang="en-US" sz="1600" b="0" baseline="0" dirty="0" err="1">
                          <a:solidFill>
                            <a:schemeClr val="tx2">
                              <a:lumMod val="75000"/>
                            </a:schemeClr>
                          </a:solidFill>
                          <a:cs typeface="Arial" pitchFamily="34" charset="0"/>
                        </a:rPr>
                        <a:t>entit</a:t>
                      </a:r>
                      <a:r>
                        <a:rPr lang="ro-RO" sz="1600" b="0" baseline="0" dirty="0" err="1">
                          <a:solidFill>
                            <a:schemeClr val="tx2">
                              <a:lumMod val="75000"/>
                            </a:schemeClr>
                          </a:solidFill>
                          <a:cs typeface="Arial" pitchFamily="34" charset="0"/>
                        </a:rPr>
                        <a:t>ăți</a:t>
                      </a:r>
                      <a:r>
                        <a:rPr lang="ro-RO" sz="1600" b="0" baseline="0" dirty="0">
                          <a:solidFill>
                            <a:schemeClr val="tx2">
                              <a:lumMod val="75000"/>
                            </a:schemeClr>
                          </a:solidFill>
                          <a:cs typeface="Arial" pitchFamily="34" charset="0"/>
                        </a:rPr>
                        <a:t>: </a:t>
                      </a:r>
                      <a:r>
                        <a:rPr lang="ro-RO" sz="1600" b="0" dirty="0">
                          <a:solidFill>
                            <a:schemeClr val="tx2">
                              <a:lumMod val="75000"/>
                            </a:schemeClr>
                          </a:solidFill>
                          <a:cs typeface="Arial" pitchFamily="34" charset="0"/>
                        </a:rPr>
                        <a:t>minim 10%</a:t>
                      </a:r>
                      <a:r>
                        <a:rPr lang="en-US" sz="1600" b="0" dirty="0">
                          <a:solidFill>
                            <a:schemeClr val="tx2">
                              <a:lumMod val="75000"/>
                            </a:schemeClr>
                          </a:solidFill>
                          <a:cs typeface="Arial" pitchFamily="34" charset="0"/>
                        </a:rPr>
                        <a:t> </a:t>
                      </a:r>
                      <a:endParaRPr lang="pt-BR" sz="1600" b="0" dirty="0">
                        <a:solidFill>
                          <a:schemeClr val="tx2">
                            <a:lumMod val="75000"/>
                          </a:schemeClr>
                        </a:solidFill>
                        <a:cs typeface="Arial" pitchFamily="34" charset="0"/>
                      </a:endParaRPr>
                    </a:p>
                  </a:txBody>
                  <a:tcP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120216" y="2132855"/>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1.2</a:t>
            </a:r>
            <a:endParaRPr lang="en-US" sz="1600" dirty="0"/>
          </a:p>
          <a:p>
            <a:pPr algn="ctr"/>
            <a:endParaRPr lang="ro-RO" b="1" dirty="0"/>
          </a:p>
          <a:p>
            <a:pPr algn="ctr"/>
            <a:r>
              <a:rPr lang="en-US" sz="2000" b="1" dirty="0" err="1"/>
              <a:t>Dezvoltarea</a:t>
            </a:r>
            <a:r>
              <a:rPr lang="en-US" sz="2000" b="1" dirty="0"/>
              <a:t> </a:t>
            </a:r>
            <a:r>
              <a:rPr lang="en-US" sz="2000" b="1" dirty="0" err="1"/>
              <a:t>mediului</a:t>
            </a:r>
            <a:r>
              <a:rPr lang="en-US" sz="2000" b="1" dirty="0"/>
              <a:t> </a:t>
            </a:r>
            <a:r>
              <a:rPr lang="en-US" sz="2000" b="1" dirty="0" err="1"/>
              <a:t>antreprenorial</a:t>
            </a:r>
            <a:endParaRPr lang="en-US" sz="2000" b="1" dirty="0"/>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1536055"/>
            <a:ext cx="3329504" cy="1870273"/>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Programe regionale de formare profesională (continuă) și antreprenorială în ramurile prioritare ale regiunii, inclusiv programe de formare de competențe în domeniul turismului (de ex. module și programe implementate de către structurile existente de sprijin a afacerilor)</a:t>
            </a: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052736"/>
            <a:ext cx="2971131"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2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628800"/>
            <a:ext cx="2971131"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8" y="2204864"/>
            <a:ext cx="2953098" cy="712890"/>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vi-VN" sz="1400" dirty="0">
                <a:solidFill>
                  <a:schemeClr val="tx2">
                    <a:lumMod val="75000"/>
                  </a:schemeClr>
                </a:solidFill>
                <a:latin typeface="Calibri" pitchFamily="34" charset="0"/>
                <a:cs typeface="Calibri" pitchFamily="34" charset="0"/>
              </a:rPr>
              <a:t>Programele vizează grupurile/zonele defavorizate (grupuri social vulnerabile, șomeri etc.)</a:t>
            </a: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9948" y="2996952"/>
            <a:ext cx="2936548" cy="93610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200" dirty="0" err="1">
                <a:solidFill>
                  <a:schemeClr val="tx2">
                    <a:lumMod val="75000"/>
                  </a:schemeClr>
                </a:solidFill>
              </a:rPr>
              <a:t>Aplicantul</a:t>
            </a:r>
            <a:r>
              <a:rPr lang="ro-RO" sz="1200" dirty="0">
                <a:solidFill>
                  <a:schemeClr val="tx2">
                    <a:lumMod val="75000"/>
                  </a:schemeClr>
                </a:solidFill>
              </a:rPr>
              <a:t> desfășoară activitatea economică într-unul din domeniile ce generează venituri sporite (IT, Telecomunicații, BPO (business </a:t>
            </a:r>
            <a:r>
              <a:rPr lang="ro-RO" sz="1200" dirty="0" err="1">
                <a:solidFill>
                  <a:schemeClr val="tx2">
                    <a:lumMod val="75000"/>
                  </a:schemeClr>
                </a:solidFill>
              </a:rPr>
              <a:t>process</a:t>
            </a:r>
            <a:r>
              <a:rPr lang="ro-RO" sz="1200" dirty="0">
                <a:solidFill>
                  <a:schemeClr val="tx2">
                    <a:lumMod val="75000"/>
                  </a:schemeClr>
                </a:solidFill>
              </a:rPr>
              <a:t> outsourcing), industrie și altele)</a:t>
            </a:r>
            <a:endParaRPr lang="ru-RU" sz="12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03142" y="4797152"/>
            <a:ext cx="293335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24 </a:t>
            </a:r>
            <a:r>
              <a:rPr lang="ro-RO" sz="1400" dirty="0">
                <a:solidFill>
                  <a:schemeClr val="tx2">
                    <a:lumMod val="75000"/>
                  </a:schemeClr>
                </a:solidFill>
              </a:rPr>
              <a:t>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3575608"/>
            <a:ext cx="3329504" cy="93351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Proiecte de sprijin a inovării pentru mediu privat (creare de servicii și produse noi pe piață)</a:t>
            </a: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796136" y="1628800"/>
            <a:ext cx="54871" cy="2952328"/>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3"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17986" y="4005064"/>
            <a:ext cx="2936548" cy="693448"/>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200" dirty="0" err="1">
                <a:solidFill>
                  <a:schemeClr val="tx2">
                    <a:lumMod val="75000"/>
                  </a:schemeClr>
                </a:solidFill>
              </a:rPr>
              <a:t>Aplicantul</a:t>
            </a:r>
            <a:r>
              <a:rPr lang="ro-RO" sz="1200" dirty="0">
                <a:solidFill>
                  <a:schemeClr val="tx2">
                    <a:lumMod val="75000"/>
                  </a:schemeClr>
                </a:solidFill>
              </a:rPr>
              <a:t> creează cel puțin 3 locuri noi (cu regim de muncă complet) de muncă în cadrul întreprinderii (</a:t>
            </a:r>
            <a:r>
              <a:rPr lang="ro-RO" sz="1200" dirty="0" err="1">
                <a:solidFill>
                  <a:schemeClr val="tx2">
                    <a:lumMod val="75000"/>
                  </a:schemeClr>
                </a:solidFill>
              </a:rPr>
              <a:t>pt</a:t>
            </a:r>
            <a:r>
              <a:rPr lang="ro-RO" sz="1200" dirty="0">
                <a:solidFill>
                  <a:schemeClr val="tx2">
                    <a:lumMod val="75000"/>
                  </a:schemeClr>
                </a:solidFill>
              </a:rPr>
              <a:t> cel puțin 3 ani)</a:t>
            </a:r>
            <a:endParaRPr lang="ru-RU" sz="1200" dirty="0">
              <a:solidFill>
                <a:schemeClr val="tx2">
                  <a:lumMod val="75000"/>
                </a:schemeClr>
              </a:solidFill>
            </a:endParaRPr>
          </a:p>
        </p:txBody>
      </p:sp>
      <p:pic>
        <p:nvPicPr>
          <p:cNvPr id="14"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8417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0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3544460494"/>
              </p:ext>
            </p:extLst>
          </p:nvPr>
        </p:nvGraphicFramePr>
        <p:xfrm>
          <a:off x="683568" y="5503376"/>
          <a:ext cx="8215002" cy="7416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3754608223"/>
                    </a:ext>
                  </a:extLst>
                </a:gridCol>
                <a:gridCol w="1440160">
                  <a:extLst>
                    <a:ext uri="{9D8B030D-6E8A-4147-A177-3AD203B41FA5}">
                      <a16:colId xmlns:a16="http://schemas.microsoft.com/office/drawing/2014/main" val="2569902010"/>
                    </a:ext>
                  </a:extLst>
                </a:gridCol>
                <a:gridCol w="2232248">
                  <a:extLst>
                    <a:ext uri="{9D8B030D-6E8A-4147-A177-3AD203B41FA5}">
                      <a16:colId xmlns:a16="http://schemas.microsoft.com/office/drawing/2014/main" val="866453181"/>
                    </a:ext>
                  </a:extLst>
                </a:gridCol>
                <a:gridCol w="2526370">
                  <a:extLst>
                    <a:ext uri="{9D8B030D-6E8A-4147-A177-3AD203B41FA5}">
                      <a16:colId xmlns:a16="http://schemas.microsoft.com/office/drawing/2014/main"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kern="1200" dirty="0">
                          <a:solidFill>
                            <a:schemeClr val="tx2">
                              <a:lumMod val="75000"/>
                            </a:schemeClr>
                          </a:solidFill>
                          <a:latin typeface="Calibri" pitchFamily="34" charset="0"/>
                          <a:ea typeface="+mn-ea"/>
                          <a:cs typeface="Calibri" pitchFamily="34" charset="0"/>
                        </a:rPr>
                        <a:t>APL</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O dată la 3 ani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75000"/>
                            </a:schemeClr>
                          </a:solidFill>
                          <a:cs typeface="Arial" pitchFamily="34" charset="0"/>
                        </a:rPr>
                        <a:t>10</a:t>
                      </a:r>
                      <a:r>
                        <a:rPr lang="ro-RO" sz="1600" b="0" dirty="0">
                          <a:solidFill>
                            <a:schemeClr val="tx2">
                              <a:lumMod val="75000"/>
                            </a:schemeClr>
                          </a:solidFill>
                          <a:cs typeface="Arial" pitchFamily="34" charset="0"/>
                        </a:rPr>
                        <a:t>– </a:t>
                      </a:r>
                      <a:r>
                        <a:rPr lang="en-US" sz="1600" b="0" dirty="0">
                          <a:solidFill>
                            <a:schemeClr val="tx2">
                              <a:lumMod val="75000"/>
                            </a:schemeClr>
                          </a:solidFill>
                          <a:cs typeface="Arial" pitchFamily="34" charset="0"/>
                        </a:rPr>
                        <a:t>20 </a:t>
                      </a:r>
                      <a:r>
                        <a:rPr lang="en-US" sz="1600" b="0" dirty="0" err="1">
                          <a:solidFill>
                            <a:schemeClr val="tx2">
                              <a:lumMod val="75000"/>
                            </a:schemeClr>
                          </a:solidFill>
                          <a:cs typeface="Arial" pitchFamily="34" charset="0"/>
                        </a:rPr>
                        <a:t>mln</a:t>
                      </a:r>
                      <a:r>
                        <a:rPr lang="en-US" sz="1600" b="0" dirty="0">
                          <a:solidFill>
                            <a:schemeClr val="tx2">
                              <a:lumMod val="75000"/>
                            </a:schemeClr>
                          </a:solidFill>
                          <a:cs typeface="Arial" pitchFamily="34" charset="0"/>
                        </a:rPr>
                        <a:t> </a:t>
                      </a:r>
                      <a:r>
                        <a:rPr lang="ro-RO" sz="1600" b="0" dirty="0">
                          <a:solidFill>
                            <a:schemeClr val="tx2">
                              <a:lumMod val="75000"/>
                            </a:schemeClr>
                          </a:solidFill>
                          <a:cs typeface="Arial" pitchFamily="34" charset="0"/>
                        </a:rPr>
                        <a:t>lei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0" dirty="0">
                          <a:solidFill>
                            <a:schemeClr val="tx2">
                              <a:lumMod val="75000"/>
                            </a:schemeClr>
                          </a:solidFill>
                          <a:cs typeface="Arial" pitchFamily="34" charset="0"/>
                        </a:rPr>
                        <a:t>APL</a:t>
                      </a:r>
                      <a:r>
                        <a:rPr lang="pt-BR" sz="1600" b="0" baseline="0" dirty="0">
                          <a:solidFill>
                            <a:schemeClr val="tx2">
                              <a:lumMod val="75000"/>
                            </a:schemeClr>
                          </a:solidFill>
                          <a:cs typeface="Arial" pitchFamily="34" charset="0"/>
                        </a:rPr>
                        <a:t> – 10%</a:t>
                      </a:r>
                      <a:endParaRPr lang="pt-BR" sz="1600" b="0" dirty="0">
                        <a:solidFill>
                          <a:schemeClr val="tx2">
                            <a:lumMod val="75000"/>
                          </a:schemeClr>
                        </a:solidFill>
                        <a:cs typeface="Arial" pitchFamily="34" charset="0"/>
                      </a:endParaRPr>
                    </a:p>
                  </a:txBody>
                  <a:tcP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120216" y="2132855"/>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1.3</a:t>
            </a:r>
            <a:endParaRPr lang="en-US" sz="1600" dirty="0"/>
          </a:p>
          <a:p>
            <a:pPr algn="ctr"/>
            <a:endParaRPr lang="ro-RO" b="1" dirty="0"/>
          </a:p>
          <a:p>
            <a:pPr algn="ctr"/>
            <a:r>
              <a:rPr lang="vi-VN" sz="2000" b="1" dirty="0">
                <a:latin typeface="Calibri" pitchFamily="34" charset="0"/>
                <a:cs typeface="Calibri" pitchFamily="34" charset="0"/>
              </a:rPr>
              <a:t>Sporirea atractivității turistice</a:t>
            </a:r>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1320031"/>
            <a:ext cx="3329504" cy="668809"/>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Crearea, reabilitarea și extinderea infrastructurii de agrement</a:t>
            </a:r>
            <a:endParaRPr lang="ru-RU" sz="1400" dirty="0">
              <a:solidFill>
                <a:schemeClr val="tx2">
                  <a:lumMod val="75000"/>
                </a:schemeClr>
              </a:solidFill>
            </a:endParaRP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412776"/>
            <a:ext cx="2971131"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3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13477" y="2061239"/>
            <a:ext cx="2971131"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7" y="2683660"/>
            <a:ext cx="2953098" cy="712890"/>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x-none" sz="1400" dirty="0">
                <a:solidFill>
                  <a:schemeClr val="tx2">
                    <a:lumMod val="75000"/>
                  </a:schemeClr>
                </a:solidFill>
              </a:rPr>
              <a:t>Obiectivul  vizat  este (sau va fi pînă la finele proiectului) introdus într-un circuit turistic</a:t>
            </a:r>
            <a:endParaRPr lang="vi-VN" sz="1400"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3540566"/>
            <a:ext cx="3019244" cy="93610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03142" y="4620686"/>
            <a:ext cx="293335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 </a:t>
            </a:r>
            <a:r>
              <a:rPr lang="ro-RO" sz="1400" dirty="0">
                <a:solidFill>
                  <a:schemeClr val="tx2">
                    <a:lumMod val="75000"/>
                  </a:schemeClr>
                </a:solidFill>
              </a:rPr>
              <a:t>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59" y="3140968"/>
            <a:ext cx="3329504" cy="93351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Amenajarea obiectivelor turistice naturale și antropice de utilitate publică, precum și crearea/modernizarea infrastructurilor conexe de utilitate publică</a:t>
            </a:r>
            <a:endParaRPr lang="ru-RU" sz="1400" dirty="0">
              <a:solidFill>
                <a:schemeClr val="tx2">
                  <a:lumMod val="75000"/>
                </a:schemeClr>
              </a:solidFill>
            </a:endParaRP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741262" y="1268760"/>
            <a:ext cx="109743" cy="388843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5208" y="2112119"/>
            <a:ext cx="3329504" cy="884833"/>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Reabilitarea/modernizarea infrastructurii rutiere (drumurilor de acces și a infrastructurii aferente drumurilor) către obiectiv. turistice de importanță regională</a:t>
            </a:r>
            <a:endParaRPr lang="ru-RU" sz="1400" dirty="0">
              <a:solidFill>
                <a:schemeClr val="tx2">
                  <a:lumMod val="75000"/>
                </a:schemeClr>
              </a:solidFill>
            </a:endParaRPr>
          </a:p>
        </p:txBody>
      </p:sp>
      <p:sp>
        <p:nvSpPr>
          <p:cNvPr id="15"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4249853"/>
            <a:ext cx="3329504" cy="835331"/>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o-RO" sz="1400" dirty="0">
                <a:solidFill>
                  <a:schemeClr val="tx2">
                    <a:lumMod val="75000"/>
                  </a:schemeClr>
                </a:solidFill>
              </a:rPr>
              <a:t>Acțiuni de restaurare și valorificarea sustenabilă a patrimoniului cultural, precum și crearea/modernizarea infrastructurilor conexe</a:t>
            </a:r>
          </a:p>
        </p:txBody>
      </p:sp>
      <p:pic>
        <p:nvPicPr>
          <p:cNvPr id="16" name="Picture 2" descr="D:\IURA\simbol de identitate MADRM și ADR\PNG\PNG\adrCentru\01-MADRM.png">
            <a:extLst>
              <a:ext uri="{FF2B5EF4-FFF2-40B4-BE49-F238E27FC236}">
                <a16:creationId xmlns:a16="http://schemas.microsoft.com/office/drawing/2014/main"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9394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3177</Words>
  <Application>Microsoft Office PowerPoint</Application>
  <PresentationFormat>Экран (4:3)</PresentationFormat>
  <Paragraphs>362</Paragraphs>
  <Slides>37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Times New Roman</vt:lpstr>
      <vt:lpstr>Wingdings</vt:lpstr>
      <vt:lpstr>Wingdings 2</vt:lpstr>
      <vt:lpstr>Temă Office</vt:lpstr>
      <vt:lpstr>Презентация PowerPoint</vt:lpstr>
      <vt:lpstr> </vt:lpstr>
      <vt:lpstr> SCOPUL ȘI OBIECTIVELE</vt:lpstr>
      <vt:lpstr>   TIPURI DE APEL  </vt:lpstr>
      <vt:lpstr>ETAPELE APELULUI COMPETITIV</vt:lpstr>
      <vt:lpstr>  DISTRIBUȚIA  RESURSELOR  FNDR </vt:lpstr>
      <vt:lpstr>  Program 1: COMPETITIVITATE                  </vt:lpstr>
      <vt:lpstr>  Program 1: COMPETITIVITATE                        </vt:lpstr>
      <vt:lpstr>  Program 1: COMPETITIVITATE                  </vt:lpstr>
      <vt:lpstr>Презентация PowerPoint</vt:lpstr>
      <vt:lpstr>   Program 3: INFRASTRUCTURA REGIONALĂ                   </vt:lpstr>
      <vt:lpstr>EXEMPLE DE INDICATORI </vt:lpstr>
      <vt:lpstr>     Criteriile de eligibilitate  a proiectelor de dezvoltare regională</vt:lpstr>
      <vt:lpstr>    Eligibilitatea Aplicanților și Partenerilor </vt:lpstr>
      <vt:lpstr>Презентация PowerPoint</vt:lpstr>
      <vt:lpstr>                      Eligibilitatea costurilor</vt:lpstr>
      <vt:lpstr>Costurile directe eligibile</vt:lpstr>
      <vt:lpstr>Costuri neeligibile (1)</vt:lpstr>
      <vt:lpstr>Costuri neeligibile (2)</vt:lpstr>
      <vt:lpstr>Criteriile de evaluare a  Propunerilor de proiecte</vt:lpstr>
      <vt:lpstr>Evaluarea Notelor Conceptuale</vt:lpstr>
      <vt:lpstr>Evaluarea Notelor Conceptuale</vt:lpstr>
      <vt:lpstr>Evaluarea Cererilor de Finanțare</vt:lpstr>
      <vt:lpstr>Evaluarea de către  Comisia Interministerială</vt:lpstr>
      <vt:lpstr>Completarea și depunerea  dosarului de aplicare </vt:lpstr>
      <vt:lpstr>Reguli generale</vt:lpstr>
      <vt:lpstr>Nota Conceptuală (NC)</vt:lpstr>
      <vt:lpstr>Dosarul de aplicare a Notei Conceptuale</vt:lpstr>
      <vt:lpstr>Cum vom depune dosarul NC</vt:lpstr>
      <vt:lpstr>Dosarul Cererii de Finanțare</vt:lpstr>
      <vt:lpstr>Documentele de suport și confirmative (1)</vt:lpstr>
      <vt:lpstr>Documentele de suport și confirmative (2)</vt:lpstr>
      <vt:lpstr>Cererea de Finanţare: Reguli generale</vt:lpstr>
      <vt:lpstr>Unde şi cum se depune dosarul cererii de finanţare </vt:lpstr>
      <vt:lpstr>   Termenul limită</vt:lpstr>
      <vt:lpstr>Adresa și date de contact:</vt:lpstr>
      <vt:lpstr>Mulțumesc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user</dc:creator>
  <cp:lastModifiedBy>User</cp:lastModifiedBy>
  <cp:revision>146</cp:revision>
  <dcterms:created xsi:type="dcterms:W3CDTF">2020-07-13T06:13:41Z</dcterms:created>
  <dcterms:modified xsi:type="dcterms:W3CDTF">2020-08-24T10:29:02Z</dcterms:modified>
</cp:coreProperties>
</file>