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74" r:id="rId2"/>
    <p:sldId id="283" r:id="rId3"/>
    <p:sldId id="284" r:id="rId4"/>
    <p:sldId id="285" r:id="rId5"/>
    <p:sldId id="287" r:id="rId6"/>
    <p:sldId id="289" r:id="rId7"/>
    <p:sldId id="277" r:id="rId8"/>
    <p:sldId id="278" r:id="rId9"/>
    <p:sldId id="279" r:id="rId10"/>
    <p:sldId id="281" r:id="rId11"/>
    <p:sldId id="280" r:id="rId12"/>
    <p:sldId id="282" r:id="rId13"/>
    <p:sldId id="290" r:id="rId14"/>
    <p:sldId id="291" r:id="rId15"/>
    <p:sldId id="29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309" r:id="rId33"/>
    <p:sldId id="310" r:id="rId34"/>
    <p:sldId id="311" r:id="rId35"/>
    <p:sldId id="312" r:id="rId36"/>
    <p:sldId id="313" r:id="rId37"/>
    <p:sldId id="271" r:id="rId3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26" autoAdjust="0"/>
    <p:restoredTop sz="94660"/>
  </p:normalViewPr>
  <p:slideViewPr>
    <p:cSldViewPr>
      <p:cViewPr>
        <p:scale>
          <a:sx n="81" d="100"/>
          <a:sy n="81" d="100"/>
        </p:scale>
        <p:origin x="-978"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6B6061-21FC-483F-8E6E-0F549C2806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EC252FC0-228A-4FB1-B90C-335689224508}">
      <dgm:prSet/>
      <dgm:spPr/>
      <dgm:t>
        <a:bodyPr/>
        <a:lstStyle/>
        <a:p>
          <a:r>
            <a:rPr lang="x-none"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Extrasul din registrul de stat al persoanelor juridice</a:t>
          </a:r>
          <a:endParaRPr lang="ru-RU" b="1"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0422B602-2CEC-4DE0-B868-ABB6718E8C9A}" type="parTrans" cxnId="{40D464A2-F8A9-4177-BCD6-8239A84CFA4B}">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5206FAE0-8FD2-4536-942C-C4632C796214}" type="sibTrans" cxnId="{40D464A2-F8A9-4177-BCD6-8239A84CFA4B}">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E2329686-A7D8-4C2D-A9D2-24F0DB3FFBEC}">
      <dgm:prSet/>
      <dgm:spPr/>
      <dgm:t>
        <a:bodyPr/>
        <a:lstStyle/>
        <a:p>
          <a:r>
            <a:rPr lang="ro-RO"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Extras din registrul cadastral al bunurilor imobile </a:t>
          </a:r>
          <a:r>
            <a:rPr lang="ro-RO"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(care va confirma dreptul de proprietate asupra terenurilor / clădirilor sau a infrastructurii)</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FAB156B2-EDDA-4811-AA89-F844689FF5B1}" type="parTrans" cxnId="{512245DF-F45F-4F6C-80F9-5F4E0237D2BE}">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5ECDE2CA-5C37-48AA-8898-F1B7F24D058F}" type="sibTrans" cxnId="{512245DF-F45F-4F6C-80F9-5F4E0237D2BE}">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CECB1A39-FC9C-43DE-B6D1-B6B3EA5E2726}">
      <dgm:prSet/>
      <dgm:spPr/>
      <dgm:t>
        <a:bodyPr/>
        <a:lstStyle/>
        <a:p>
          <a:r>
            <a:rPr lang="x-none"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Acordul de mediu </a:t>
          </a:r>
          <a:r>
            <a:rPr lang="x-none"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(pentru proiectele care cad sub incidența legii </a:t>
          </a:r>
          <a:r>
            <a:rPr lang="ro-RO"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Nr. 86 din 29-05-2014 </a:t>
          </a:r>
          <a:r>
            <a:rPr lang="x-none"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privind evaluarea impactului asupra mediului)</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77CA7730-5CC7-460F-A0F9-9686DAD76FBE}" type="parTrans" cxnId="{AE297DAA-5798-4F71-9127-3CD2C90DD37D}">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792C760A-7EDB-4D9D-B866-C52835902330}" type="sibTrans" cxnId="{AE297DAA-5798-4F71-9127-3CD2C90DD37D}">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8973BE32-DD6E-4558-ACD5-948C85559EE4}">
      <dgm:prSet/>
      <dgm:spPr/>
      <dgm:t>
        <a:bodyPr/>
        <a:lstStyle/>
        <a:p>
          <a:r>
            <a:rPr lang="ro-RO"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Avizul Expertizei Ecologice de Stat </a:t>
          </a:r>
          <a:r>
            <a:rPr lang="ro-RO"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(Pentru proiectele care cad sub incidența legii Nr. 851 din 29-05-1996 privind expertiza ecologică)</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4EC75706-D00E-4983-B024-434C5D0D2533}" type="parTrans" cxnId="{00994F70-0F75-404A-9C96-B08606987582}">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38E1E7C8-6462-4B1B-881C-5080B67EF0DE}" type="sibTrans" cxnId="{00994F70-0F75-404A-9C96-B08606987582}">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DA56AA20-30CB-464E-B023-DB7333A48CC4}">
      <dgm:prSet/>
      <dgm:spPr/>
      <dgm:t>
        <a:bodyPr/>
        <a:lstStyle/>
        <a:p>
          <a:r>
            <a:rPr lang="x-none" b="1"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Proiectul tehnic și materialele grafice, schițele, desenele tehnice </a:t>
          </a:r>
          <a:r>
            <a:rPr lang="x-none" b="0" dirty="0">
              <a:solidFill>
                <a:schemeClr val="bg1"/>
              </a:solidFill>
              <a:effectLst>
                <a:outerShdw blurRad="38100" dist="38100" dir="2700000" algn="tl">
                  <a:srgbClr val="000000">
                    <a:alpha val="43137"/>
                  </a:srgbClr>
                </a:outerShdw>
              </a:effectLst>
              <a:latin typeface="+mn-lt"/>
              <a:cs typeface="Times New Roman" panose="02020603050405020304" pitchFamily="18" charset="0"/>
            </a:rPr>
            <a:t>(planul situațional, planul general, planurile </a:t>
          </a:r>
          <a:r>
            <a:rPr lang="x-none" b="0">
              <a:solidFill>
                <a:schemeClr val="bg1"/>
              </a:solidFill>
              <a:effectLst>
                <a:outerShdw blurRad="38100" dist="38100" dir="2700000" algn="tl">
                  <a:srgbClr val="000000">
                    <a:alpha val="43137"/>
                  </a:srgbClr>
                </a:outerShdw>
              </a:effectLst>
              <a:latin typeface="+mn-lt"/>
              <a:cs typeface="Times New Roman" panose="02020603050405020304" pitchFamily="18" charset="0"/>
            </a:rPr>
            <a:t>arhitecturale)</a:t>
          </a:r>
          <a:endParaRPr lang="ru-RU" b="0" dirty="0">
            <a:solidFill>
              <a:schemeClr val="bg1"/>
            </a:solidFill>
            <a:effectLst>
              <a:outerShdw blurRad="38100" dist="38100" dir="2700000" algn="tl">
                <a:srgbClr val="000000">
                  <a:alpha val="43137"/>
                </a:srgbClr>
              </a:outerShdw>
            </a:effectLst>
            <a:latin typeface="+mn-lt"/>
            <a:cs typeface="Times New Roman" panose="02020603050405020304" pitchFamily="18" charset="0"/>
          </a:endParaRPr>
        </a:p>
      </dgm:t>
    </dgm:pt>
    <dgm:pt modelId="{5B8ACB8C-271E-421A-8DA5-981BB9CE9BA2}" type="parTrans" cxnId="{E2DC5FCE-F4ED-4874-8F99-097BF97908A3}">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EE5779C6-FF08-4A31-BDF2-70ED67536F79}" type="sibTrans" cxnId="{E2DC5FCE-F4ED-4874-8F99-097BF97908A3}">
      <dgm:prSet/>
      <dgm:spPr/>
      <dgm:t>
        <a:bodyPr/>
        <a:lstStyle/>
        <a:p>
          <a:endParaRPr lang="ru-RU" b="1">
            <a:solidFill>
              <a:schemeClr val="bg1"/>
            </a:solidFill>
            <a:effectLst>
              <a:outerShdw blurRad="38100" dist="38100" dir="2700000" algn="tl">
                <a:srgbClr val="000000">
                  <a:alpha val="43137"/>
                </a:srgbClr>
              </a:outerShdw>
            </a:effectLst>
            <a:latin typeface="+mn-lt"/>
          </a:endParaRPr>
        </a:p>
      </dgm:t>
    </dgm:pt>
    <dgm:pt modelId="{B4D5BE44-882B-4D4E-B4DA-7B7A949D7355}" type="pres">
      <dgm:prSet presAssocID="{3E6B6061-21FC-483F-8E6E-0F549C280683}" presName="linear" presStyleCnt="0">
        <dgm:presLayoutVars>
          <dgm:animLvl val="lvl"/>
          <dgm:resizeHandles val="exact"/>
        </dgm:presLayoutVars>
      </dgm:prSet>
      <dgm:spPr/>
      <dgm:t>
        <a:bodyPr/>
        <a:lstStyle/>
        <a:p>
          <a:endParaRPr lang="ru-RU"/>
        </a:p>
      </dgm:t>
    </dgm:pt>
    <dgm:pt modelId="{9EC64BBD-030F-4CA8-AD5D-ED1AD028AD88}" type="pres">
      <dgm:prSet presAssocID="{EC252FC0-228A-4FB1-B90C-335689224508}" presName="parentText" presStyleLbl="node1" presStyleIdx="0" presStyleCnt="5">
        <dgm:presLayoutVars>
          <dgm:chMax val="0"/>
          <dgm:bulletEnabled val="1"/>
        </dgm:presLayoutVars>
      </dgm:prSet>
      <dgm:spPr/>
      <dgm:t>
        <a:bodyPr/>
        <a:lstStyle/>
        <a:p>
          <a:endParaRPr lang="ru-RU"/>
        </a:p>
      </dgm:t>
    </dgm:pt>
    <dgm:pt modelId="{D897FEA6-D654-42A2-B749-0A0774F3E740}" type="pres">
      <dgm:prSet presAssocID="{5206FAE0-8FD2-4536-942C-C4632C796214}" presName="spacer" presStyleCnt="0"/>
      <dgm:spPr/>
    </dgm:pt>
    <dgm:pt modelId="{9758EF61-6192-4E82-8D8E-3D3C5CD7A25C}" type="pres">
      <dgm:prSet presAssocID="{E2329686-A7D8-4C2D-A9D2-24F0DB3FFBEC}" presName="parentText" presStyleLbl="node1" presStyleIdx="1" presStyleCnt="5">
        <dgm:presLayoutVars>
          <dgm:chMax val="0"/>
          <dgm:bulletEnabled val="1"/>
        </dgm:presLayoutVars>
      </dgm:prSet>
      <dgm:spPr/>
      <dgm:t>
        <a:bodyPr/>
        <a:lstStyle/>
        <a:p>
          <a:endParaRPr lang="ru-RU"/>
        </a:p>
      </dgm:t>
    </dgm:pt>
    <dgm:pt modelId="{051ADC97-5DC3-43AF-835F-5576673D3048}" type="pres">
      <dgm:prSet presAssocID="{5ECDE2CA-5C37-48AA-8898-F1B7F24D058F}" presName="spacer" presStyleCnt="0"/>
      <dgm:spPr/>
    </dgm:pt>
    <dgm:pt modelId="{1CEDDD39-4AC3-45B5-8EAA-968D19E321E4}" type="pres">
      <dgm:prSet presAssocID="{CECB1A39-FC9C-43DE-B6D1-B6B3EA5E2726}" presName="parentText" presStyleLbl="node1" presStyleIdx="2" presStyleCnt="5">
        <dgm:presLayoutVars>
          <dgm:chMax val="0"/>
          <dgm:bulletEnabled val="1"/>
        </dgm:presLayoutVars>
      </dgm:prSet>
      <dgm:spPr/>
      <dgm:t>
        <a:bodyPr/>
        <a:lstStyle/>
        <a:p>
          <a:endParaRPr lang="ru-RU"/>
        </a:p>
      </dgm:t>
    </dgm:pt>
    <dgm:pt modelId="{CCD6BA8B-4CA0-47E1-B6F0-98A0B7FC82FE}" type="pres">
      <dgm:prSet presAssocID="{792C760A-7EDB-4D9D-B866-C52835902330}" presName="spacer" presStyleCnt="0"/>
      <dgm:spPr/>
    </dgm:pt>
    <dgm:pt modelId="{E39D7B89-2699-41E8-8C14-AF7438FB56F5}" type="pres">
      <dgm:prSet presAssocID="{8973BE32-DD6E-4558-ACD5-948C85559EE4}" presName="parentText" presStyleLbl="node1" presStyleIdx="3" presStyleCnt="5">
        <dgm:presLayoutVars>
          <dgm:chMax val="0"/>
          <dgm:bulletEnabled val="1"/>
        </dgm:presLayoutVars>
      </dgm:prSet>
      <dgm:spPr/>
      <dgm:t>
        <a:bodyPr/>
        <a:lstStyle/>
        <a:p>
          <a:endParaRPr lang="ru-RU"/>
        </a:p>
      </dgm:t>
    </dgm:pt>
    <dgm:pt modelId="{371660A0-978B-4DD2-ACB0-80DD31F28612}" type="pres">
      <dgm:prSet presAssocID="{38E1E7C8-6462-4B1B-881C-5080B67EF0DE}" presName="spacer" presStyleCnt="0"/>
      <dgm:spPr/>
    </dgm:pt>
    <dgm:pt modelId="{56F678B6-02F1-4333-A63E-37B9431158F0}" type="pres">
      <dgm:prSet presAssocID="{DA56AA20-30CB-464E-B023-DB7333A48CC4}" presName="parentText" presStyleLbl="node1" presStyleIdx="4" presStyleCnt="5">
        <dgm:presLayoutVars>
          <dgm:chMax val="0"/>
          <dgm:bulletEnabled val="1"/>
        </dgm:presLayoutVars>
      </dgm:prSet>
      <dgm:spPr/>
      <dgm:t>
        <a:bodyPr/>
        <a:lstStyle/>
        <a:p>
          <a:endParaRPr lang="ru-RU"/>
        </a:p>
      </dgm:t>
    </dgm:pt>
  </dgm:ptLst>
  <dgm:cxnLst>
    <dgm:cxn modelId="{512245DF-F45F-4F6C-80F9-5F4E0237D2BE}" srcId="{3E6B6061-21FC-483F-8E6E-0F549C280683}" destId="{E2329686-A7D8-4C2D-A9D2-24F0DB3FFBEC}" srcOrd="1" destOrd="0" parTransId="{FAB156B2-EDDA-4811-AA89-F844689FF5B1}" sibTransId="{5ECDE2CA-5C37-48AA-8898-F1B7F24D058F}"/>
    <dgm:cxn modelId="{00994F70-0F75-404A-9C96-B08606987582}" srcId="{3E6B6061-21FC-483F-8E6E-0F549C280683}" destId="{8973BE32-DD6E-4558-ACD5-948C85559EE4}" srcOrd="3" destOrd="0" parTransId="{4EC75706-D00E-4983-B024-434C5D0D2533}" sibTransId="{38E1E7C8-6462-4B1B-881C-5080B67EF0DE}"/>
    <dgm:cxn modelId="{7BF60135-AF2D-4A7A-8351-C1FB0A5C13B1}" type="presOf" srcId="{E2329686-A7D8-4C2D-A9D2-24F0DB3FFBEC}" destId="{9758EF61-6192-4E82-8D8E-3D3C5CD7A25C}" srcOrd="0" destOrd="0" presId="urn:microsoft.com/office/officeart/2005/8/layout/vList2"/>
    <dgm:cxn modelId="{3D1625E6-B38C-4127-9E70-48BBE87E7723}" type="presOf" srcId="{DA56AA20-30CB-464E-B023-DB7333A48CC4}" destId="{56F678B6-02F1-4333-A63E-37B9431158F0}" srcOrd="0" destOrd="0" presId="urn:microsoft.com/office/officeart/2005/8/layout/vList2"/>
    <dgm:cxn modelId="{74FD6302-8619-4740-A77E-8008BD1CFF29}" type="presOf" srcId="{CECB1A39-FC9C-43DE-B6D1-B6B3EA5E2726}" destId="{1CEDDD39-4AC3-45B5-8EAA-968D19E321E4}" srcOrd="0" destOrd="0" presId="urn:microsoft.com/office/officeart/2005/8/layout/vList2"/>
    <dgm:cxn modelId="{AE297DAA-5798-4F71-9127-3CD2C90DD37D}" srcId="{3E6B6061-21FC-483F-8E6E-0F549C280683}" destId="{CECB1A39-FC9C-43DE-B6D1-B6B3EA5E2726}" srcOrd="2" destOrd="0" parTransId="{77CA7730-5CC7-460F-A0F9-9686DAD76FBE}" sibTransId="{792C760A-7EDB-4D9D-B866-C52835902330}"/>
    <dgm:cxn modelId="{C32E7D6E-6992-4643-9901-1E8AAF8F269A}" type="presOf" srcId="{3E6B6061-21FC-483F-8E6E-0F549C280683}" destId="{B4D5BE44-882B-4D4E-B4DA-7B7A949D7355}" srcOrd="0" destOrd="0" presId="urn:microsoft.com/office/officeart/2005/8/layout/vList2"/>
    <dgm:cxn modelId="{5D499534-DF46-443B-A240-0A0ED5F75DF3}" type="presOf" srcId="{EC252FC0-228A-4FB1-B90C-335689224508}" destId="{9EC64BBD-030F-4CA8-AD5D-ED1AD028AD88}" srcOrd="0" destOrd="0" presId="urn:microsoft.com/office/officeart/2005/8/layout/vList2"/>
    <dgm:cxn modelId="{E2DC5FCE-F4ED-4874-8F99-097BF97908A3}" srcId="{3E6B6061-21FC-483F-8E6E-0F549C280683}" destId="{DA56AA20-30CB-464E-B023-DB7333A48CC4}" srcOrd="4" destOrd="0" parTransId="{5B8ACB8C-271E-421A-8DA5-981BB9CE9BA2}" sibTransId="{EE5779C6-FF08-4A31-BDF2-70ED67536F79}"/>
    <dgm:cxn modelId="{40AC111A-9234-4CBE-9702-9DA667F2517E}" type="presOf" srcId="{8973BE32-DD6E-4558-ACD5-948C85559EE4}" destId="{E39D7B89-2699-41E8-8C14-AF7438FB56F5}" srcOrd="0" destOrd="0" presId="urn:microsoft.com/office/officeart/2005/8/layout/vList2"/>
    <dgm:cxn modelId="{40D464A2-F8A9-4177-BCD6-8239A84CFA4B}" srcId="{3E6B6061-21FC-483F-8E6E-0F549C280683}" destId="{EC252FC0-228A-4FB1-B90C-335689224508}" srcOrd="0" destOrd="0" parTransId="{0422B602-2CEC-4DE0-B868-ABB6718E8C9A}" sibTransId="{5206FAE0-8FD2-4536-942C-C4632C796214}"/>
    <dgm:cxn modelId="{80C95526-D590-4946-9D7C-E202F994006F}" type="presParOf" srcId="{B4D5BE44-882B-4D4E-B4DA-7B7A949D7355}" destId="{9EC64BBD-030F-4CA8-AD5D-ED1AD028AD88}" srcOrd="0" destOrd="0" presId="urn:microsoft.com/office/officeart/2005/8/layout/vList2"/>
    <dgm:cxn modelId="{BB2E35FF-6CBD-45C8-AA09-FE9CA5846CC5}" type="presParOf" srcId="{B4D5BE44-882B-4D4E-B4DA-7B7A949D7355}" destId="{D897FEA6-D654-42A2-B749-0A0774F3E740}" srcOrd="1" destOrd="0" presId="urn:microsoft.com/office/officeart/2005/8/layout/vList2"/>
    <dgm:cxn modelId="{EB38FE45-773D-4EB4-8229-D35912DB7CD9}" type="presParOf" srcId="{B4D5BE44-882B-4D4E-B4DA-7B7A949D7355}" destId="{9758EF61-6192-4E82-8D8E-3D3C5CD7A25C}" srcOrd="2" destOrd="0" presId="urn:microsoft.com/office/officeart/2005/8/layout/vList2"/>
    <dgm:cxn modelId="{4D45337C-7CF3-4DBC-9514-9F9DDD86BFB7}" type="presParOf" srcId="{B4D5BE44-882B-4D4E-B4DA-7B7A949D7355}" destId="{051ADC97-5DC3-43AF-835F-5576673D3048}" srcOrd="3" destOrd="0" presId="urn:microsoft.com/office/officeart/2005/8/layout/vList2"/>
    <dgm:cxn modelId="{356F409C-D134-4341-8B13-DD3C775CD4AA}" type="presParOf" srcId="{B4D5BE44-882B-4D4E-B4DA-7B7A949D7355}" destId="{1CEDDD39-4AC3-45B5-8EAA-968D19E321E4}" srcOrd="4" destOrd="0" presId="urn:microsoft.com/office/officeart/2005/8/layout/vList2"/>
    <dgm:cxn modelId="{8D22FD87-883A-4FEA-B6DB-DEF3E92A9F5E}" type="presParOf" srcId="{B4D5BE44-882B-4D4E-B4DA-7B7A949D7355}" destId="{CCD6BA8B-4CA0-47E1-B6F0-98A0B7FC82FE}" srcOrd="5" destOrd="0" presId="urn:microsoft.com/office/officeart/2005/8/layout/vList2"/>
    <dgm:cxn modelId="{26C38E7D-7FB3-4151-8274-F6A4C3645B75}" type="presParOf" srcId="{B4D5BE44-882B-4D4E-B4DA-7B7A949D7355}" destId="{E39D7B89-2699-41E8-8C14-AF7438FB56F5}" srcOrd="6" destOrd="0" presId="urn:microsoft.com/office/officeart/2005/8/layout/vList2"/>
    <dgm:cxn modelId="{698AA76A-9D09-488E-A9CF-F6190008066F}" type="presParOf" srcId="{B4D5BE44-882B-4D4E-B4DA-7B7A949D7355}" destId="{371660A0-978B-4DD2-ACB0-80DD31F28612}" srcOrd="7" destOrd="0" presId="urn:microsoft.com/office/officeart/2005/8/layout/vList2"/>
    <dgm:cxn modelId="{8AB10B9B-87CB-421C-B647-5FC220454216}" type="presParOf" srcId="{B4D5BE44-882B-4D4E-B4DA-7B7A949D7355}" destId="{56F678B6-02F1-4333-A63E-37B9431158F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F44845-F008-4B56-BB33-65AF5B208AF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1E810348-9ADF-45D1-8DB7-83AD767C4BA3}">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Raportul de verificare al proiectului emis de către Serviciul de Stat pentru Verificare și Expertizarea Proiectelor și Construcțiilor a MEI sau verificatori privați;</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9AADDE1D-DDC0-442C-AE37-C049C1B0E41E}" type="parTrans" cxnId="{E10BC84E-D794-4AF2-8972-08D5C9956907}">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7D069E76-D57D-41FA-A181-C9FDF98F5E3E}" type="sibTrans" cxnId="{E10BC84E-D794-4AF2-8972-08D5C9956907}">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F2604792-C6A5-43AC-932D-A844CC2C6182}">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Documentația de deviz: devizul general (Formularul 9, conform CPL 01.01.2001);  devizul local (Formularul 3 și Formularul 7, conform CPL 01.01.2001); catalog de prețuri unitare pentru obiect (Formularul 5 conform CPL 01.01.2001);</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997DD58A-63FF-4FF1-94F3-B9AEA943EFFB}" type="parTrans" cxnId="{6562E9ED-E233-40A1-B0E4-E040270E0751}">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B41E5F8-0593-44F0-90CE-F943DC7A7375}" type="sibTrans" cxnId="{6562E9ED-E233-40A1-B0E4-E040270E0751}">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1A25C2D-C441-48C8-AC60-AEE8C94A8D72}">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Caiet de sarcini pentru desfășurarea licitației publice inclusiv specificațiile tehnice;</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28A88997-A4B2-4385-8E1E-3A90ADB32F4F}" type="parTrans" cxnId="{7DFDC96A-F9A2-4951-A431-E249B44AA18F}">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A66852F9-8C00-4E30-8D71-2740FFB921D0}" type="sibTrans" cxnId="{7DFDC96A-F9A2-4951-A431-E249B44AA18F}">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13144AD7-515A-4E85-AC9C-DA5776354C7E}">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Specificațiile tehnice a bunurilor și echipamentelor planificate conform cererii de finanțare </a:t>
          </a:r>
          <a:r>
            <a:rPr lang="x-none" sz="2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(altele decât cele incluse în proiectul tehnic)</a:t>
          </a:r>
          <a:endParaRPr lang="ru-RU" sz="2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E408068E-13B4-4BD3-B2DA-4E1431D240A5}" type="parTrans" cxnId="{A231DC8D-BCC1-4D10-9F38-718394A21224}">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E428251-543E-41B6-9BC1-5CBEB338C9D9}" type="sibTrans" cxnId="{A231DC8D-BCC1-4D10-9F38-718394A21224}">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A352D9F1-B7E5-4349-A1B8-5C2BF1C7D451}">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Certificat </a:t>
          </a:r>
          <a:r>
            <a:rPr lang="x-none" sz="2000" b="1">
              <a:solidFill>
                <a:schemeClr val="bg1"/>
              </a:solidFill>
              <a:effectLst>
                <a:outerShdw blurRad="38100" dist="38100" dir="2700000" algn="tl">
                  <a:srgbClr val="000000">
                    <a:alpha val="43137"/>
                  </a:srgbClr>
                </a:outerShdw>
              </a:effectLst>
              <a:latin typeface="+mj-lt"/>
              <a:cs typeface="Times New Roman" panose="02020603050405020304" pitchFamily="18" charset="0"/>
            </a:rPr>
            <a:t>de urbanism</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86181E06-1A1D-48A7-886D-0D890711F057}" type="parTrans" cxnId="{1E516A65-3654-4A98-B305-15CD4639EBE0}">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56650964-F339-4AD3-8037-7167BA42385E}" type="sibTrans" cxnId="{1E516A65-3654-4A98-B305-15CD4639EBE0}">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F226AA51-722B-4621-8E17-569EA47A1BB9}">
      <dgm:prSet custT="1"/>
      <dgm:spPr/>
      <dgm:t>
        <a:bodyPr/>
        <a:lstStyle/>
        <a:p>
          <a:r>
            <a:rPr lang="x-none"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Studiul de fezabilitate pentru proiectele de investiții care includ lucrări ale căror valoare este mai mare de 5 milioane lei.</a:t>
          </a:r>
          <a:endParaRPr lang="ru-RU" sz="2000" b="1"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dgm:t>
    </dgm:pt>
    <dgm:pt modelId="{F8B39BFC-10EB-434B-ACF6-E47B009529EB}" type="parTrans" cxnId="{47F8DB3E-C8D2-49D9-B586-4222BD97A8A9}">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B4326A08-9AFC-40AE-B51A-E9904134C520}" type="sibTrans" cxnId="{47F8DB3E-C8D2-49D9-B586-4222BD97A8A9}">
      <dgm:prSet/>
      <dgm:spPr/>
      <dgm:t>
        <a:bodyPr/>
        <a:lstStyle/>
        <a:p>
          <a:endParaRPr lang="ru-RU" b="1">
            <a:solidFill>
              <a:schemeClr val="bg1"/>
            </a:solidFill>
            <a:effectLst>
              <a:outerShdw blurRad="38100" dist="38100" dir="2700000" algn="tl">
                <a:srgbClr val="000000">
                  <a:alpha val="43137"/>
                </a:srgbClr>
              </a:outerShdw>
            </a:effectLst>
            <a:latin typeface="+mj-lt"/>
          </a:endParaRPr>
        </a:p>
      </dgm:t>
    </dgm:pt>
    <dgm:pt modelId="{6632A108-2FBD-4600-8038-6A56D1087B35}" type="pres">
      <dgm:prSet presAssocID="{FEF44845-F008-4B56-BB33-65AF5B208AF0}" presName="linear" presStyleCnt="0">
        <dgm:presLayoutVars>
          <dgm:animLvl val="lvl"/>
          <dgm:resizeHandles val="exact"/>
        </dgm:presLayoutVars>
      </dgm:prSet>
      <dgm:spPr/>
      <dgm:t>
        <a:bodyPr/>
        <a:lstStyle/>
        <a:p>
          <a:endParaRPr lang="ru-RU"/>
        </a:p>
      </dgm:t>
    </dgm:pt>
    <dgm:pt modelId="{54173D45-7E8E-478B-8C56-DBD8455B2C4C}" type="pres">
      <dgm:prSet presAssocID="{1E810348-9ADF-45D1-8DB7-83AD767C4BA3}" presName="parentText" presStyleLbl="node1" presStyleIdx="0" presStyleCnt="6">
        <dgm:presLayoutVars>
          <dgm:chMax val="0"/>
          <dgm:bulletEnabled val="1"/>
        </dgm:presLayoutVars>
      </dgm:prSet>
      <dgm:spPr/>
      <dgm:t>
        <a:bodyPr/>
        <a:lstStyle/>
        <a:p>
          <a:endParaRPr lang="ru-RU"/>
        </a:p>
      </dgm:t>
    </dgm:pt>
    <dgm:pt modelId="{A40C793C-82FA-4FC8-90F3-547728F8C2C1}" type="pres">
      <dgm:prSet presAssocID="{7D069E76-D57D-41FA-A181-C9FDF98F5E3E}" presName="spacer" presStyleCnt="0"/>
      <dgm:spPr/>
    </dgm:pt>
    <dgm:pt modelId="{89C38E82-9187-43C6-ACBF-2C55478CF557}" type="pres">
      <dgm:prSet presAssocID="{F2604792-C6A5-43AC-932D-A844CC2C6182}" presName="parentText" presStyleLbl="node1" presStyleIdx="1" presStyleCnt="6" custScaleY="123668">
        <dgm:presLayoutVars>
          <dgm:chMax val="0"/>
          <dgm:bulletEnabled val="1"/>
        </dgm:presLayoutVars>
      </dgm:prSet>
      <dgm:spPr/>
      <dgm:t>
        <a:bodyPr/>
        <a:lstStyle/>
        <a:p>
          <a:endParaRPr lang="ru-RU"/>
        </a:p>
      </dgm:t>
    </dgm:pt>
    <dgm:pt modelId="{96228CC9-B3CA-4500-9ED9-3A4FA8D0E131}" type="pres">
      <dgm:prSet presAssocID="{5B41E5F8-0593-44F0-90CE-F943DC7A7375}" presName="spacer" presStyleCnt="0"/>
      <dgm:spPr/>
    </dgm:pt>
    <dgm:pt modelId="{DF617751-B154-447E-BEEF-9D5D83772BF0}" type="pres">
      <dgm:prSet presAssocID="{51A25C2D-C441-48C8-AC60-AEE8C94A8D72}" presName="parentText" presStyleLbl="node1" presStyleIdx="2" presStyleCnt="6">
        <dgm:presLayoutVars>
          <dgm:chMax val="0"/>
          <dgm:bulletEnabled val="1"/>
        </dgm:presLayoutVars>
      </dgm:prSet>
      <dgm:spPr/>
      <dgm:t>
        <a:bodyPr/>
        <a:lstStyle/>
        <a:p>
          <a:endParaRPr lang="ru-RU"/>
        </a:p>
      </dgm:t>
    </dgm:pt>
    <dgm:pt modelId="{2DBFE761-6C70-4046-80C8-CE403A64FEAE}" type="pres">
      <dgm:prSet presAssocID="{A66852F9-8C00-4E30-8D71-2740FFB921D0}" presName="spacer" presStyleCnt="0"/>
      <dgm:spPr/>
    </dgm:pt>
    <dgm:pt modelId="{8F65F1AA-FA9C-416A-A616-4FFFB73A7143}" type="pres">
      <dgm:prSet presAssocID="{13144AD7-515A-4E85-AC9C-DA5776354C7E}" presName="parentText" presStyleLbl="node1" presStyleIdx="3" presStyleCnt="6">
        <dgm:presLayoutVars>
          <dgm:chMax val="0"/>
          <dgm:bulletEnabled val="1"/>
        </dgm:presLayoutVars>
      </dgm:prSet>
      <dgm:spPr/>
      <dgm:t>
        <a:bodyPr/>
        <a:lstStyle/>
        <a:p>
          <a:endParaRPr lang="ru-RU"/>
        </a:p>
      </dgm:t>
    </dgm:pt>
    <dgm:pt modelId="{F4455A63-6B15-4D62-8303-21A5D65ACF62}" type="pres">
      <dgm:prSet presAssocID="{5E428251-543E-41B6-9BC1-5CBEB338C9D9}" presName="spacer" presStyleCnt="0"/>
      <dgm:spPr/>
    </dgm:pt>
    <dgm:pt modelId="{6D4ACC46-35CF-4951-A6CC-AD26E0C85F8A}" type="pres">
      <dgm:prSet presAssocID="{A352D9F1-B7E5-4349-A1B8-5C2BF1C7D451}" presName="parentText" presStyleLbl="node1" presStyleIdx="4" presStyleCnt="6" custScaleY="65564">
        <dgm:presLayoutVars>
          <dgm:chMax val="0"/>
          <dgm:bulletEnabled val="1"/>
        </dgm:presLayoutVars>
      </dgm:prSet>
      <dgm:spPr/>
      <dgm:t>
        <a:bodyPr/>
        <a:lstStyle/>
        <a:p>
          <a:endParaRPr lang="ru-RU"/>
        </a:p>
      </dgm:t>
    </dgm:pt>
    <dgm:pt modelId="{056DB7C6-75D9-456B-9167-2C9C4AB8ECD3}" type="pres">
      <dgm:prSet presAssocID="{56650964-F339-4AD3-8037-7167BA42385E}" presName="spacer" presStyleCnt="0"/>
      <dgm:spPr/>
    </dgm:pt>
    <dgm:pt modelId="{93D5B4EA-C58E-41F4-AED0-010AE8A16594}" type="pres">
      <dgm:prSet presAssocID="{F226AA51-722B-4621-8E17-569EA47A1BB9}" presName="parentText" presStyleLbl="node1" presStyleIdx="5" presStyleCnt="6">
        <dgm:presLayoutVars>
          <dgm:chMax val="0"/>
          <dgm:bulletEnabled val="1"/>
        </dgm:presLayoutVars>
      </dgm:prSet>
      <dgm:spPr/>
      <dgm:t>
        <a:bodyPr/>
        <a:lstStyle/>
        <a:p>
          <a:endParaRPr lang="ru-RU"/>
        </a:p>
      </dgm:t>
    </dgm:pt>
  </dgm:ptLst>
  <dgm:cxnLst>
    <dgm:cxn modelId="{6562E9ED-E233-40A1-B0E4-E040270E0751}" srcId="{FEF44845-F008-4B56-BB33-65AF5B208AF0}" destId="{F2604792-C6A5-43AC-932D-A844CC2C6182}" srcOrd="1" destOrd="0" parTransId="{997DD58A-63FF-4FF1-94F3-B9AEA943EFFB}" sibTransId="{5B41E5F8-0593-44F0-90CE-F943DC7A7375}"/>
    <dgm:cxn modelId="{B5FDDBBA-1566-4DE7-A678-58FA92F02F25}" type="presOf" srcId="{A352D9F1-B7E5-4349-A1B8-5C2BF1C7D451}" destId="{6D4ACC46-35CF-4951-A6CC-AD26E0C85F8A}" srcOrd="0" destOrd="0" presId="urn:microsoft.com/office/officeart/2005/8/layout/vList2"/>
    <dgm:cxn modelId="{47F8DB3E-C8D2-49D9-B586-4222BD97A8A9}" srcId="{FEF44845-F008-4B56-BB33-65AF5B208AF0}" destId="{F226AA51-722B-4621-8E17-569EA47A1BB9}" srcOrd="5" destOrd="0" parTransId="{F8B39BFC-10EB-434B-ACF6-E47B009529EB}" sibTransId="{B4326A08-9AFC-40AE-B51A-E9904134C520}"/>
    <dgm:cxn modelId="{ACB7BC01-AFFE-46B7-A234-DD4051D6FEFE}" type="presOf" srcId="{51A25C2D-C441-48C8-AC60-AEE8C94A8D72}" destId="{DF617751-B154-447E-BEEF-9D5D83772BF0}" srcOrd="0" destOrd="0" presId="urn:microsoft.com/office/officeart/2005/8/layout/vList2"/>
    <dgm:cxn modelId="{1E516A65-3654-4A98-B305-15CD4639EBE0}" srcId="{FEF44845-F008-4B56-BB33-65AF5B208AF0}" destId="{A352D9F1-B7E5-4349-A1B8-5C2BF1C7D451}" srcOrd="4" destOrd="0" parTransId="{86181E06-1A1D-48A7-886D-0D890711F057}" sibTransId="{56650964-F339-4AD3-8037-7167BA42385E}"/>
    <dgm:cxn modelId="{7DFDC96A-F9A2-4951-A431-E249B44AA18F}" srcId="{FEF44845-F008-4B56-BB33-65AF5B208AF0}" destId="{51A25C2D-C441-48C8-AC60-AEE8C94A8D72}" srcOrd="2" destOrd="0" parTransId="{28A88997-A4B2-4385-8E1E-3A90ADB32F4F}" sibTransId="{A66852F9-8C00-4E30-8D71-2740FFB921D0}"/>
    <dgm:cxn modelId="{5A0234E7-0114-4135-8684-6C88B09D9FD3}" type="presOf" srcId="{F2604792-C6A5-43AC-932D-A844CC2C6182}" destId="{89C38E82-9187-43C6-ACBF-2C55478CF557}" srcOrd="0" destOrd="0" presId="urn:microsoft.com/office/officeart/2005/8/layout/vList2"/>
    <dgm:cxn modelId="{E581A21A-883A-449D-8BA8-98D02EEC92DE}" type="presOf" srcId="{FEF44845-F008-4B56-BB33-65AF5B208AF0}" destId="{6632A108-2FBD-4600-8038-6A56D1087B35}" srcOrd="0" destOrd="0" presId="urn:microsoft.com/office/officeart/2005/8/layout/vList2"/>
    <dgm:cxn modelId="{A231DC8D-BCC1-4D10-9F38-718394A21224}" srcId="{FEF44845-F008-4B56-BB33-65AF5B208AF0}" destId="{13144AD7-515A-4E85-AC9C-DA5776354C7E}" srcOrd="3" destOrd="0" parTransId="{E408068E-13B4-4BD3-B2DA-4E1431D240A5}" sibTransId="{5E428251-543E-41B6-9BC1-5CBEB338C9D9}"/>
    <dgm:cxn modelId="{5214D2C9-C56E-4CA2-96C8-2FCDC23AA3AB}" type="presOf" srcId="{1E810348-9ADF-45D1-8DB7-83AD767C4BA3}" destId="{54173D45-7E8E-478B-8C56-DBD8455B2C4C}" srcOrd="0" destOrd="0" presId="urn:microsoft.com/office/officeart/2005/8/layout/vList2"/>
    <dgm:cxn modelId="{E10BC84E-D794-4AF2-8972-08D5C9956907}" srcId="{FEF44845-F008-4B56-BB33-65AF5B208AF0}" destId="{1E810348-9ADF-45D1-8DB7-83AD767C4BA3}" srcOrd="0" destOrd="0" parTransId="{9AADDE1D-DDC0-442C-AE37-C049C1B0E41E}" sibTransId="{7D069E76-D57D-41FA-A181-C9FDF98F5E3E}"/>
    <dgm:cxn modelId="{197BECD6-7B6E-40F7-8F85-FD8A6AA26C33}" type="presOf" srcId="{F226AA51-722B-4621-8E17-569EA47A1BB9}" destId="{93D5B4EA-C58E-41F4-AED0-010AE8A16594}" srcOrd="0" destOrd="0" presId="urn:microsoft.com/office/officeart/2005/8/layout/vList2"/>
    <dgm:cxn modelId="{6A5302FE-701E-425B-BBA5-A96DBAF8D547}" type="presOf" srcId="{13144AD7-515A-4E85-AC9C-DA5776354C7E}" destId="{8F65F1AA-FA9C-416A-A616-4FFFB73A7143}" srcOrd="0" destOrd="0" presId="urn:microsoft.com/office/officeart/2005/8/layout/vList2"/>
    <dgm:cxn modelId="{55D68225-FA13-4621-A4C7-E45A607B161B}" type="presParOf" srcId="{6632A108-2FBD-4600-8038-6A56D1087B35}" destId="{54173D45-7E8E-478B-8C56-DBD8455B2C4C}" srcOrd="0" destOrd="0" presId="urn:microsoft.com/office/officeart/2005/8/layout/vList2"/>
    <dgm:cxn modelId="{F68DE671-8A4B-4E11-A38C-A95B340B2164}" type="presParOf" srcId="{6632A108-2FBD-4600-8038-6A56D1087B35}" destId="{A40C793C-82FA-4FC8-90F3-547728F8C2C1}" srcOrd="1" destOrd="0" presId="urn:microsoft.com/office/officeart/2005/8/layout/vList2"/>
    <dgm:cxn modelId="{03CC50CC-3304-48D5-8BE7-87E3526FF324}" type="presParOf" srcId="{6632A108-2FBD-4600-8038-6A56D1087B35}" destId="{89C38E82-9187-43C6-ACBF-2C55478CF557}" srcOrd="2" destOrd="0" presId="urn:microsoft.com/office/officeart/2005/8/layout/vList2"/>
    <dgm:cxn modelId="{4847EECD-B8C4-449D-A368-C4208705B6C5}" type="presParOf" srcId="{6632A108-2FBD-4600-8038-6A56D1087B35}" destId="{96228CC9-B3CA-4500-9ED9-3A4FA8D0E131}" srcOrd="3" destOrd="0" presId="urn:microsoft.com/office/officeart/2005/8/layout/vList2"/>
    <dgm:cxn modelId="{714B3886-6F8D-4DA7-BD6A-922176B2AF7D}" type="presParOf" srcId="{6632A108-2FBD-4600-8038-6A56D1087B35}" destId="{DF617751-B154-447E-BEEF-9D5D83772BF0}" srcOrd="4" destOrd="0" presId="urn:microsoft.com/office/officeart/2005/8/layout/vList2"/>
    <dgm:cxn modelId="{7A914795-A878-40D8-8433-05EA9A06FDCF}" type="presParOf" srcId="{6632A108-2FBD-4600-8038-6A56D1087B35}" destId="{2DBFE761-6C70-4046-80C8-CE403A64FEAE}" srcOrd="5" destOrd="0" presId="urn:microsoft.com/office/officeart/2005/8/layout/vList2"/>
    <dgm:cxn modelId="{B4C774CD-4684-4AF8-B401-6C75C0D35402}" type="presParOf" srcId="{6632A108-2FBD-4600-8038-6A56D1087B35}" destId="{8F65F1AA-FA9C-416A-A616-4FFFB73A7143}" srcOrd="6" destOrd="0" presId="urn:microsoft.com/office/officeart/2005/8/layout/vList2"/>
    <dgm:cxn modelId="{F959ABD3-072D-405C-8FBA-96C9A1DE9D82}" type="presParOf" srcId="{6632A108-2FBD-4600-8038-6A56D1087B35}" destId="{F4455A63-6B15-4D62-8303-21A5D65ACF62}" srcOrd="7" destOrd="0" presId="urn:microsoft.com/office/officeart/2005/8/layout/vList2"/>
    <dgm:cxn modelId="{EFA930A1-C30A-4881-9A5A-1946E6A6DBFC}" type="presParOf" srcId="{6632A108-2FBD-4600-8038-6A56D1087B35}" destId="{6D4ACC46-35CF-4951-A6CC-AD26E0C85F8A}" srcOrd="8" destOrd="0" presId="urn:microsoft.com/office/officeart/2005/8/layout/vList2"/>
    <dgm:cxn modelId="{90412375-9A36-4B79-888B-ED452227A724}" type="presParOf" srcId="{6632A108-2FBD-4600-8038-6A56D1087B35}" destId="{056DB7C6-75D9-456B-9167-2C9C4AB8ECD3}" srcOrd="9" destOrd="0" presId="urn:microsoft.com/office/officeart/2005/8/layout/vList2"/>
    <dgm:cxn modelId="{7087A956-E868-454B-9CE2-4C3EEE114E89}" type="presParOf" srcId="{6632A108-2FBD-4600-8038-6A56D1087B35}" destId="{93D5B4EA-C58E-41F4-AED0-010AE8A1659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Substituent dată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1289BC-F7BB-44B4-AC65-01E0DA9A3957}" type="datetimeFigureOut">
              <a:rPr lang="ru-RU" smtClean="0"/>
              <a:t>26.08.2020</a:t>
            </a:fld>
            <a:endParaRPr lang="ru-RU"/>
          </a:p>
        </p:txBody>
      </p:sp>
      <p:sp>
        <p:nvSpPr>
          <p:cNvPr id="4" name="Substituent imagine diapozitiv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Substituent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6" name="Substituent subsol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ubstituent număr diapozitiv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684184-5EAD-4A2D-9F77-E5C99AD195BB}" type="slidenum">
              <a:rPr lang="ru-RU" smtClean="0"/>
              <a:t>‹#›</a:t>
            </a:fld>
            <a:endParaRPr lang="ru-RU"/>
          </a:p>
        </p:txBody>
      </p:sp>
    </p:spTree>
    <p:extLst>
      <p:ext uri="{BB962C8B-B14F-4D97-AF65-F5344CB8AC3E}">
        <p14:creationId xmlns:p14="http://schemas.microsoft.com/office/powerpoint/2010/main" val="2139301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ChangeArrowheads="1" noTextEdit="1"/>
          </p:cNvSpPr>
          <p:nvPr>
            <p:ph type="sldImg"/>
          </p:nvPr>
        </p:nvSpPr>
        <p:spPr>
          <a:ln/>
        </p:spPr>
      </p:sp>
      <p:sp>
        <p:nvSpPr>
          <p:cNvPr id="25603" name="Заметки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ro-RO" altLang="ru-RU">
                <a:latin typeface="Times New Roman" pitchFamily="18" charset="0"/>
                <a:cs typeface="Arial" charset="0"/>
              </a:rPr>
              <a:t>De vorbit despre ce va include proiectul, c</a:t>
            </a:r>
            <a:endParaRPr lang="en-US" altLang="ru-RU">
              <a:latin typeface="Times New Roman" pitchFamily="18" charset="0"/>
              <a:cs typeface="Arial" charset="0"/>
            </a:endParaRPr>
          </a:p>
        </p:txBody>
      </p:sp>
      <p:sp>
        <p:nvSpPr>
          <p:cNvPr id="25604" name="Номер слайда 3"/>
          <p:cNvSpPr>
            <a:spLocks noGrp="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723900" algn="l"/>
                <a:tab pos="1447800" algn="l"/>
                <a:tab pos="2171700" algn="l"/>
                <a:tab pos="2895600" algn="l"/>
              </a:tabLst>
              <a:defRPr sz="1200">
                <a:solidFill>
                  <a:srgbClr val="000000"/>
                </a:solidFill>
                <a:latin typeface="Times New Roman" pitchFamily="18" charset="0"/>
                <a:cs typeface="Arial" charset="0"/>
              </a:defRPr>
            </a:lvl1pPr>
            <a:lvl2pPr>
              <a:tabLst>
                <a:tab pos="723900" algn="l"/>
                <a:tab pos="1447800" algn="l"/>
                <a:tab pos="2171700" algn="l"/>
                <a:tab pos="2895600" algn="l"/>
              </a:tabLst>
              <a:defRPr sz="1200">
                <a:solidFill>
                  <a:srgbClr val="000000"/>
                </a:solidFill>
                <a:latin typeface="Times New Roman" pitchFamily="18" charset="0"/>
                <a:cs typeface="Arial" charset="0"/>
              </a:defRPr>
            </a:lvl2pPr>
            <a:lvl3pPr>
              <a:tabLst>
                <a:tab pos="723900" algn="l"/>
                <a:tab pos="1447800" algn="l"/>
                <a:tab pos="2171700" algn="l"/>
                <a:tab pos="2895600" algn="l"/>
              </a:tabLst>
              <a:defRPr sz="1200">
                <a:solidFill>
                  <a:srgbClr val="000000"/>
                </a:solidFill>
                <a:latin typeface="Times New Roman" pitchFamily="18" charset="0"/>
                <a:cs typeface="Arial" charset="0"/>
              </a:defRPr>
            </a:lvl3pPr>
            <a:lvl4pPr>
              <a:tabLst>
                <a:tab pos="723900" algn="l"/>
                <a:tab pos="1447800" algn="l"/>
                <a:tab pos="2171700" algn="l"/>
                <a:tab pos="2895600" algn="l"/>
              </a:tabLst>
              <a:defRPr sz="1200">
                <a:solidFill>
                  <a:srgbClr val="000000"/>
                </a:solidFill>
                <a:latin typeface="Times New Roman" pitchFamily="18" charset="0"/>
                <a:cs typeface="Arial" charset="0"/>
              </a:defRPr>
            </a:lvl4pPr>
            <a:lvl5pPr>
              <a:tabLst>
                <a:tab pos="723900" algn="l"/>
                <a:tab pos="1447800" algn="l"/>
                <a:tab pos="2171700" algn="l"/>
                <a:tab pos="2895600" algn="l"/>
              </a:tabLst>
              <a:defRPr sz="1200">
                <a:solidFill>
                  <a:srgbClr val="000000"/>
                </a:solidFill>
                <a:latin typeface="Times New Roman" pitchFamily="18" charset="0"/>
                <a:cs typeface="Arial"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7800" algn="l"/>
                <a:tab pos="2171700" algn="l"/>
                <a:tab pos="2895600" algn="l"/>
              </a:tabLst>
              <a:defRPr sz="1200">
                <a:solidFill>
                  <a:srgbClr val="000000"/>
                </a:solidFill>
                <a:latin typeface="Times New Roman" pitchFamily="18" charset="0"/>
                <a:cs typeface="Arial" charset="0"/>
              </a:defRPr>
            </a:lvl9pPr>
          </a:lstStyle>
          <a:p>
            <a:fld id="{655370C1-DFD0-4FBF-B849-58DACF25A534}" type="slidenum">
              <a:rPr lang="en-US" altLang="ru-RU"/>
              <a:pPr/>
              <a:t>33</a:t>
            </a:fld>
            <a:endParaRPr lang="en-US"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p:cNvSpPr>
            <a:spLocks noGrp="1"/>
          </p:cNvSpPr>
          <p:nvPr>
            <p:ph type="ctrTitle"/>
          </p:nvPr>
        </p:nvSpPr>
        <p:spPr>
          <a:xfrm>
            <a:off x="685800" y="2130425"/>
            <a:ext cx="7772400" cy="1470025"/>
          </a:xfrm>
        </p:spPr>
        <p:txBody>
          <a:bodyPr/>
          <a:lstStyle/>
          <a:p>
            <a:r>
              <a:rPr lang="ro-RO"/>
              <a:t>Clic pentru editare stil titlu</a:t>
            </a:r>
            <a:endParaRPr lang="ru-RU"/>
          </a:p>
        </p:txBody>
      </p:sp>
      <p:sp>
        <p:nvSpPr>
          <p:cNvPr id="3" name="Subtitlu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o-RO"/>
              <a:t>Clic pentru a edita stilul de subtitlu</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26.08.2020</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812311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text vertical 2"/>
          <p:cNvSpPr>
            <a:spLocks noGrp="1"/>
          </p:cNvSpPr>
          <p:nvPr>
            <p:ph type="body" orient="vert" idx="1"/>
          </p:nvPr>
        </p:nvSpPr>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26.08.2020</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62868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p:cNvSpPr>
            <a:spLocks noGrp="1"/>
          </p:cNvSpPr>
          <p:nvPr>
            <p:ph type="title" orient="vert"/>
          </p:nvPr>
        </p:nvSpPr>
        <p:spPr>
          <a:xfrm>
            <a:off x="6629400" y="274638"/>
            <a:ext cx="2057400" cy="5851525"/>
          </a:xfrm>
        </p:spPr>
        <p:txBody>
          <a:bodyPr vert="eaVert"/>
          <a:lstStyle/>
          <a:p>
            <a:r>
              <a:rPr lang="ro-RO"/>
              <a:t>Clic pentru editare stil titlu</a:t>
            </a:r>
            <a:endParaRPr lang="ru-RU"/>
          </a:p>
        </p:txBody>
      </p:sp>
      <p:sp>
        <p:nvSpPr>
          <p:cNvPr id="3" name="Substituent text vertical 2"/>
          <p:cNvSpPr>
            <a:spLocks noGrp="1"/>
          </p:cNvSpPr>
          <p:nvPr>
            <p:ph type="body" orient="vert" idx="1"/>
          </p:nvPr>
        </p:nvSpPr>
        <p:spPr>
          <a:xfrm>
            <a:off x="457200" y="274638"/>
            <a:ext cx="6019800" cy="5851525"/>
          </a:xfrm>
        </p:spPr>
        <p:txBody>
          <a:bodyPr vert="eaVert"/>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26.08.2020</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192793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conținut 2"/>
          <p:cNvSpPr>
            <a:spLocks noGrp="1"/>
          </p:cNvSpPr>
          <p:nvPr>
            <p:ph idx="1"/>
          </p:nvPr>
        </p:nvSpPr>
        <p:spPr/>
        <p:txBody>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10"/>
          </p:nvPr>
        </p:nvSpPr>
        <p:spPr/>
        <p:txBody>
          <a:bodyPr/>
          <a:lstStyle/>
          <a:p>
            <a:fld id="{1E3A748E-43B1-4279-BDA9-C7A9BFEC909C}" type="datetimeFigureOut">
              <a:rPr lang="ru-RU" smtClean="0"/>
              <a:t>26.08.2020</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1143455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p:cNvSpPr>
            <a:spLocks noGrp="1"/>
          </p:cNvSpPr>
          <p:nvPr>
            <p:ph type="title"/>
          </p:nvPr>
        </p:nvSpPr>
        <p:spPr>
          <a:xfrm>
            <a:off x="722313" y="4406900"/>
            <a:ext cx="7772400" cy="1362075"/>
          </a:xfrm>
        </p:spPr>
        <p:txBody>
          <a:bodyPr anchor="t"/>
          <a:lstStyle>
            <a:lvl1pPr algn="l">
              <a:defRPr sz="4000" b="1" cap="all"/>
            </a:lvl1pPr>
          </a:lstStyle>
          <a:p>
            <a:r>
              <a:rPr lang="ro-RO"/>
              <a:t>Clic pentru editare stil titlu</a:t>
            </a:r>
            <a:endParaRPr lang="ru-RU"/>
          </a:p>
        </p:txBody>
      </p:sp>
      <p:sp>
        <p:nvSpPr>
          <p:cNvPr id="3" name="Substituent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o-RO"/>
              <a:t>Clic pentru editare stiluri text Coordonator</a:t>
            </a:r>
          </a:p>
        </p:txBody>
      </p:sp>
      <p:sp>
        <p:nvSpPr>
          <p:cNvPr id="4" name="Substituent dată 3"/>
          <p:cNvSpPr>
            <a:spLocks noGrp="1"/>
          </p:cNvSpPr>
          <p:nvPr>
            <p:ph type="dt" sz="half" idx="10"/>
          </p:nvPr>
        </p:nvSpPr>
        <p:spPr/>
        <p:txBody>
          <a:bodyPr/>
          <a:lstStyle/>
          <a:p>
            <a:fld id="{1E3A748E-43B1-4279-BDA9-C7A9BFEC909C}" type="datetimeFigureOut">
              <a:rPr lang="ru-RU" smtClean="0"/>
              <a:t>26.08.2020</a:t>
            </a:fld>
            <a:endParaRPr lang="ru-RU"/>
          </a:p>
        </p:txBody>
      </p:sp>
      <p:sp>
        <p:nvSpPr>
          <p:cNvPr id="5" name="Substituent subsol 4"/>
          <p:cNvSpPr>
            <a:spLocks noGrp="1"/>
          </p:cNvSpPr>
          <p:nvPr>
            <p:ph type="ftr" sz="quarter" idx="11"/>
          </p:nvPr>
        </p:nvSpPr>
        <p:spPr/>
        <p:txBody>
          <a:bodyPr/>
          <a:lstStyle/>
          <a:p>
            <a:endParaRPr lang="ru-RU"/>
          </a:p>
        </p:txBody>
      </p:sp>
      <p:sp>
        <p:nvSpPr>
          <p:cNvPr id="6" name="Substituent număr diapozitiv 5"/>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73340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conținut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conținut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5" name="Substituent dată 4"/>
          <p:cNvSpPr>
            <a:spLocks noGrp="1"/>
          </p:cNvSpPr>
          <p:nvPr>
            <p:ph type="dt" sz="half" idx="10"/>
          </p:nvPr>
        </p:nvSpPr>
        <p:spPr/>
        <p:txBody>
          <a:bodyPr/>
          <a:lstStyle/>
          <a:p>
            <a:fld id="{1E3A748E-43B1-4279-BDA9-C7A9BFEC909C}" type="datetimeFigureOut">
              <a:rPr lang="ru-RU" smtClean="0"/>
              <a:t>26.08.2020</a:t>
            </a:fld>
            <a:endParaRPr lang="ru-RU"/>
          </a:p>
        </p:txBody>
      </p:sp>
      <p:sp>
        <p:nvSpPr>
          <p:cNvPr id="6" name="Substituent subsol 5"/>
          <p:cNvSpPr>
            <a:spLocks noGrp="1"/>
          </p:cNvSpPr>
          <p:nvPr>
            <p:ph type="ftr" sz="quarter" idx="11"/>
          </p:nvPr>
        </p:nvSpPr>
        <p:spPr/>
        <p:txBody>
          <a:bodyPr/>
          <a:lstStyle/>
          <a:p>
            <a:endParaRPr lang="ru-RU"/>
          </a:p>
        </p:txBody>
      </p:sp>
      <p:sp>
        <p:nvSpPr>
          <p:cNvPr id="7" name="Substituent număr diapozitiv 6"/>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702270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lvl1pPr>
              <a:defRPr/>
            </a:lvl1pPr>
          </a:lstStyle>
          <a:p>
            <a:r>
              <a:rPr lang="ro-RO"/>
              <a:t>Clic pentru editare stil titlu</a:t>
            </a:r>
            <a:endParaRPr lang="ru-RU"/>
          </a:p>
        </p:txBody>
      </p:sp>
      <p:sp>
        <p:nvSpPr>
          <p:cNvPr id="3" name="Substituent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4" name="Substituent conținut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5" name="Substituent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Clic pentru editare stiluri text Coordonator</a:t>
            </a:r>
          </a:p>
        </p:txBody>
      </p:sp>
      <p:sp>
        <p:nvSpPr>
          <p:cNvPr id="6" name="Substituent conținut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7" name="Substituent dată 6"/>
          <p:cNvSpPr>
            <a:spLocks noGrp="1"/>
          </p:cNvSpPr>
          <p:nvPr>
            <p:ph type="dt" sz="half" idx="10"/>
          </p:nvPr>
        </p:nvSpPr>
        <p:spPr/>
        <p:txBody>
          <a:bodyPr/>
          <a:lstStyle/>
          <a:p>
            <a:fld id="{1E3A748E-43B1-4279-BDA9-C7A9BFEC909C}" type="datetimeFigureOut">
              <a:rPr lang="ru-RU" smtClean="0"/>
              <a:t>26.08.2020</a:t>
            </a:fld>
            <a:endParaRPr lang="ru-RU"/>
          </a:p>
        </p:txBody>
      </p:sp>
      <p:sp>
        <p:nvSpPr>
          <p:cNvPr id="8" name="Substituent subsol 7"/>
          <p:cNvSpPr>
            <a:spLocks noGrp="1"/>
          </p:cNvSpPr>
          <p:nvPr>
            <p:ph type="ftr" sz="quarter" idx="11"/>
          </p:nvPr>
        </p:nvSpPr>
        <p:spPr/>
        <p:txBody>
          <a:bodyPr/>
          <a:lstStyle/>
          <a:p>
            <a:endParaRPr lang="ru-RU"/>
          </a:p>
        </p:txBody>
      </p:sp>
      <p:sp>
        <p:nvSpPr>
          <p:cNvPr id="9" name="Substituent număr diapozitiv 8"/>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374830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p:cNvSpPr>
            <a:spLocks noGrp="1"/>
          </p:cNvSpPr>
          <p:nvPr>
            <p:ph type="title"/>
          </p:nvPr>
        </p:nvSpPr>
        <p:spPr/>
        <p:txBody>
          <a:bodyPr/>
          <a:lstStyle/>
          <a:p>
            <a:r>
              <a:rPr lang="ro-RO"/>
              <a:t>Clic pentru editare stil titlu</a:t>
            </a:r>
            <a:endParaRPr lang="ru-RU"/>
          </a:p>
        </p:txBody>
      </p:sp>
      <p:sp>
        <p:nvSpPr>
          <p:cNvPr id="3" name="Substituent dată 2"/>
          <p:cNvSpPr>
            <a:spLocks noGrp="1"/>
          </p:cNvSpPr>
          <p:nvPr>
            <p:ph type="dt" sz="half" idx="10"/>
          </p:nvPr>
        </p:nvSpPr>
        <p:spPr/>
        <p:txBody>
          <a:bodyPr/>
          <a:lstStyle/>
          <a:p>
            <a:fld id="{1E3A748E-43B1-4279-BDA9-C7A9BFEC909C}" type="datetimeFigureOut">
              <a:rPr lang="ru-RU" smtClean="0"/>
              <a:t>26.08.2020</a:t>
            </a:fld>
            <a:endParaRPr lang="ru-RU"/>
          </a:p>
        </p:txBody>
      </p:sp>
      <p:sp>
        <p:nvSpPr>
          <p:cNvPr id="4" name="Substituent subsol 3"/>
          <p:cNvSpPr>
            <a:spLocks noGrp="1"/>
          </p:cNvSpPr>
          <p:nvPr>
            <p:ph type="ftr" sz="quarter" idx="11"/>
          </p:nvPr>
        </p:nvSpPr>
        <p:spPr/>
        <p:txBody>
          <a:bodyPr/>
          <a:lstStyle/>
          <a:p>
            <a:endParaRPr lang="ru-RU"/>
          </a:p>
        </p:txBody>
      </p:sp>
      <p:sp>
        <p:nvSpPr>
          <p:cNvPr id="5" name="Substituent număr diapozitiv 4"/>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93007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p:cNvSpPr>
            <a:spLocks noGrp="1"/>
          </p:cNvSpPr>
          <p:nvPr>
            <p:ph type="dt" sz="half" idx="10"/>
          </p:nvPr>
        </p:nvSpPr>
        <p:spPr/>
        <p:txBody>
          <a:bodyPr/>
          <a:lstStyle/>
          <a:p>
            <a:fld id="{1E3A748E-43B1-4279-BDA9-C7A9BFEC909C}" type="datetimeFigureOut">
              <a:rPr lang="ru-RU" smtClean="0"/>
              <a:t>26.08.2020</a:t>
            </a:fld>
            <a:endParaRPr lang="ru-RU"/>
          </a:p>
        </p:txBody>
      </p:sp>
      <p:sp>
        <p:nvSpPr>
          <p:cNvPr id="3" name="Substituent subsol 2"/>
          <p:cNvSpPr>
            <a:spLocks noGrp="1"/>
          </p:cNvSpPr>
          <p:nvPr>
            <p:ph type="ftr" sz="quarter" idx="11"/>
          </p:nvPr>
        </p:nvSpPr>
        <p:spPr/>
        <p:txBody>
          <a:bodyPr/>
          <a:lstStyle/>
          <a:p>
            <a:endParaRPr lang="ru-RU"/>
          </a:p>
        </p:txBody>
      </p:sp>
      <p:sp>
        <p:nvSpPr>
          <p:cNvPr id="4" name="Substituent număr diapozitiv 3"/>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1558116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457200" y="273050"/>
            <a:ext cx="3008313" cy="1162050"/>
          </a:xfrm>
        </p:spPr>
        <p:txBody>
          <a:bodyPr anchor="b"/>
          <a:lstStyle>
            <a:lvl1pPr algn="l">
              <a:defRPr sz="2000" b="1"/>
            </a:lvl1pPr>
          </a:lstStyle>
          <a:p>
            <a:r>
              <a:rPr lang="ro-RO"/>
              <a:t>Clic pentru editare stil titlu</a:t>
            </a:r>
            <a:endParaRPr lang="ru-RU"/>
          </a:p>
        </p:txBody>
      </p:sp>
      <p:sp>
        <p:nvSpPr>
          <p:cNvPr id="3" name="Substituent conținut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1E3A748E-43B1-4279-BDA9-C7A9BFEC909C}" type="datetimeFigureOut">
              <a:rPr lang="ru-RU" smtClean="0"/>
              <a:t>26.08.2020</a:t>
            </a:fld>
            <a:endParaRPr lang="ru-RU"/>
          </a:p>
        </p:txBody>
      </p:sp>
      <p:sp>
        <p:nvSpPr>
          <p:cNvPr id="6" name="Substituent subsol 5"/>
          <p:cNvSpPr>
            <a:spLocks noGrp="1"/>
          </p:cNvSpPr>
          <p:nvPr>
            <p:ph type="ftr" sz="quarter" idx="11"/>
          </p:nvPr>
        </p:nvSpPr>
        <p:spPr/>
        <p:txBody>
          <a:bodyPr/>
          <a:lstStyle/>
          <a:p>
            <a:endParaRPr lang="ru-RU"/>
          </a:p>
        </p:txBody>
      </p:sp>
      <p:sp>
        <p:nvSpPr>
          <p:cNvPr id="7" name="Substituent număr diapozitiv 6"/>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2977490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p:cNvSpPr>
            <a:spLocks noGrp="1"/>
          </p:cNvSpPr>
          <p:nvPr>
            <p:ph type="title"/>
          </p:nvPr>
        </p:nvSpPr>
        <p:spPr>
          <a:xfrm>
            <a:off x="1792288" y="4800600"/>
            <a:ext cx="5486400" cy="566738"/>
          </a:xfrm>
        </p:spPr>
        <p:txBody>
          <a:bodyPr anchor="b"/>
          <a:lstStyle>
            <a:lvl1pPr algn="l">
              <a:defRPr sz="2000" b="1"/>
            </a:lvl1pPr>
          </a:lstStyle>
          <a:p>
            <a:r>
              <a:rPr lang="ro-RO"/>
              <a:t>Clic pentru editare stil titlu</a:t>
            </a:r>
            <a:endParaRPr lang="ru-RU"/>
          </a:p>
        </p:txBody>
      </p:sp>
      <p:sp>
        <p:nvSpPr>
          <p:cNvPr id="3" name="Substituent i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Substituent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o-RO"/>
              <a:t>Clic pentru editare stiluri text Coordonator</a:t>
            </a:r>
          </a:p>
        </p:txBody>
      </p:sp>
      <p:sp>
        <p:nvSpPr>
          <p:cNvPr id="5" name="Substituent dată 4"/>
          <p:cNvSpPr>
            <a:spLocks noGrp="1"/>
          </p:cNvSpPr>
          <p:nvPr>
            <p:ph type="dt" sz="half" idx="10"/>
          </p:nvPr>
        </p:nvSpPr>
        <p:spPr/>
        <p:txBody>
          <a:bodyPr/>
          <a:lstStyle/>
          <a:p>
            <a:fld id="{1E3A748E-43B1-4279-BDA9-C7A9BFEC909C}" type="datetimeFigureOut">
              <a:rPr lang="ru-RU" smtClean="0"/>
              <a:t>26.08.2020</a:t>
            </a:fld>
            <a:endParaRPr lang="ru-RU"/>
          </a:p>
        </p:txBody>
      </p:sp>
      <p:sp>
        <p:nvSpPr>
          <p:cNvPr id="6" name="Substituent subsol 5"/>
          <p:cNvSpPr>
            <a:spLocks noGrp="1"/>
          </p:cNvSpPr>
          <p:nvPr>
            <p:ph type="ftr" sz="quarter" idx="11"/>
          </p:nvPr>
        </p:nvSpPr>
        <p:spPr/>
        <p:txBody>
          <a:bodyPr/>
          <a:lstStyle/>
          <a:p>
            <a:endParaRPr lang="ru-RU"/>
          </a:p>
        </p:txBody>
      </p:sp>
      <p:sp>
        <p:nvSpPr>
          <p:cNvPr id="7" name="Substituent număr diapozitiv 6"/>
          <p:cNvSpPr>
            <a:spLocks noGrp="1"/>
          </p:cNvSpPr>
          <p:nvPr>
            <p:ph type="sldNum" sz="quarter" idx="12"/>
          </p:nvPr>
        </p:nvSpPr>
        <p:spPr/>
        <p:txBody>
          <a:bodyPr/>
          <a:lstStyle/>
          <a:p>
            <a:fld id="{EE2BFAC1-25E2-4FF2-BD9D-38CF2ACC0100}" type="slidenum">
              <a:rPr lang="ru-RU" smtClean="0"/>
              <a:t>‹#›</a:t>
            </a:fld>
            <a:endParaRPr lang="ru-RU"/>
          </a:p>
        </p:txBody>
      </p:sp>
    </p:spTree>
    <p:extLst>
      <p:ext uri="{BB962C8B-B14F-4D97-AF65-F5344CB8AC3E}">
        <p14:creationId xmlns:p14="http://schemas.microsoft.com/office/powerpoint/2010/main" val="3894759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o-RO"/>
              <a:t>Clic pentru editare stil titlu</a:t>
            </a:r>
            <a:endParaRPr lang="ru-RU"/>
          </a:p>
        </p:txBody>
      </p:sp>
      <p:sp>
        <p:nvSpPr>
          <p:cNvPr id="3" name="Substituent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o-RO"/>
              <a:t>Clic pentru editare stiluri text Coordonator</a:t>
            </a:r>
          </a:p>
          <a:p>
            <a:pPr lvl="1"/>
            <a:r>
              <a:rPr lang="ro-RO"/>
              <a:t>Al doilea nivel</a:t>
            </a:r>
          </a:p>
          <a:p>
            <a:pPr lvl="2"/>
            <a:r>
              <a:rPr lang="ro-RO"/>
              <a:t>Al treilea nivel</a:t>
            </a:r>
          </a:p>
          <a:p>
            <a:pPr lvl="3"/>
            <a:r>
              <a:rPr lang="ro-RO"/>
              <a:t>Al patrulea nivel</a:t>
            </a:r>
          </a:p>
          <a:p>
            <a:pPr lvl="4"/>
            <a:r>
              <a:rPr lang="ro-RO"/>
              <a:t>Al cincilea nivel</a:t>
            </a:r>
            <a:endParaRPr lang="ru-RU"/>
          </a:p>
        </p:txBody>
      </p:sp>
      <p:sp>
        <p:nvSpPr>
          <p:cNvPr id="4" name="Substituent dată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3A748E-43B1-4279-BDA9-C7A9BFEC909C}" type="datetimeFigureOut">
              <a:rPr lang="ru-RU" smtClean="0"/>
              <a:t>26.08.2020</a:t>
            </a:fld>
            <a:endParaRPr lang="ru-RU"/>
          </a:p>
        </p:txBody>
      </p:sp>
      <p:sp>
        <p:nvSpPr>
          <p:cNvPr id="5" name="Substituent subsol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Substituent număr diapozitiv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2BFAC1-25E2-4FF2-BD9D-38CF2ACC0100}" type="slidenum">
              <a:rPr lang="ru-RU" smtClean="0"/>
              <a:t>‹#›</a:t>
            </a:fld>
            <a:endParaRPr lang="ru-RU"/>
          </a:p>
        </p:txBody>
      </p:sp>
    </p:spTree>
    <p:extLst>
      <p:ext uri="{BB962C8B-B14F-4D97-AF65-F5344CB8AC3E}">
        <p14:creationId xmlns:p14="http://schemas.microsoft.com/office/powerpoint/2010/main" val="1526923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reptunghi 8"/>
          <p:cNvSpPr/>
          <p:nvPr/>
        </p:nvSpPr>
        <p:spPr>
          <a:xfrm>
            <a:off x="467544" y="2276872"/>
            <a:ext cx="3465100" cy="3168352"/>
          </a:xfrm>
          <a:prstGeom prst="rect">
            <a:avLst/>
          </a:prstGeom>
          <a:solidFill>
            <a:schemeClr val="accent1">
              <a:lumMod val="75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ro-RO" sz="2800" b="1" dirty="0">
                <a:solidFill>
                  <a:schemeClr val="bg1"/>
                </a:solidFill>
                <a:effectLst>
                  <a:outerShdw blurRad="38100" dist="38100" dir="2700000" algn="tl">
                    <a:srgbClr val="000000">
                      <a:alpha val="43137"/>
                    </a:srgbClr>
                  </a:outerShdw>
                </a:effectLst>
              </a:rPr>
              <a:t>Concursul de selectare a proiectelor pentru finanțare din FNDR</a:t>
            </a:r>
          </a:p>
          <a:p>
            <a:pPr algn="ctr"/>
            <a:r>
              <a:rPr lang="ro-RO" sz="2800" b="1" dirty="0">
                <a:solidFill>
                  <a:srgbClr val="FFC000"/>
                </a:solidFill>
                <a:effectLst>
                  <a:outerShdw blurRad="38100" dist="38100" dir="2700000" algn="tl">
                    <a:srgbClr val="000000">
                      <a:alpha val="43137"/>
                    </a:srgbClr>
                  </a:outerShdw>
                </a:effectLst>
              </a:rPr>
              <a:t>2021-2023</a:t>
            </a:r>
            <a:endParaRPr lang="ru-RU" sz="2800" b="1" dirty="0">
              <a:solidFill>
                <a:srgbClr val="FFC000"/>
              </a:solidFill>
              <a:effectLst>
                <a:outerShdw blurRad="38100" dist="38100" dir="2700000" algn="tl">
                  <a:srgbClr val="000000">
                    <a:alpha val="43137"/>
                  </a:srgbClr>
                </a:outerShdw>
              </a:effectLst>
            </a:endParaRPr>
          </a:p>
        </p:txBody>
      </p:sp>
      <p:pic>
        <p:nvPicPr>
          <p:cNvPr id="7"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19" y="116632"/>
            <a:ext cx="3289839" cy="1008111"/>
          </a:xfrm>
          <a:prstGeom prst="rect">
            <a:avLst/>
          </a:prstGeom>
          <a:noFill/>
          <a:extLst>
            <a:ext uri="{909E8E84-426E-40DD-AFC4-6F175D3DCCD1}">
              <a14:hiddenFill xmlns:a14="http://schemas.microsoft.com/office/drawing/2010/main">
                <a:solidFill>
                  <a:srgbClr val="FFFFFF"/>
                </a:solidFill>
              </a14:hiddenFill>
            </a:ext>
          </a:extLst>
        </p:spPr>
      </p:pic>
      <p:pic>
        <p:nvPicPr>
          <p:cNvPr id="3" name="Рисунок 2">
            <a:extLst>
              <a:ext uri="{FF2B5EF4-FFF2-40B4-BE49-F238E27FC236}">
                <a16:creationId xmlns:a16="http://schemas.microsoft.com/office/drawing/2014/main" xmlns="" id="{054C7A0D-1B25-4DB4-AAB4-DDD906E2AC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340768"/>
            <a:ext cx="5032738" cy="5040560"/>
          </a:xfrm>
          <a:prstGeom prst="rect">
            <a:avLst/>
          </a:prstGeom>
        </p:spPr>
      </p:pic>
      <p:pic>
        <p:nvPicPr>
          <p:cNvPr id="1026" name="Picture 2" descr="C:\Users\user\Desktop\PNG\adrCentru\03-ADR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8107" y="188640"/>
            <a:ext cx="3166381" cy="864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2112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скругленные углы 5">
            <a:extLst>
              <a:ext uri="{FF2B5EF4-FFF2-40B4-BE49-F238E27FC236}">
                <a16:creationId xmlns:a16="http://schemas.microsoft.com/office/drawing/2014/main" xmlns="" id="{4BC17AF9-A0B5-4431-AB6A-1113A126F8DC}"/>
              </a:ext>
            </a:extLst>
          </p:cNvPr>
          <p:cNvSpPr/>
          <p:nvPr/>
        </p:nvSpPr>
        <p:spPr>
          <a:xfrm>
            <a:off x="251520" y="1983846"/>
            <a:ext cx="2438736" cy="1949210"/>
          </a:xfrm>
          <a:prstGeom prst="roundRect">
            <a:avLst/>
          </a:prstGeom>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o-RO" dirty="0"/>
              <a:t>Domeniul </a:t>
            </a:r>
            <a:r>
              <a:rPr lang="x-none" dirty="0"/>
              <a:t>2.3</a:t>
            </a:r>
            <a:endParaRPr lang="ro-RO" dirty="0"/>
          </a:p>
          <a:p>
            <a:r>
              <a:rPr lang="x-none" dirty="0"/>
              <a:t> </a:t>
            </a:r>
            <a:endParaRPr lang="ro-RO" dirty="0"/>
          </a:p>
          <a:p>
            <a:pPr algn="ctr"/>
            <a:r>
              <a:rPr lang="x-none" b="1" dirty="0"/>
              <a:t>Revitalizare urbană </a:t>
            </a:r>
            <a:endParaRPr lang="ro-RO" b="1" dirty="0"/>
          </a:p>
          <a:p>
            <a:pPr algn="ctr"/>
            <a:r>
              <a:rPr lang="x-none" b="1" dirty="0"/>
              <a:t>și dezvoltarea infrastructurii spațiilor publice</a:t>
            </a:r>
            <a:endParaRPr lang="ru-RU" b="1" dirty="0"/>
          </a:p>
        </p:txBody>
      </p:sp>
      <p:sp>
        <p:nvSpPr>
          <p:cNvPr id="12"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3187814" y="2508310"/>
            <a:ext cx="2637319" cy="1045002"/>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R="0" lvl="0" algn="l" defTabSz="914400" rtl="0" eaLnBrk="1" fontAlgn="auto" latinLnBrk="0" hangingPunct="1">
              <a:lnSpc>
                <a:spcPct val="100000"/>
              </a:lnSpc>
              <a:spcBef>
                <a:spcPts val="0"/>
              </a:spcBef>
              <a:spcAft>
                <a:spcPts val="0"/>
              </a:spcAft>
              <a:buClrTx/>
              <a:buSzTx/>
              <a:tabLst/>
              <a:defRPr/>
            </a:pPr>
            <a:r>
              <a:rPr lang="x-none" dirty="0">
                <a:solidFill>
                  <a:schemeClr val="tx2">
                    <a:lumMod val="75000"/>
                  </a:schemeClr>
                </a:solidFill>
              </a:rPr>
              <a:t>Amenajarea stațiilor/parcărilor</a:t>
            </a:r>
          </a:p>
        </p:txBody>
      </p:sp>
      <p:sp>
        <p:nvSpPr>
          <p:cNvPr id="24" name="Прямоугольник: скругленные углы 23">
            <a:extLst>
              <a:ext uri="{FF2B5EF4-FFF2-40B4-BE49-F238E27FC236}">
                <a16:creationId xmlns:a16="http://schemas.microsoft.com/office/drawing/2014/main" xmlns="" id="{28AAD699-8889-4207-B7EB-D7138AA4E732}"/>
              </a:ext>
            </a:extLst>
          </p:cNvPr>
          <p:cNvSpPr/>
          <p:nvPr/>
        </p:nvSpPr>
        <p:spPr>
          <a:xfrm>
            <a:off x="6246686" y="3602924"/>
            <a:ext cx="2664296" cy="1180988"/>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r>
              <a:rPr lang="x-none" sz="1400" dirty="0">
                <a:solidFill>
                  <a:schemeClr val="tx2">
                    <a:lumMod val="75000"/>
                  </a:schemeClr>
                </a:solidFill>
              </a:rPr>
              <a:t>Acțiuni ce presupun valorificarea, conservarea și protejarea fondului cultural ca factor al dezvoltării și identității teritoriale</a:t>
            </a:r>
            <a:endParaRPr lang="ru-RU" sz="1400" dirty="0">
              <a:solidFill>
                <a:schemeClr val="tx2">
                  <a:lumMod val="75000"/>
                </a:schemeClr>
              </a:solidFill>
            </a:endParaRPr>
          </a:p>
        </p:txBody>
      </p:sp>
      <p:sp>
        <p:nvSpPr>
          <p:cNvPr id="28"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268045" y="2596041"/>
            <a:ext cx="2646264" cy="713537"/>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r>
              <a:rPr lang="x-none" sz="1400" dirty="0">
                <a:solidFill>
                  <a:schemeClr val="tx2">
                    <a:lumMod val="75000"/>
                  </a:schemeClr>
                </a:solidFill>
              </a:rPr>
              <a:t>Acțiuni de reabilitare și asigurare a calității locuirii în cartierele constituite</a:t>
            </a:r>
          </a:p>
        </p:txBody>
      </p:sp>
      <p:cxnSp>
        <p:nvCxnSpPr>
          <p:cNvPr id="37" name="Прямая соединительная линия 36">
            <a:extLst>
              <a:ext uri="{FF2B5EF4-FFF2-40B4-BE49-F238E27FC236}">
                <a16:creationId xmlns:a16="http://schemas.microsoft.com/office/drawing/2014/main" xmlns="" id="{933484E3-91A6-4405-ACC1-451FEDCE358B}"/>
              </a:ext>
            </a:extLst>
          </p:cNvPr>
          <p:cNvCxnSpPr>
            <a:cxnSpLocks/>
          </p:cNvCxnSpPr>
          <p:nvPr/>
        </p:nvCxnSpPr>
        <p:spPr>
          <a:xfrm>
            <a:off x="2771800" y="2949121"/>
            <a:ext cx="224093" cy="0"/>
          </a:xfrm>
          <a:prstGeom prst="line">
            <a:avLst/>
          </a:prstGeom>
          <a:ln/>
        </p:spPr>
        <p:style>
          <a:lnRef idx="1">
            <a:schemeClr val="dk1"/>
          </a:lnRef>
          <a:fillRef idx="0">
            <a:schemeClr val="dk1"/>
          </a:fillRef>
          <a:effectRef idx="0">
            <a:schemeClr val="dk1"/>
          </a:effectRef>
          <a:fontRef idx="minor">
            <a:schemeClr val="tx1"/>
          </a:fontRef>
        </p:style>
      </p:cxnSp>
      <p:sp>
        <p:nvSpPr>
          <p:cNvPr id="42" name="Левая круглая скобка 41">
            <a:extLst>
              <a:ext uri="{FF2B5EF4-FFF2-40B4-BE49-F238E27FC236}">
                <a16:creationId xmlns:a16="http://schemas.microsoft.com/office/drawing/2014/main" xmlns="" id="{3637C262-330C-42D3-8CB5-C649176DA20F}"/>
              </a:ext>
            </a:extLst>
          </p:cNvPr>
          <p:cNvSpPr/>
          <p:nvPr/>
        </p:nvSpPr>
        <p:spPr>
          <a:xfrm>
            <a:off x="3064857" y="1720081"/>
            <a:ext cx="51348" cy="2520279"/>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graphicFrame>
        <p:nvGraphicFramePr>
          <p:cNvPr id="3" name="Таблица 4">
            <a:extLst>
              <a:ext uri="{FF2B5EF4-FFF2-40B4-BE49-F238E27FC236}">
                <a16:creationId xmlns:a16="http://schemas.microsoft.com/office/drawing/2014/main" xmlns="" id="{B33F737C-2960-47A0-BBFD-2580BB880343}"/>
              </a:ext>
            </a:extLst>
          </p:cNvPr>
          <p:cNvGraphicFramePr>
            <a:graphicFrameLocks noGrp="1"/>
          </p:cNvGraphicFramePr>
          <p:nvPr>
            <p:extLst>
              <p:ext uri="{D42A27DB-BD31-4B8C-83A1-F6EECF244321}">
                <p14:modId xmlns:p14="http://schemas.microsoft.com/office/powerpoint/2010/main" val="3026904596"/>
              </p:ext>
            </p:extLst>
          </p:nvPr>
        </p:nvGraphicFramePr>
        <p:xfrm>
          <a:off x="1043608" y="5295096"/>
          <a:ext cx="7416824" cy="1333128"/>
        </p:xfrm>
        <a:graphic>
          <a:graphicData uri="http://schemas.openxmlformats.org/drawingml/2006/table">
            <a:tbl>
              <a:tblPr firstRow="1" bandRow="1">
                <a:tableStyleId>{5C22544A-7EE6-4342-B048-85BDC9FD1C3A}</a:tableStyleId>
              </a:tblPr>
              <a:tblGrid>
                <a:gridCol w="1944216">
                  <a:extLst>
                    <a:ext uri="{9D8B030D-6E8A-4147-A177-3AD203B41FA5}">
                      <a16:colId xmlns:a16="http://schemas.microsoft.com/office/drawing/2014/main" xmlns="" val="1564181507"/>
                    </a:ext>
                  </a:extLst>
                </a:gridCol>
                <a:gridCol w="1724685">
                  <a:extLst>
                    <a:ext uri="{9D8B030D-6E8A-4147-A177-3AD203B41FA5}">
                      <a16:colId xmlns:a16="http://schemas.microsoft.com/office/drawing/2014/main" xmlns="" val="2837921980"/>
                    </a:ext>
                  </a:extLst>
                </a:gridCol>
                <a:gridCol w="1893717">
                  <a:extLst>
                    <a:ext uri="{9D8B030D-6E8A-4147-A177-3AD203B41FA5}">
                      <a16:colId xmlns:a16="http://schemas.microsoft.com/office/drawing/2014/main" xmlns="" val="442928301"/>
                    </a:ext>
                  </a:extLst>
                </a:gridCol>
                <a:gridCol w="1854206">
                  <a:extLst>
                    <a:ext uri="{9D8B030D-6E8A-4147-A177-3AD203B41FA5}">
                      <a16:colId xmlns:a16="http://schemas.microsoft.com/office/drawing/2014/main" xmlns="" val="3322293279"/>
                    </a:ext>
                  </a:extLst>
                </a:gridCol>
              </a:tblGrid>
              <a:tr h="510168">
                <a:tc>
                  <a:txBody>
                    <a:bodyPr/>
                    <a:lstStyle/>
                    <a:p>
                      <a:pPr algn="ctr"/>
                      <a:r>
                        <a:rPr lang="x-none" sz="1600"/>
                        <a:t>Aplicanți</a:t>
                      </a:r>
                      <a:r>
                        <a:rPr lang="en-US" sz="1600" dirty="0"/>
                        <a:t> /</a:t>
                      </a:r>
                      <a:r>
                        <a:rPr lang="en-US" sz="1600" baseline="0" dirty="0"/>
                        <a:t> </a:t>
                      </a:r>
                      <a:r>
                        <a:rPr lang="en-US" sz="1600" baseline="0" dirty="0" err="1"/>
                        <a:t>Parteneri</a:t>
                      </a:r>
                      <a:endParaRPr lang="ru-RU" sz="1600" dirty="0"/>
                    </a:p>
                  </a:txBody>
                  <a:tcPr anchor="ctr"/>
                </a:tc>
                <a:tc>
                  <a:txBody>
                    <a:bodyPr/>
                    <a:lstStyle/>
                    <a:p>
                      <a:pPr algn="ctr"/>
                      <a:r>
                        <a:rPr lang="x-none" sz="1600" dirty="0"/>
                        <a:t>Periodicitate</a:t>
                      </a:r>
                      <a:endParaRPr lang="ru-RU" sz="1600" dirty="0"/>
                    </a:p>
                  </a:txBody>
                  <a:tcPr anchor="ctr"/>
                </a:tc>
                <a:tc>
                  <a:txBody>
                    <a:bodyPr/>
                    <a:lstStyle/>
                    <a:p>
                      <a:pPr algn="ctr"/>
                      <a:r>
                        <a:rPr lang="x-none" sz="1600" dirty="0"/>
                        <a:t>Buget</a:t>
                      </a:r>
                      <a:endParaRPr lang="ru-RU" sz="1600" dirty="0"/>
                    </a:p>
                  </a:txBody>
                  <a:tcPr anchor="ctr"/>
                </a:tc>
                <a:tc>
                  <a:txBody>
                    <a:bodyPr/>
                    <a:lstStyle/>
                    <a:p>
                      <a:pPr algn="ctr"/>
                      <a:r>
                        <a:rPr lang="ro-RO" sz="1600" dirty="0"/>
                        <a:t>C</a:t>
                      </a:r>
                      <a:r>
                        <a:rPr lang="x-none" sz="1600"/>
                        <a:t>ofinanțare</a:t>
                      </a:r>
                      <a:endParaRPr lang="ru-RU" sz="1600" dirty="0"/>
                    </a:p>
                  </a:txBody>
                  <a:tcPr anchor="ctr"/>
                </a:tc>
                <a:extLst>
                  <a:ext uri="{0D108BD9-81ED-4DB2-BD59-A6C34878D82A}">
                    <a16:rowId xmlns:a16="http://schemas.microsoft.com/office/drawing/2014/main" xmlns="" val="898941403"/>
                  </a:ext>
                </a:extLst>
              </a:tr>
              <a:tr h="540157">
                <a:tc>
                  <a:txBody>
                    <a:bodyPr/>
                    <a:lstStyle/>
                    <a:p>
                      <a:pPr algn="ctr"/>
                      <a:r>
                        <a:rPr lang="x-none" sz="1600" dirty="0">
                          <a:solidFill>
                            <a:schemeClr val="tx2">
                              <a:lumMod val="75000"/>
                            </a:schemeClr>
                          </a:solidFill>
                        </a:rPr>
                        <a:t>Orașe care dispun de Programe de revitalizare urbană</a:t>
                      </a:r>
                      <a:endParaRPr lang="ru-RU" sz="1600" dirty="0">
                        <a:solidFill>
                          <a:schemeClr val="tx2">
                            <a:lumMod val="75000"/>
                          </a:schemeClr>
                        </a:solidFill>
                      </a:endParaRPr>
                    </a:p>
                  </a:txBody>
                  <a:tcPr/>
                </a:tc>
                <a:tc>
                  <a:txBody>
                    <a:bodyPr/>
                    <a:lstStyle/>
                    <a:p>
                      <a:pPr algn="ctr"/>
                      <a:r>
                        <a:rPr lang="x-none" sz="1600" dirty="0">
                          <a:solidFill>
                            <a:schemeClr val="tx2">
                              <a:lumMod val="75000"/>
                            </a:schemeClr>
                          </a:solidFill>
                        </a:rPr>
                        <a:t>Anual</a:t>
                      </a:r>
                      <a:endParaRPr lang="ru-RU" sz="1600" dirty="0">
                        <a:solidFill>
                          <a:schemeClr val="tx2">
                            <a:lumMod val="75000"/>
                          </a:schemeClr>
                        </a:solidFill>
                      </a:endParaRPr>
                    </a:p>
                  </a:txBody>
                  <a:tcPr anchor="ctr"/>
                </a:tc>
                <a:tc>
                  <a:txBody>
                    <a:bodyPr/>
                    <a:lstStyle/>
                    <a:p>
                      <a:pPr algn="ctr"/>
                      <a:r>
                        <a:rPr lang="x-none" sz="1600" dirty="0">
                          <a:solidFill>
                            <a:schemeClr val="tx2">
                              <a:lumMod val="75000"/>
                            </a:schemeClr>
                          </a:solidFill>
                        </a:rPr>
                        <a:t>2 – </a:t>
                      </a:r>
                      <a:r>
                        <a:rPr lang="x-none" sz="1600">
                          <a:solidFill>
                            <a:schemeClr val="tx2">
                              <a:lumMod val="75000"/>
                            </a:schemeClr>
                          </a:solidFill>
                        </a:rPr>
                        <a:t>20 mln </a:t>
                      </a:r>
                      <a:r>
                        <a:rPr lang="x-none" sz="1600" dirty="0">
                          <a:solidFill>
                            <a:schemeClr val="tx2">
                              <a:lumMod val="75000"/>
                            </a:schemeClr>
                          </a:solidFill>
                        </a:rPr>
                        <a:t>lei</a:t>
                      </a:r>
                      <a:endParaRPr lang="ru-RU" sz="1600" dirty="0">
                        <a:solidFill>
                          <a:schemeClr val="tx2">
                            <a:lumMod val="75000"/>
                          </a:schemeClr>
                        </a:solidFill>
                      </a:endParaRPr>
                    </a:p>
                  </a:txBody>
                  <a:tcPr anchor="ctr"/>
                </a:tc>
                <a:tc>
                  <a:txBody>
                    <a:bodyPr/>
                    <a:lstStyle/>
                    <a:p>
                      <a:pPr algn="ctr"/>
                      <a:r>
                        <a:rPr lang="ro-RO" sz="1600" dirty="0">
                          <a:solidFill>
                            <a:schemeClr val="tx2">
                              <a:lumMod val="75000"/>
                            </a:schemeClr>
                          </a:solidFill>
                        </a:rPr>
                        <a:t>minim </a:t>
                      </a:r>
                      <a:r>
                        <a:rPr lang="x-none" sz="1600">
                          <a:solidFill>
                            <a:schemeClr val="tx2">
                              <a:lumMod val="75000"/>
                            </a:schemeClr>
                          </a:solidFill>
                        </a:rPr>
                        <a:t>10</a:t>
                      </a:r>
                      <a:r>
                        <a:rPr lang="x-none" sz="1600" dirty="0">
                          <a:solidFill>
                            <a:schemeClr val="tx2">
                              <a:lumMod val="75000"/>
                            </a:schemeClr>
                          </a:solidFill>
                        </a:rPr>
                        <a:t>%</a:t>
                      </a:r>
                      <a:endParaRPr lang="ru-RU" sz="1600" dirty="0">
                        <a:solidFill>
                          <a:schemeClr val="tx2">
                            <a:lumMod val="75000"/>
                          </a:schemeClr>
                        </a:solidFill>
                      </a:endParaRPr>
                    </a:p>
                  </a:txBody>
                  <a:tcPr anchor="ctr"/>
                </a:tc>
                <a:extLst>
                  <a:ext uri="{0D108BD9-81ED-4DB2-BD59-A6C34878D82A}">
                    <a16:rowId xmlns:a16="http://schemas.microsoft.com/office/drawing/2014/main" xmlns="" val="3260559177"/>
                  </a:ext>
                </a:extLst>
              </a:tr>
            </a:tbl>
          </a:graphicData>
        </a:graphic>
      </p:graphicFrame>
      <p:sp>
        <p:nvSpPr>
          <p:cNvPr id="5" name="Прямоугольник: скругленные углы 4">
            <a:extLst>
              <a:ext uri="{FF2B5EF4-FFF2-40B4-BE49-F238E27FC236}">
                <a16:creationId xmlns:a16="http://schemas.microsoft.com/office/drawing/2014/main" xmlns="" id="{136C3CE6-FB45-4EB1-803B-1A0A534D24DF}"/>
              </a:ext>
            </a:extLst>
          </p:cNvPr>
          <p:cNvSpPr/>
          <p:nvPr/>
        </p:nvSpPr>
        <p:spPr>
          <a:xfrm>
            <a:off x="3187815" y="1272217"/>
            <a:ext cx="2637319" cy="1045002"/>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defRPr/>
            </a:pPr>
            <a:r>
              <a:rPr lang="x-none" dirty="0">
                <a:solidFill>
                  <a:schemeClr val="tx2">
                    <a:lumMod val="75000"/>
                  </a:schemeClr>
                </a:solidFill>
              </a:rPr>
              <a:t>Amenajarea zonelor de agrement/parcuri/alei/</a:t>
            </a:r>
            <a:r>
              <a:rPr lang="ro-RO" dirty="0">
                <a:solidFill>
                  <a:schemeClr val="tx2">
                    <a:lumMod val="75000"/>
                  </a:schemeClr>
                </a:solidFill>
              </a:rPr>
              <a:t/>
            </a:r>
            <a:br>
              <a:rPr lang="ro-RO" dirty="0">
                <a:solidFill>
                  <a:schemeClr val="tx2">
                    <a:lumMod val="75000"/>
                  </a:schemeClr>
                </a:solidFill>
              </a:rPr>
            </a:br>
            <a:r>
              <a:rPr lang="x-none" dirty="0">
                <a:solidFill>
                  <a:schemeClr val="tx2">
                    <a:lumMod val="75000"/>
                  </a:schemeClr>
                </a:solidFill>
              </a:rPr>
              <a:t>spații publice</a:t>
            </a:r>
          </a:p>
        </p:txBody>
      </p:sp>
      <p:sp>
        <p:nvSpPr>
          <p:cNvPr id="4" name="Прямоугольник: скругленные углы 3">
            <a:extLst>
              <a:ext uri="{FF2B5EF4-FFF2-40B4-BE49-F238E27FC236}">
                <a16:creationId xmlns:a16="http://schemas.microsoft.com/office/drawing/2014/main" xmlns="" id="{4E23EE89-C219-4BDB-98D3-E5639A1D36BC}"/>
              </a:ext>
            </a:extLst>
          </p:cNvPr>
          <p:cNvSpPr/>
          <p:nvPr/>
        </p:nvSpPr>
        <p:spPr>
          <a:xfrm>
            <a:off x="3187814" y="3738910"/>
            <a:ext cx="2637319" cy="1045002"/>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defRPr/>
            </a:pPr>
            <a:r>
              <a:rPr lang="x-none" dirty="0">
                <a:solidFill>
                  <a:schemeClr val="tx2">
                    <a:lumMod val="75000"/>
                  </a:schemeClr>
                </a:solidFill>
              </a:rPr>
              <a:t>Amenajarea complexelor multifuncționale</a:t>
            </a:r>
          </a:p>
        </p:txBody>
      </p:sp>
      <p:sp>
        <p:nvSpPr>
          <p:cNvPr id="8" name="Прямоугольник: скругленные углы 7">
            <a:extLst>
              <a:ext uri="{FF2B5EF4-FFF2-40B4-BE49-F238E27FC236}">
                <a16:creationId xmlns:a16="http://schemas.microsoft.com/office/drawing/2014/main" xmlns="" id="{8C2BA9CD-D62F-4E77-99F4-6F5D05C1223F}"/>
              </a:ext>
            </a:extLst>
          </p:cNvPr>
          <p:cNvSpPr/>
          <p:nvPr/>
        </p:nvSpPr>
        <p:spPr>
          <a:xfrm>
            <a:off x="6246686" y="1272216"/>
            <a:ext cx="2664296" cy="96032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r>
              <a:rPr lang="x-none" sz="1400" dirty="0">
                <a:solidFill>
                  <a:schemeClr val="tx2">
                    <a:lumMod val="75000"/>
                  </a:schemeClr>
                </a:solidFill>
              </a:rPr>
              <a:t>Acțiuni ce țin de reprofilarea și dezvoltarea unor centre de servicii, afaceri, cultură, comunicare/media, educație</a:t>
            </a:r>
          </a:p>
        </p:txBody>
      </p:sp>
      <p:sp>
        <p:nvSpPr>
          <p:cNvPr id="9" name="Левая круглая скобка 8">
            <a:extLst>
              <a:ext uri="{FF2B5EF4-FFF2-40B4-BE49-F238E27FC236}">
                <a16:creationId xmlns:a16="http://schemas.microsoft.com/office/drawing/2014/main" xmlns="" id="{09CB046B-6036-44E4-B3F5-42F4233F81D5}"/>
              </a:ext>
            </a:extLst>
          </p:cNvPr>
          <p:cNvSpPr/>
          <p:nvPr/>
        </p:nvSpPr>
        <p:spPr>
          <a:xfrm>
            <a:off x="6127179" y="1720080"/>
            <a:ext cx="58224" cy="2520280"/>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4" name="Заголовок 1"/>
          <p:cNvSpPr txBox="1">
            <a:spLocks/>
          </p:cNvSpPr>
          <p:nvPr/>
        </p:nvSpPr>
        <p:spPr>
          <a:xfrm>
            <a:off x="457200" y="188640"/>
            <a:ext cx="8229600" cy="720081"/>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o-RO" sz="2800" dirty="0">
                <a:solidFill>
                  <a:schemeClr val="tx2"/>
                </a:solidFill>
              </a:rPr>
              <a:t>P</a:t>
            </a:r>
            <a:r>
              <a:rPr lang="en-US" sz="2800" dirty="0" err="1">
                <a:solidFill>
                  <a:schemeClr val="tx2"/>
                </a:solidFill>
              </a:rPr>
              <a:t>rogram</a:t>
            </a:r>
            <a:r>
              <a:rPr lang="en-US" sz="2800" dirty="0">
                <a:solidFill>
                  <a:schemeClr val="tx2"/>
                </a:solidFill>
              </a:rPr>
              <a:t> </a:t>
            </a:r>
            <a:r>
              <a:rPr lang="ro-RO" sz="2800" dirty="0">
                <a:solidFill>
                  <a:schemeClr val="tx2"/>
                </a:solidFill>
              </a:rPr>
              <a:t>2</a:t>
            </a:r>
            <a:r>
              <a:rPr lang="en-US" sz="2800" dirty="0">
                <a:solidFill>
                  <a:schemeClr val="tx2"/>
                </a:solidFill>
              </a:rPr>
              <a:t>: </a:t>
            </a:r>
            <a:r>
              <a:rPr lang="ro-RO" sz="2800" b="1" dirty="0">
                <a:solidFill>
                  <a:schemeClr val="tx2"/>
                </a:solidFill>
              </a:rPr>
              <a:t>DEZVOLTARE URBANĂ</a:t>
            </a:r>
            <a:r>
              <a:rPr lang="en-US" sz="2800" dirty="0"/>
              <a:t>             </a:t>
            </a:r>
          </a:p>
        </p:txBody>
      </p:sp>
      <p:pic>
        <p:nvPicPr>
          <p:cNvPr id="15"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1590488" cy="4873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descr="D:\IURA\simbol de identitate MADRM și ADR\PNG\PNG\adrCentru\03-ADRC.png">
            <a:extLst>
              <a:ext uri="{FF2B5EF4-FFF2-40B4-BE49-F238E27FC236}">
                <a16:creationId xmlns:a16="http://schemas.microsoft.com/office/drawing/2014/main" xmlns="" id="{63476D04-FE04-4CC9-BC9E-16D84F8424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60649"/>
            <a:ext cx="1534855" cy="40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2703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199" y="692695"/>
            <a:ext cx="8313951" cy="720081"/>
          </a:xfrm>
        </p:spPr>
        <p:txBody>
          <a:bodyPr>
            <a:normAutofit fontScale="90000"/>
          </a:bodyPr>
          <a:lstStyle/>
          <a:p>
            <a:r>
              <a:rPr lang="x-none" dirty="0"/>
              <a:t/>
            </a:r>
            <a:br>
              <a:rPr lang="x-none" dirty="0"/>
            </a:br>
            <a:r>
              <a:rPr lang="x-none" dirty="0"/>
              <a:t/>
            </a:r>
            <a:br>
              <a:rPr lang="x-none" dirty="0"/>
            </a:br>
            <a:r>
              <a:rPr lang="x-none" dirty="0"/>
              <a:t/>
            </a:r>
            <a:br>
              <a:rPr lang="x-none" dirty="0"/>
            </a:br>
            <a:r>
              <a:rPr lang="en-US" sz="3100" dirty="0">
                <a:solidFill>
                  <a:schemeClr val="tx2"/>
                </a:solidFill>
              </a:rPr>
              <a:t>Program 3: </a:t>
            </a:r>
            <a:r>
              <a:rPr lang="en-US" sz="3100" b="1" dirty="0">
                <a:solidFill>
                  <a:schemeClr val="tx2"/>
                </a:solidFill>
              </a:rPr>
              <a:t>INFRASTRUCTURA REGIONAL</a:t>
            </a:r>
            <a:r>
              <a:rPr lang="x-none" sz="3100" b="1" dirty="0">
                <a:solidFill>
                  <a:schemeClr val="tx2"/>
                </a:solidFill>
              </a:rPr>
              <a:t>Ă</a:t>
            </a:r>
            <a:r>
              <a:rPr lang="x-none" sz="3100" dirty="0">
                <a:solidFill>
                  <a:schemeClr val="tx2"/>
                </a:solidFill>
              </a:rPr>
              <a:t/>
            </a:r>
            <a:br>
              <a:rPr lang="x-none" sz="3100" dirty="0">
                <a:solidFill>
                  <a:schemeClr val="tx2"/>
                </a:solidFill>
              </a:rPr>
            </a:br>
            <a:r>
              <a:rPr lang="x-none" dirty="0">
                <a:solidFill>
                  <a:schemeClr val="tx2"/>
                </a:solidFill>
              </a:rPr>
              <a:t/>
            </a:r>
            <a:br>
              <a:rPr lang="x-none" dirty="0">
                <a:solidFill>
                  <a:schemeClr val="tx2"/>
                </a:solidFill>
              </a:rPr>
            </a:br>
            <a:r>
              <a:rPr lang="x-none" dirty="0"/>
              <a:t/>
            </a:r>
            <a:br>
              <a:rPr lang="x-none" dirty="0"/>
            </a:br>
            <a:r>
              <a:rPr lang="en-US" dirty="0"/>
              <a:t>                </a:t>
            </a:r>
          </a:p>
        </p:txBody>
      </p:sp>
      <p:graphicFrame>
        <p:nvGraphicFramePr>
          <p:cNvPr id="8" name="Таблица 7"/>
          <p:cNvGraphicFramePr>
            <a:graphicFrameLocks noGrp="1"/>
          </p:cNvGraphicFramePr>
          <p:nvPr>
            <p:extLst>
              <p:ext uri="{D42A27DB-BD31-4B8C-83A1-F6EECF244321}">
                <p14:modId xmlns:p14="http://schemas.microsoft.com/office/powerpoint/2010/main" val="684768410"/>
              </p:ext>
            </p:extLst>
          </p:nvPr>
        </p:nvGraphicFramePr>
        <p:xfrm>
          <a:off x="683568" y="5233163"/>
          <a:ext cx="7848873" cy="949960"/>
        </p:xfrm>
        <a:graphic>
          <a:graphicData uri="http://schemas.openxmlformats.org/drawingml/2006/table">
            <a:tbl>
              <a:tblPr firstRow="1" bandRow="1">
                <a:tableStyleId>{5C22544A-7EE6-4342-B048-85BDC9FD1C3A}</a:tableStyleId>
              </a:tblPr>
              <a:tblGrid>
                <a:gridCol w="2093033">
                  <a:extLst>
                    <a:ext uri="{9D8B030D-6E8A-4147-A177-3AD203B41FA5}">
                      <a16:colId xmlns:a16="http://schemas.microsoft.com/office/drawing/2014/main" xmlns="" val="3754608223"/>
                    </a:ext>
                  </a:extLst>
                </a:gridCol>
                <a:gridCol w="2093033">
                  <a:extLst>
                    <a:ext uri="{9D8B030D-6E8A-4147-A177-3AD203B41FA5}">
                      <a16:colId xmlns:a16="http://schemas.microsoft.com/office/drawing/2014/main" xmlns="" val="2569902010"/>
                    </a:ext>
                  </a:extLst>
                </a:gridCol>
                <a:gridCol w="1794028">
                  <a:extLst>
                    <a:ext uri="{9D8B030D-6E8A-4147-A177-3AD203B41FA5}">
                      <a16:colId xmlns:a16="http://schemas.microsoft.com/office/drawing/2014/main" xmlns="" val="866453181"/>
                    </a:ext>
                  </a:extLst>
                </a:gridCol>
                <a:gridCol w="1868779">
                  <a:extLst>
                    <a:ext uri="{9D8B030D-6E8A-4147-A177-3AD203B41FA5}">
                      <a16:colId xmlns:a16="http://schemas.microsoft.com/office/drawing/2014/main" xmlns="" val="3482302380"/>
                    </a:ext>
                  </a:extLst>
                </a:gridCol>
              </a:tblGrid>
              <a:tr h="370840">
                <a:tc>
                  <a:txBody>
                    <a:bodyPr/>
                    <a:lstStyle/>
                    <a:p>
                      <a:pPr algn="ctr"/>
                      <a:r>
                        <a:rPr lang="x-none" sz="1600"/>
                        <a:t>Aplicanți </a:t>
                      </a:r>
                      <a:r>
                        <a:rPr lang="en-US" sz="1600" dirty="0"/>
                        <a:t>/ </a:t>
                      </a:r>
                      <a:r>
                        <a:rPr lang="en-US" sz="1600" dirty="0" err="1"/>
                        <a:t>Parteneri</a:t>
                      </a:r>
                      <a:endParaRPr lang="en-US" sz="1600" dirty="0"/>
                    </a:p>
                  </a:txBody>
                  <a:tcPr/>
                </a:tc>
                <a:tc>
                  <a:txBody>
                    <a:bodyPr/>
                    <a:lstStyle/>
                    <a:p>
                      <a:pPr algn="ctr"/>
                      <a:r>
                        <a:rPr lang="x-none" sz="1600" dirty="0"/>
                        <a:t>Periodicitatea</a:t>
                      </a:r>
                      <a:endParaRPr lang="en-US" sz="1600" dirty="0"/>
                    </a:p>
                  </a:txBody>
                  <a:tcPr/>
                </a:tc>
                <a:tc>
                  <a:txBody>
                    <a:bodyPr/>
                    <a:lstStyle/>
                    <a:p>
                      <a:pPr algn="ctr"/>
                      <a:r>
                        <a:rPr lang="x-none" sz="1600" dirty="0"/>
                        <a:t>Buget</a:t>
                      </a:r>
                      <a:endParaRPr lang="en-US" sz="1600" dirty="0"/>
                    </a:p>
                  </a:txBody>
                  <a:tcPr/>
                </a:tc>
                <a:tc>
                  <a:txBody>
                    <a:bodyPr/>
                    <a:lstStyle/>
                    <a:p>
                      <a:pPr algn="ctr"/>
                      <a:r>
                        <a:rPr lang="x-none" sz="1600" dirty="0"/>
                        <a:t>Cofinanțare</a:t>
                      </a:r>
                      <a:endParaRPr lang="en-US" sz="1600" dirty="0"/>
                    </a:p>
                  </a:txBody>
                  <a:tcPr/>
                </a:tc>
                <a:extLst>
                  <a:ext uri="{0D108BD9-81ED-4DB2-BD59-A6C34878D82A}">
                    <a16:rowId xmlns:a16="http://schemas.microsoft.com/office/drawing/2014/main" xmlns="" val="4043225789"/>
                  </a:ext>
                </a:extLst>
              </a:tr>
              <a:tr h="370840">
                <a:tc>
                  <a:txBody>
                    <a:bodyPr/>
                    <a:lstStyle/>
                    <a:p>
                      <a:pPr algn="ctr"/>
                      <a:r>
                        <a:rPr lang="x-none" sz="1600">
                          <a:solidFill>
                            <a:schemeClr val="tx2">
                              <a:lumMod val="75000"/>
                            </a:schemeClr>
                          </a:solidFill>
                        </a:rPr>
                        <a:t>APL</a:t>
                      </a:r>
                      <a:r>
                        <a:rPr lang="ro-RO" sz="1600" dirty="0">
                          <a:solidFill>
                            <a:schemeClr val="tx2">
                              <a:lumMod val="75000"/>
                            </a:schemeClr>
                          </a:solidFill>
                        </a:rPr>
                        <a:t>,</a:t>
                      </a:r>
                      <a:r>
                        <a:rPr lang="ro-RO" sz="1600" baseline="0" dirty="0">
                          <a:solidFill>
                            <a:schemeClr val="tx2">
                              <a:lumMod val="75000"/>
                            </a:schemeClr>
                          </a:solidFill>
                        </a:rPr>
                        <a:t> </a:t>
                      </a:r>
                    </a:p>
                    <a:p>
                      <a:pPr algn="ctr"/>
                      <a:r>
                        <a:rPr lang="ro-RO" sz="1600" dirty="0">
                          <a:solidFill>
                            <a:schemeClr val="tx2">
                              <a:lumMod val="75000"/>
                            </a:schemeClr>
                          </a:solidFill>
                        </a:rPr>
                        <a:t>e</a:t>
                      </a:r>
                      <a:r>
                        <a:rPr lang="x-none" sz="1600">
                          <a:solidFill>
                            <a:schemeClr val="tx2">
                              <a:lumMod val="75000"/>
                            </a:schemeClr>
                          </a:solidFill>
                        </a:rPr>
                        <a:t>ntit</a:t>
                      </a:r>
                      <a:r>
                        <a:rPr lang="ro-RO" sz="1600" dirty="0" err="1">
                          <a:solidFill>
                            <a:schemeClr val="tx2">
                              <a:lumMod val="75000"/>
                            </a:schemeClr>
                          </a:solidFill>
                        </a:rPr>
                        <a:t>ăți</a:t>
                      </a:r>
                      <a:r>
                        <a:rPr lang="x-none" sz="1600" baseline="0">
                          <a:solidFill>
                            <a:schemeClr val="tx2">
                              <a:lumMod val="75000"/>
                            </a:schemeClr>
                          </a:solidFill>
                        </a:rPr>
                        <a:t> de </a:t>
                      </a:r>
                      <a:r>
                        <a:rPr lang="ro-RO" sz="1600" baseline="0" dirty="0">
                          <a:solidFill>
                            <a:schemeClr val="tx2">
                              <a:lumMod val="75000"/>
                            </a:schemeClr>
                          </a:solidFill>
                        </a:rPr>
                        <a:t>d</a:t>
                      </a:r>
                      <a:r>
                        <a:rPr lang="en-US" sz="1600" baseline="0" dirty="0" err="1">
                          <a:solidFill>
                            <a:schemeClr val="tx2">
                              <a:lumMod val="75000"/>
                            </a:schemeClr>
                          </a:solidFill>
                        </a:rPr>
                        <a:t>rept</a:t>
                      </a:r>
                      <a:r>
                        <a:rPr lang="en-US" sz="1600" baseline="0" dirty="0">
                          <a:solidFill>
                            <a:schemeClr val="tx2">
                              <a:lumMod val="75000"/>
                            </a:schemeClr>
                          </a:solidFill>
                        </a:rPr>
                        <a:t> </a:t>
                      </a:r>
                      <a:r>
                        <a:rPr lang="ro-RO" sz="1600" baseline="0" dirty="0">
                          <a:solidFill>
                            <a:schemeClr val="tx2">
                              <a:lumMod val="75000"/>
                            </a:schemeClr>
                          </a:solidFill>
                        </a:rPr>
                        <a:t>p</a:t>
                      </a:r>
                      <a:r>
                        <a:rPr lang="en-US" sz="1600" baseline="0" dirty="0" err="1">
                          <a:solidFill>
                            <a:schemeClr val="tx2">
                              <a:lumMod val="75000"/>
                            </a:schemeClr>
                          </a:solidFill>
                        </a:rPr>
                        <a:t>ublic</a:t>
                      </a:r>
                      <a:endParaRPr lang="en-US" sz="1600" dirty="0">
                        <a:solidFill>
                          <a:schemeClr val="tx2">
                            <a:lumMod val="75000"/>
                          </a:schemeClr>
                        </a:solidFill>
                      </a:endParaRPr>
                    </a:p>
                  </a:txBody>
                  <a:tcPr/>
                </a:tc>
                <a:tc>
                  <a:txBody>
                    <a:bodyPr/>
                    <a:lstStyle/>
                    <a:p>
                      <a:pPr algn="ctr"/>
                      <a:r>
                        <a:rPr lang="x-none" sz="1600">
                          <a:solidFill>
                            <a:schemeClr val="tx2">
                              <a:lumMod val="75000"/>
                            </a:schemeClr>
                          </a:solidFill>
                        </a:rPr>
                        <a:t>O dat</a:t>
                      </a:r>
                      <a:r>
                        <a:rPr lang="ro-RO" sz="1600" dirty="0">
                          <a:solidFill>
                            <a:schemeClr val="tx2">
                              <a:lumMod val="75000"/>
                            </a:schemeClr>
                          </a:solidFill>
                        </a:rPr>
                        <a:t>ă</a:t>
                      </a:r>
                      <a:r>
                        <a:rPr lang="x-none" sz="1600" baseline="0">
                          <a:solidFill>
                            <a:schemeClr val="tx2">
                              <a:lumMod val="75000"/>
                            </a:schemeClr>
                          </a:solidFill>
                        </a:rPr>
                        <a:t> </a:t>
                      </a:r>
                      <a:r>
                        <a:rPr lang="x-none" sz="1600" baseline="0" dirty="0">
                          <a:solidFill>
                            <a:schemeClr val="tx2">
                              <a:lumMod val="75000"/>
                            </a:schemeClr>
                          </a:solidFill>
                        </a:rPr>
                        <a:t>la 3 ani</a:t>
                      </a:r>
                      <a:endParaRPr lang="en-US" sz="1600" dirty="0">
                        <a:solidFill>
                          <a:schemeClr val="tx2">
                            <a:lumMod val="75000"/>
                          </a:schemeClr>
                        </a:solidFill>
                      </a:endParaRPr>
                    </a:p>
                  </a:txBody>
                  <a:tcPr anchor="ctr"/>
                </a:tc>
                <a:tc>
                  <a:txBody>
                    <a:bodyPr/>
                    <a:lstStyle/>
                    <a:p>
                      <a:pPr algn="ctr"/>
                      <a:r>
                        <a:rPr lang="x-none" sz="1600">
                          <a:solidFill>
                            <a:schemeClr val="tx2">
                              <a:lumMod val="75000"/>
                            </a:schemeClr>
                          </a:solidFill>
                        </a:rPr>
                        <a:t>10</a:t>
                      </a:r>
                      <a:r>
                        <a:rPr lang="ro-RO" sz="1600" dirty="0">
                          <a:solidFill>
                            <a:schemeClr val="tx2">
                              <a:lumMod val="75000"/>
                            </a:schemeClr>
                          </a:solidFill>
                        </a:rPr>
                        <a:t> </a:t>
                      </a:r>
                      <a:r>
                        <a:rPr lang="x-none" sz="1600">
                          <a:solidFill>
                            <a:schemeClr val="tx2">
                              <a:lumMod val="75000"/>
                            </a:schemeClr>
                          </a:solidFill>
                        </a:rPr>
                        <a:t>–</a:t>
                      </a:r>
                      <a:r>
                        <a:rPr lang="ro-RO" sz="1600" dirty="0">
                          <a:solidFill>
                            <a:schemeClr val="tx2">
                              <a:lumMod val="75000"/>
                            </a:schemeClr>
                          </a:solidFill>
                        </a:rPr>
                        <a:t> </a:t>
                      </a:r>
                      <a:r>
                        <a:rPr lang="x-none" sz="1600">
                          <a:solidFill>
                            <a:schemeClr val="tx2">
                              <a:lumMod val="75000"/>
                            </a:schemeClr>
                          </a:solidFill>
                        </a:rPr>
                        <a:t>50 </a:t>
                      </a:r>
                      <a:r>
                        <a:rPr lang="x-none" sz="1600" dirty="0">
                          <a:solidFill>
                            <a:schemeClr val="tx2">
                              <a:lumMod val="75000"/>
                            </a:schemeClr>
                          </a:solidFill>
                        </a:rPr>
                        <a:t>mln</a:t>
                      </a:r>
                      <a:r>
                        <a:rPr lang="en-US" sz="1600" dirty="0">
                          <a:solidFill>
                            <a:schemeClr val="tx2">
                              <a:lumMod val="75000"/>
                            </a:schemeClr>
                          </a:solidFill>
                        </a:rPr>
                        <a:t> lei</a:t>
                      </a:r>
                    </a:p>
                  </a:txBody>
                  <a:tcPr anchor="ctr"/>
                </a:tc>
                <a:tc>
                  <a:txBody>
                    <a:bodyPr/>
                    <a:lstStyle/>
                    <a:p>
                      <a:pPr algn="ctr"/>
                      <a:r>
                        <a:rPr lang="ro-RO" sz="1600" dirty="0">
                          <a:solidFill>
                            <a:schemeClr val="tx2">
                              <a:lumMod val="75000"/>
                            </a:schemeClr>
                          </a:solidFill>
                        </a:rPr>
                        <a:t>minim </a:t>
                      </a:r>
                      <a:r>
                        <a:rPr lang="x-none" sz="1600">
                          <a:solidFill>
                            <a:schemeClr val="tx2">
                              <a:lumMod val="75000"/>
                            </a:schemeClr>
                          </a:solidFill>
                        </a:rPr>
                        <a:t>10</a:t>
                      </a:r>
                      <a:r>
                        <a:rPr lang="x-none" sz="1600" dirty="0">
                          <a:solidFill>
                            <a:schemeClr val="tx2">
                              <a:lumMod val="75000"/>
                            </a:schemeClr>
                          </a:solidFill>
                        </a:rPr>
                        <a:t>%</a:t>
                      </a:r>
                      <a:endParaRPr lang="en-US" sz="1600" dirty="0">
                        <a:solidFill>
                          <a:schemeClr val="tx2">
                            <a:lumMod val="75000"/>
                          </a:schemeClr>
                        </a:solidFill>
                      </a:endParaRPr>
                    </a:p>
                  </a:txBody>
                  <a:tcPr anchor="ctr"/>
                </a:tc>
                <a:extLst>
                  <a:ext uri="{0D108BD9-81ED-4DB2-BD59-A6C34878D82A}">
                    <a16:rowId xmlns:a16="http://schemas.microsoft.com/office/drawing/2014/main" xmlns="" val="3583400815"/>
                  </a:ext>
                </a:extLst>
              </a:tr>
            </a:tbl>
          </a:graphicData>
        </a:graphic>
      </p:graphicFrame>
      <p:sp>
        <p:nvSpPr>
          <p:cNvPr id="24" name="Прямоугольник: скругленные углы 5">
            <a:extLst>
              <a:ext uri="{FF2B5EF4-FFF2-40B4-BE49-F238E27FC236}">
                <a16:creationId xmlns:a16="http://schemas.microsoft.com/office/drawing/2014/main" xmlns="" id="{4BC17AF9-A0B5-4431-AB6A-1113A126F8DC}"/>
              </a:ext>
            </a:extLst>
          </p:cNvPr>
          <p:cNvSpPr/>
          <p:nvPr/>
        </p:nvSpPr>
        <p:spPr>
          <a:xfrm>
            <a:off x="344983" y="2204864"/>
            <a:ext cx="2291544" cy="1755064"/>
          </a:xfrm>
          <a:prstGeom prst="roundRect">
            <a:avLst/>
          </a:prstGeom>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ro-RO" dirty="0"/>
              <a:t>Domeniul 3.1</a:t>
            </a:r>
          </a:p>
          <a:p>
            <a:pPr algn="ctr"/>
            <a:r>
              <a:rPr lang="ro-RO" b="1" dirty="0"/>
              <a:t/>
            </a:r>
            <a:br>
              <a:rPr lang="ro-RO" b="1" dirty="0"/>
            </a:br>
            <a:r>
              <a:rPr lang="en-US" b="1" dirty="0" err="1"/>
              <a:t>Aprovizionarea</a:t>
            </a:r>
            <a:r>
              <a:rPr lang="en-US" b="1" dirty="0"/>
              <a:t>  cu </a:t>
            </a:r>
            <a:r>
              <a:rPr lang="en-US" b="1" dirty="0" err="1"/>
              <a:t>Ap</a:t>
            </a:r>
            <a:r>
              <a:rPr lang="x-none" b="1" dirty="0"/>
              <a:t>ă și Sanitație</a:t>
            </a:r>
            <a:endParaRPr lang="ru-RU" b="1" dirty="0"/>
          </a:p>
        </p:txBody>
      </p:sp>
      <p:sp>
        <p:nvSpPr>
          <p:cNvPr id="31"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2842500" y="1681478"/>
            <a:ext cx="2881628" cy="1243466"/>
          </a:xfrm>
          <a:prstGeom prst="roundRect">
            <a:avLst>
              <a:gd name="adj" fmla="val 21440"/>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x-none" sz="1600" dirty="0">
                <a:solidFill>
                  <a:schemeClr val="tx2">
                    <a:lumMod val="75000"/>
                  </a:schemeClr>
                </a:solidFill>
              </a:rPr>
              <a:t>Dezvoltarea sistemelor regionale  de alimentare cu apă, a epurării apei și canalizării în conformitate cu PRS</a:t>
            </a:r>
          </a:p>
        </p:txBody>
      </p:sp>
      <p:sp>
        <p:nvSpPr>
          <p:cNvPr id="34"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65364" y="1340768"/>
            <a:ext cx="2899123" cy="648072"/>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Construcția/modernizarea captărilor din surse de apă în vederea  potabilizării</a:t>
            </a:r>
          </a:p>
        </p:txBody>
      </p:sp>
      <p:sp>
        <p:nvSpPr>
          <p:cNvPr id="35"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63413" y="2149925"/>
            <a:ext cx="2901073"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Construcția/reabilitarea  stațiilor de tratare a apei potabile </a:t>
            </a:r>
          </a:p>
        </p:txBody>
      </p:sp>
      <p:sp>
        <p:nvSpPr>
          <p:cNvPr id="36"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83398" y="2725989"/>
            <a:ext cx="2881087"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Reablitarea / construcția de rezervoare și stații de pompare/repompare apă</a:t>
            </a:r>
          </a:p>
        </p:txBody>
      </p:sp>
      <p:sp>
        <p:nvSpPr>
          <p:cNvPr id="37"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93857" y="3302053"/>
            <a:ext cx="2870627"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 reabilitarea  stațiilor de epurare a apelor uzate</a:t>
            </a:r>
          </a:p>
        </p:txBody>
      </p:sp>
      <p:sp>
        <p:nvSpPr>
          <p:cNvPr id="38"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98616" y="3878117"/>
            <a:ext cx="2865868"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Construcția/reabilitarea colectoarelor de apă uzată</a:t>
            </a:r>
          </a:p>
        </p:txBody>
      </p:sp>
      <p:sp>
        <p:nvSpPr>
          <p:cNvPr id="39"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2848992" y="3059908"/>
            <a:ext cx="2875136" cy="1737244"/>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marR="0" lvl="0" defTabSz="914400" rtl="0" eaLnBrk="1" fontAlgn="auto" latinLnBrk="0" hangingPunct="1">
              <a:lnSpc>
                <a:spcPct val="100000"/>
              </a:lnSpc>
              <a:spcBef>
                <a:spcPts val="0"/>
              </a:spcBef>
              <a:spcAft>
                <a:spcPts val="0"/>
              </a:spcAft>
              <a:buClrTx/>
              <a:buSzTx/>
              <a:tabLst/>
              <a:defRPr/>
            </a:pPr>
            <a:r>
              <a:rPr lang="x-none" sz="1600" dirty="0">
                <a:solidFill>
                  <a:schemeClr val="tx2">
                    <a:lumMod val="75000"/>
                  </a:schemeClr>
                </a:solidFill>
              </a:rPr>
              <a:t>Reabilitarea, extinderea/regionalizarea, modernizarea infrastructurii de alimentare cu apă și canalizare , dezvoltarea capacităților prestatorilor de servicii regionale</a:t>
            </a:r>
          </a:p>
        </p:txBody>
      </p:sp>
      <p:sp>
        <p:nvSpPr>
          <p:cNvPr id="40" name="Левая круглая скобка 39">
            <a:extLst>
              <a:ext uri="{FF2B5EF4-FFF2-40B4-BE49-F238E27FC236}">
                <a16:creationId xmlns:a16="http://schemas.microsoft.com/office/drawing/2014/main" xmlns="" id="{3637C262-330C-42D3-8CB5-C649176DA20F}"/>
              </a:ext>
            </a:extLst>
          </p:cNvPr>
          <p:cNvSpPr/>
          <p:nvPr/>
        </p:nvSpPr>
        <p:spPr>
          <a:xfrm flipH="1">
            <a:off x="5813271" y="1628800"/>
            <a:ext cx="54871" cy="3168352"/>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48"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126254" y="4454181"/>
            <a:ext cx="2838230"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x-none" sz="1300" dirty="0">
                <a:solidFill>
                  <a:schemeClr val="tx2">
                    <a:lumMod val="75000"/>
                  </a:schemeClr>
                </a:solidFill>
              </a:rPr>
              <a:t>Construcția /reabilitarea  facilităților de epurare a nămolurilor</a:t>
            </a:r>
          </a:p>
        </p:txBody>
      </p:sp>
      <p:sp>
        <p:nvSpPr>
          <p:cNvPr id="49" name="Скругленный прямоугольник 48"/>
          <p:cNvSpPr/>
          <p:nvPr/>
        </p:nvSpPr>
        <p:spPr>
          <a:xfrm>
            <a:off x="683568" y="6381328"/>
            <a:ext cx="7848871" cy="3689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1600" b="1">
                <a:solidFill>
                  <a:srgbClr val="FFFF00"/>
                </a:solidFill>
              </a:rPr>
              <a:t>Proiectele </a:t>
            </a:r>
            <a:r>
              <a:rPr lang="x-none" sz="1600" b="1" dirty="0">
                <a:solidFill>
                  <a:srgbClr val="FFFF00"/>
                </a:solidFill>
              </a:rPr>
              <a:t>de alimentare cu apă la care sursa este din ape subterane nu vor </a:t>
            </a:r>
            <a:r>
              <a:rPr lang="x-none" sz="1600" b="1">
                <a:solidFill>
                  <a:srgbClr val="FFFF00"/>
                </a:solidFill>
              </a:rPr>
              <a:t>fi admise</a:t>
            </a:r>
            <a:endParaRPr lang="en-US" sz="1600" b="1" dirty="0">
              <a:solidFill>
                <a:srgbClr val="FFFF00"/>
              </a:solidFill>
            </a:endParaRPr>
          </a:p>
        </p:txBody>
      </p:sp>
      <p:pic>
        <p:nvPicPr>
          <p:cNvPr id="17" name="Picture 3" descr="D:\IURA\simbol de identitate MADRM și ADR\PNG\PNG\adrCentru\03-ADRC.png">
            <a:extLst>
              <a:ext uri="{FF2B5EF4-FFF2-40B4-BE49-F238E27FC236}">
                <a16:creationId xmlns:a16="http://schemas.microsoft.com/office/drawing/2014/main" xmlns=""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83299"/>
            <a:ext cx="1678871" cy="4458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1897340" cy="58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5914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F2D2F52-6B66-4246-9552-CB8AA2677AD6}"/>
              </a:ext>
            </a:extLst>
          </p:cNvPr>
          <p:cNvSpPr>
            <a:spLocks noGrp="1"/>
          </p:cNvSpPr>
          <p:nvPr>
            <p:ph type="title"/>
          </p:nvPr>
        </p:nvSpPr>
        <p:spPr>
          <a:xfrm>
            <a:off x="457200" y="188640"/>
            <a:ext cx="8229600" cy="634082"/>
          </a:xfrm>
        </p:spPr>
        <p:txBody>
          <a:bodyPr>
            <a:normAutofit/>
          </a:bodyPr>
          <a:lstStyle/>
          <a:p>
            <a:r>
              <a:rPr lang="x-none" sz="2800" b="1" dirty="0">
                <a:ln w="0"/>
                <a:solidFill>
                  <a:schemeClr val="tx2"/>
                </a:solidFill>
                <a:cs typeface="Times New Roman" panose="02020603050405020304" pitchFamily="18" charset="0"/>
              </a:rPr>
              <a:t>EXEMPLE DE INDICATORI </a:t>
            </a:r>
            <a:endParaRPr lang="ru-RU" sz="2800" b="1" dirty="0">
              <a:ln w="0"/>
              <a:solidFill>
                <a:schemeClr val="tx2"/>
              </a:solidFill>
              <a:cs typeface="Times New Roman" panose="02020603050405020304" pitchFamily="18" charset="0"/>
            </a:endParaRPr>
          </a:p>
        </p:txBody>
      </p:sp>
      <p:sp>
        <p:nvSpPr>
          <p:cNvPr id="3" name="Объект 2">
            <a:extLst>
              <a:ext uri="{FF2B5EF4-FFF2-40B4-BE49-F238E27FC236}">
                <a16:creationId xmlns:a16="http://schemas.microsoft.com/office/drawing/2014/main" xmlns="" id="{EDA2CDBD-E937-4B05-8011-4817AD427601}"/>
              </a:ext>
            </a:extLst>
          </p:cNvPr>
          <p:cNvSpPr>
            <a:spLocks noGrp="1"/>
          </p:cNvSpPr>
          <p:nvPr>
            <p:ph idx="1"/>
          </p:nvPr>
        </p:nvSpPr>
        <p:spPr/>
        <p:txBody>
          <a:bodyPr/>
          <a:lstStyle/>
          <a:p>
            <a:endParaRPr lang="x-none" dirty="0"/>
          </a:p>
          <a:p>
            <a:pPr marL="0" indent="0">
              <a:buNone/>
            </a:pPr>
            <a:endParaRPr lang="ru-RU" dirty="0"/>
          </a:p>
        </p:txBody>
      </p:sp>
      <p:sp>
        <p:nvSpPr>
          <p:cNvPr id="4" name="Прямоугольник: скругленные углы 3">
            <a:extLst>
              <a:ext uri="{FF2B5EF4-FFF2-40B4-BE49-F238E27FC236}">
                <a16:creationId xmlns:a16="http://schemas.microsoft.com/office/drawing/2014/main" xmlns="" id="{F0108914-6958-48D9-AEB6-7D7238DDAD95}"/>
              </a:ext>
            </a:extLst>
          </p:cNvPr>
          <p:cNvSpPr/>
          <p:nvPr/>
        </p:nvSpPr>
        <p:spPr>
          <a:xfrm>
            <a:off x="755576" y="835685"/>
            <a:ext cx="8280920" cy="236283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440000" indent="-285750">
              <a:buFont typeface="Arial" panose="020B0604020202020204" pitchFamily="34" charset="0"/>
              <a:buChar char="•"/>
            </a:pPr>
            <a:r>
              <a:rPr lang="x-none" sz="1500" dirty="0">
                <a:solidFill>
                  <a:schemeClr val="tx2">
                    <a:lumMod val="75000"/>
                  </a:schemeClr>
                </a:solidFill>
              </a:rPr>
              <a:t>Obiective de suport în afaceri conectate la structura de acces și utilități publice (</a:t>
            </a:r>
            <a:r>
              <a:rPr lang="x-none" sz="1500">
                <a:solidFill>
                  <a:schemeClr val="tx2">
                    <a:lumMod val="75000"/>
                  </a:schemeClr>
                </a:solidFill>
              </a:rPr>
              <a:t>nr.)</a:t>
            </a:r>
            <a:endParaRPr lang="x-none" sz="1500" dirty="0">
              <a:solidFill>
                <a:schemeClr val="tx2">
                  <a:lumMod val="75000"/>
                </a:schemeClr>
              </a:solidFill>
            </a:endParaRPr>
          </a:p>
          <a:p>
            <a:pPr marL="1440000" indent="-285750">
              <a:buFont typeface="Arial" panose="020B0604020202020204" pitchFamily="34" charset="0"/>
              <a:buChar char="•"/>
            </a:pPr>
            <a:r>
              <a:rPr lang="x-none" sz="1500" dirty="0">
                <a:solidFill>
                  <a:schemeClr val="tx2">
                    <a:lumMod val="75000"/>
                  </a:schemeClr>
                </a:solidFill>
              </a:rPr>
              <a:t>Suprafața clădirilor obiectivelor de suport în afaceri dotate/utilate (perimetru x nr. etaje) (</a:t>
            </a:r>
            <a:r>
              <a:rPr lang="x-none" sz="1500">
                <a:solidFill>
                  <a:schemeClr val="tx2">
                    <a:lumMod val="75000"/>
                  </a:schemeClr>
                </a:solidFill>
              </a:rPr>
              <a:t>m2)</a:t>
            </a:r>
            <a:endParaRPr lang="x-none" sz="1500" dirty="0">
              <a:solidFill>
                <a:schemeClr val="tx2">
                  <a:lumMod val="75000"/>
                </a:schemeClr>
              </a:solidFill>
            </a:endParaRPr>
          </a:p>
          <a:p>
            <a:pPr marL="1440000" indent="-285750">
              <a:buFont typeface="Arial" panose="020B0604020202020204" pitchFamily="34" charset="0"/>
              <a:buChar char="•"/>
            </a:pPr>
            <a:r>
              <a:rPr lang="x-none" sz="1500" dirty="0">
                <a:solidFill>
                  <a:schemeClr val="tx2">
                    <a:lumMod val="75000"/>
                  </a:schemeClr>
                </a:solidFill>
              </a:rPr>
              <a:t>Rețele electrice, apeduct, gaze naturale, canalizare construite/reabilitate (</a:t>
            </a:r>
            <a:r>
              <a:rPr lang="x-none" sz="1500">
                <a:solidFill>
                  <a:schemeClr val="tx2">
                    <a:lumMod val="75000"/>
                  </a:schemeClr>
                </a:solidFill>
              </a:rPr>
              <a:t>km)</a:t>
            </a:r>
            <a:endParaRPr lang="x-none" sz="1500" dirty="0">
              <a:solidFill>
                <a:schemeClr val="tx2">
                  <a:lumMod val="75000"/>
                </a:schemeClr>
              </a:solidFill>
            </a:endParaRPr>
          </a:p>
          <a:p>
            <a:pPr marL="1440000" indent="-285750">
              <a:buFont typeface="Arial" panose="020B0604020202020204" pitchFamily="34" charset="0"/>
              <a:buChar char="•"/>
            </a:pPr>
            <a:r>
              <a:rPr lang="x-none" sz="1500" dirty="0">
                <a:solidFill>
                  <a:schemeClr val="tx2">
                    <a:lumMod val="75000"/>
                  </a:schemeClr>
                </a:solidFill>
              </a:rPr>
              <a:t>Rezidenți în cadrul infrastructurilor de suport </a:t>
            </a:r>
            <a:r>
              <a:rPr lang="x-none" sz="1500">
                <a:solidFill>
                  <a:schemeClr val="tx2">
                    <a:lumMod val="75000"/>
                  </a:schemeClr>
                </a:solidFill>
              </a:rPr>
              <a:t>a afacerilor</a:t>
            </a:r>
            <a:endParaRPr lang="x-none" sz="1500" dirty="0">
              <a:solidFill>
                <a:schemeClr val="tx2">
                  <a:lumMod val="75000"/>
                </a:schemeClr>
              </a:solidFill>
            </a:endParaRPr>
          </a:p>
          <a:p>
            <a:pPr marL="1440000" indent="-285750">
              <a:buFont typeface="Arial" panose="020B0604020202020204" pitchFamily="34" charset="0"/>
              <a:buChar char="•"/>
            </a:pPr>
            <a:r>
              <a:rPr lang="x-none" sz="1500">
                <a:solidFill>
                  <a:schemeClr val="tx2">
                    <a:lumMod val="75000"/>
                  </a:schemeClr>
                </a:solidFill>
              </a:rPr>
              <a:t>Programe </a:t>
            </a:r>
            <a:r>
              <a:rPr lang="x-none" sz="1500" dirty="0">
                <a:solidFill>
                  <a:schemeClr val="tx2">
                    <a:lumMod val="75000"/>
                  </a:schemeClr>
                </a:solidFill>
              </a:rPr>
              <a:t>de incubare/accelerare; persoane instruite în cadrul programelor de dezvoltare a </a:t>
            </a:r>
            <a:r>
              <a:rPr lang="x-none" sz="1500" dirty="0" err="1">
                <a:solidFill>
                  <a:schemeClr val="tx2">
                    <a:lumMod val="75000"/>
                  </a:schemeClr>
                </a:solidFill>
              </a:rPr>
              <a:t>a</a:t>
            </a:r>
            <a:r>
              <a:rPr lang="x-none" sz="1500" dirty="0">
                <a:solidFill>
                  <a:schemeClr val="tx2">
                    <a:lumMod val="75000"/>
                  </a:schemeClr>
                </a:solidFill>
              </a:rPr>
              <a:t> competenților (</a:t>
            </a:r>
            <a:r>
              <a:rPr lang="x-none" sz="1500">
                <a:solidFill>
                  <a:schemeClr val="tx2">
                    <a:lumMod val="75000"/>
                  </a:schemeClr>
                </a:solidFill>
              </a:rPr>
              <a:t>nr.)</a:t>
            </a:r>
            <a:endParaRPr lang="x-none" sz="1500" dirty="0">
              <a:solidFill>
                <a:schemeClr val="tx2">
                  <a:lumMod val="75000"/>
                </a:schemeClr>
              </a:solidFill>
            </a:endParaRPr>
          </a:p>
          <a:p>
            <a:pPr marL="1440000" indent="-285750">
              <a:buFont typeface="Arial" panose="020B0604020202020204" pitchFamily="34" charset="0"/>
              <a:buChar char="•"/>
            </a:pPr>
            <a:r>
              <a:rPr lang="x-none" sz="1500">
                <a:solidFill>
                  <a:schemeClr val="tx2">
                    <a:lumMod val="75000"/>
                  </a:schemeClr>
                </a:solidFill>
              </a:rPr>
              <a:t>Atracții </a:t>
            </a:r>
            <a:r>
              <a:rPr lang="x-none" sz="1500" dirty="0">
                <a:solidFill>
                  <a:schemeClr val="tx2">
                    <a:lumMod val="75000"/>
                  </a:schemeClr>
                </a:solidFill>
              </a:rPr>
              <a:t>turistice renovate (nr.); Teritoriu amenajat (ha</a:t>
            </a:r>
            <a:r>
              <a:rPr lang="x-none" sz="1500">
                <a:solidFill>
                  <a:schemeClr val="tx2">
                    <a:lumMod val="75000"/>
                  </a:schemeClr>
                </a:solidFill>
              </a:rPr>
              <a:t>); Locuri </a:t>
            </a:r>
            <a:r>
              <a:rPr lang="x-none" sz="1500" dirty="0">
                <a:solidFill>
                  <a:schemeClr val="tx2">
                    <a:lumMod val="75000"/>
                  </a:schemeClr>
                </a:solidFill>
              </a:rPr>
              <a:t>de cazare create (nr.)</a:t>
            </a:r>
          </a:p>
        </p:txBody>
      </p:sp>
      <p:sp>
        <p:nvSpPr>
          <p:cNvPr id="12" name="Прямоугольник: скругленные углы 11">
            <a:extLst>
              <a:ext uri="{FF2B5EF4-FFF2-40B4-BE49-F238E27FC236}">
                <a16:creationId xmlns:a16="http://schemas.microsoft.com/office/drawing/2014/main" xmlns="" id="{B0017DD2-789B-4F9D-80D7-BE4ACB9BAEA0}"/>
              </a:ext>
            </a:extLst>
          </p:cNvPr>
          <p:cNvSpPr/>
          <p:nvPr/>
        </p:nvSpPr>
        <p:spPr>
          <a:xfrm>
            <a:off x="755576" y="5257801"/>
            <a:ext cx="8280920" cy="1497316"/>
          </a:xfrm>
          <a:prstGeom prst="round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440000" indent="-285750">
              <a:buFont typeface="Arial" panose="020B0604020202020204" pitchFamily="34" charset="0"/>
              <a:buChar char="•"/>
            </a:pPr>
            <a:r>
              <a:rPr lang="ro-RO" sz="1600" dirty="0">
                <a:solidFill>
                  <a:schemeClr val="tx2">
                    <a:lumMod val="75000"/>
                  </a:schemeClr>
                </a:solidFill>
              </a:rPr>
              <a:t>R</a:t>
            </a:r>
            <a:r>
              <a:rPr lang="x-none" sz="1600" dirty="0">
                <a:solidFill>
                  <a:schemeClr val="tx2">
                    <a:lumMod val="75000"/>
                  </a:schemeClr>
                </a:solidFill>
              </a:rPr>
              <a:t>ețele de apeduct construite/reabilitate (km)</a:t>
            </a:r>
          </a:p>
          <a:p>
            <a:pPr marL="1440000" indent="-285750">
              <a:buFont typeface="Arial" panose="020B0604020202020204" pitchFamily="34" charset="0"/>
              <a:buChar char="•"/>
            </a:pPr>
            <a:r>
              <a:rPr lang="ro-RO" sz="1600" dirty="0">
                <a:solidFill>
                  <a:schemeClr val="tx2">
                    <a:lumMod val="75000"/>
                  </a:schemeClr>
                </a:solidFill>
              </a:rPr>
              <a:t>S</a:t>
            </a:r>
            <a:r>
              <a:rPr lang="x-none" sz="1600" dirty="0">
                <a:solidFill>
                  <a:schemeClr val="tx2">
                    <a:lumMod val="75000"/>
                  </a:schemeClr>
                </a:solidFill>
              </a:rPr>
              <a:t>tații de captare a apei potabile construite/reabilitate (nr.) </a:t>
            </a:r>
          </a:p>
          <a:p>
            <a:pPr marL="1440000" indent="-285750">
              <a:buFont typeface="Arial" panose="020B0604020202020204" pitchFamily="34" charset="0"/>
              <a:buChar char="•"/>
            </a:pPr>
            <a:r>
              <a:rPr lang="x-none" sz="1600" dirty="0">
                <a:solidFill>
                  <a:schemeClr val="tx2">
                    <a:lumMod val="75000"/>
                  </a:schemeClr>
                </a:solidFill>
              </a:rPr>
              <a:t>Stații de pompare a apei potabile (nr.)</a:t>
            </a:r>
          </a:p>
          <a:p>
            <a:pPr marL="1440000" indent="-285750">
              <a:buFont typeface="Arial" panose="020B0604020202020204" pitchFamily="34" charset="0"/>
              <a:buChar char="•"/>
            </a:pPr>
            <a:r>
              <a:rPr lang="x-none" sz="1600" dirty="0">
                <a:solidFill>
                  <a:schemeClr val="tx2">
                    <a:lumMod val="75000"/>
                  </a:schemeClr>
                </a:solidFill>
              </a:rPr>
              <a:t>Rezervoare de apă potabilă construite/reabilitate (nr.)</a:t>
            </a:r>
          </a:p>
          <a:p>
            <a:pPr marL="1440000" indent="-285750">
              <a:buFont typeface="Arial" panose="020B0604020202020204" pitchFamily="34" charset="0"/>
              <a:buChar char="•"/>
            </a:pPr>
            <a:r>
              <a:rPr lang="ro-RO" sz="1600" dirty="0">
                <a:solidFill>
                  <a:schemeClr val="tx2">
                    <a:lumMod val="75000"/>
                  </a:schemeClr>
                </a:solidFill>
              </a:rPr>
              <a:t>R</a:t>
            </a:r>
            <a:r>
              <a:rPr lang="x-none" sz="1600" dirty="0">
                <a:solidFill>
                  <a:schemeClr val="tx2">
                    <a:lumMod val="75000"/>
                  </a:schemeClr>
                </a:solidFill>
              </a:rPr>
              <a:t>ețele de canalizare construite/reabilitate (km.) </a:t>
            </a:r>
          </a:p>
          <a:p>
            <a:pPr marL="1440000" indent="-285750">
              <a:buFont typeface="Arial" panose="020B0604020202020204" pitchFamily="34" charset="0"/>
              <a:buChar char="•"/>
            </a:pPr>
            <a:r>
              <a:rPr lang="ro-RO" sz="1600" dirty="0">
                <a:solidFill>
                  <a:schemeClr val="tx2">
                    <a:lumMod val="75000"/>
                  </a:schemeClr>
                </a:solidFill>
              </a:rPr>
              <a:t>S</a:t>
            </a:r>
            <a:r>
              <a:rPr lang="x-none" sz="1600" dirty="0">
                <a:solidFill>
                  <a:schemeClr val="tx2">
                    <a:lumMod val="75000"/>
                  </a:schemeClr>
                </a:solidFill>
              </a:rPr>
              <a:t>tații de epurare a apelor uzate construite/reabilitate (nr.)</a:t>
            </a:r>
            <a:endParaRPr lang="ru-RU" sz="1600" dirty="0">
              <a:solidFill>
                <a:schemeClr val="tx2">
                  <a:lumMod val="75000"/>
                </a:schemeClr>
              </a:solidFill>
            </a:endParaRPr>
          </a:p>
        </p:txBody>
      </p:sp>
      <p:sp>
        <p:nvSpPr>
          <p:cNvPr id="14" name="Прямоугольник: скругленные углы 13">
            <a:extLst>
              <a:ext uri="{FF2B5EF4-FFF2-40B4-BE49-F238E27FC236}">
                <a16:creationId xmlns:a16="http://schemas.microsoft.com/office/drawing/2014/main" xmlns="" id="{3DC9DBEC-E4B5-4787-82A7-B2A2EAF3327E}"/>
              </a:ext>
            </a:extLst>
          </p:cNvPr>
          <p:cNvSpPr/>
          <p:nvPr/>
        </p:nvSpPr>
        <p:spPr>
          <a:xfrm>
            <a:off x="755576" y="3559502"/>
            <a:ext cx="8280920" cy="1422817"/>
          </a:xfrm>
          <a:prstGeom prst="roundRect">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marL="1440000" indent="-285750">
              <a:buFont typeface="Arial" panose="020B0604020202020204" pitchFamily="34" charset="0"/>
              <a:buChar char="•"/>
            </a:pPr>
            <a:r>
              <a:rPr lang="x-none" sz="1600" dirty="0">
                <a:solidFill>
                  <a:schemeClr val="tx2">
                    <a:lumMod val="75000"/>
                  </a:schemeClr>
                </a:solidFill>
              </a:rPr>
              <a:t>Zone de recreere la scară mare (nr. unități din orașe)</a:t>
            </a:r>
          </a:p>
          <a:p>
            <a:pPr marL="1440000" indent="-285750">
              <a:buFont typeface="Arial" panose="020B0604020202020204" pitchFamily="34" charset="0"/>
              <a:buChar char="•"/>
            </a:pPr>
            <a:r>
              <a:rPr lang="x-none" sz="1600" dirty="0">
                <a:solidFill>
                  <a:schemeClr val="tx2">
                    <a:lumMod val="75000"/>
                  </a:schemeClr>
                </a:solidFill>
              </a:rPr>
              <a:t>Complexe sportive multifuncționale</a:t>
            </a:r>
          </a:p>
          <a:p>
            <a:pPr marL="1440000" indent="-285750">
              <a:buFont typeface="Arial" panose="020B0604020202020204" pitchFamily="34" charset="0"/>
              <a:buChar char="•"/>
            </a:pPr>
            <a:r>
              <a:rPr lang="x-none" sz="1600" dirty="0">
                <a:solidFill>
                  <a:schemeClr val="tx2">
                    <a:lumMod val="75000"/>
                  </a:schemeClr>
                </a:solidFill>
              </a:rPr>
              <a:t>Centre civice urbane amenajate și </a:t>
            </a:r>
            <a:r>
              <a:rPr lang="x-none" sz="1600" dirty="0" err="1">
                <a:solidFill>
                  <a:schemeClr val="tx2">
                    <a:lumMod val="75000"/>
                  </a:schemeClr>
                </a:solidFill>
              </a:rPr>
              <a:t>simbolistice</a:t>
            </a:r>
            <a:r>
              <a:rPr lang="x-none" sz="1600" dirty="0">
                <a:solidFill>
                  <a:schemeClr val="tx2">
                    <a:lumMod val="75000"/>
                  </a:schemeClr>
                </a:solidFill>
              </a:rPr>
              <a:t> pentru un centru regional (nr. unități)</a:t>
            </a:r>
          </a:p>
          <a:p>
            <a:pPr marL="1440000" indent="-285750">
              <a:buFont typeface="Arial" panose="020B0604020202020204" pitchFamily="34" charset="0"/>
              <a:buChar char="•"/>
            </a:pPr>
            <a:r>
              <a:rPr lang="x-none" sz="1600" dirty="0">
                <a:solidFill>
                  <a:schemeClr val="tx2">
                    <a:lumMod val="75000"/>
                  </a:schemeClr>
                </a:solidFill>
              </a:rPr>
              <a:t>Curți amenajate ale blocurilor de locuințe (nr.)</a:t>
            </a:r>
            <a:endParaRPr lang="ru-RU" sz="1600" dirty="0">
              <a:solidFill>
                <a:schemeClr val="tx2">
                  <a:lumMod val="75000"/>
                </a:schemeClr>
              </a:solidFill>
            </a:endParaRPr>
          </a:p>
        </p:txBody>
      </p:sp>
      <p:sp>
        <p:nvSpPr>
          <p:cNvPr id="16" name="Прямоугольник: скругленные углы 15">
            <a:extLst>
              <a:ext uri="{FF2B5EF4-FFF2-40B4-BE49-F238E27FC236}">
                <a16:creationId xmlns:a16="http://schemas.microsoft.com/office/drawing/2014/main" xmlns="" id="{4C999171-BF99-4394-B884-4CBBF8E68D4E}"/>
              </a:ext>
            </a:extLst>
          </p:cNvPr>
          <p:cNvSpPr/>
          <p:nvPr/>
        </p:nvSpPr>
        <p:spPr>
          <a:xfrm>
            <a:off x="107504" y="3849476"/>
            <a:ext cx="1709596" cy="842867"/>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1800">
                <a:solidFill>
                  <a:schemeClr val="tx2">
                    <a:lumMod val="75000"/>
                  </a:schemeClr>
                </a:solidFill>
              </a:rPr>
              <a:t>Program</a:t>
            </a:r>
            <a:r>
              <a:rPr lang="ro-RO" sz="1800" dirty="0">
                <a:solidFill>
                  <a:schemeClr val="tx2">
                    <a:lumMod val="75000"/>
                  </a:schemeClr>
                </a:solidFill>
              </a:rPr>
              <a:t> </a:t>
            </a:r>
            <a:r>
              <a:rPr lang="x-none" sz="1800">
                <a:solidFill>
                  <a:schemeClr val="tx2">
                    <a:lumMod val="75000"/>
                  </a:schemeClr>
                </a:solidFill>
              </a:rPr>
              <a:t>2</a:t>
            </a:r>
            <a:r>
              <a:rPr lang="x-none" sz="1800" b="1">
                <a:solidFill>
                  <a:schemeClr val="tx2">
                    <a:lumMod val="75000"/>
                  </a:schemeClr>
                </a:solidFill>
              </a:rPr>
              <a:t> </a:t>
            </a:r>
            <a:endParaRPr lang="x-none" sz="1800" b="1" dirty="0">
              <a:solidFill>
                <a:schemeClr val="tx2">
                  <a:lumMod val="75000"/>
                </a:schemeClr>
              </a:solidFill>
            </a:endParaRPr>
          </a:p>
          <a:p>
            <a:pPr algn="ctr"/>
            <a:r>
              <a:rPr lang="x-none" sz="1800" b="1" dirty="0">
                <a:solidFill>
                  <a:schemeClr val="tx2">
                    <a:lumMod val="75000"/>
                  </a:schemeClr>
                </a:solidFill>
              </a:rPr>
              <a:t>Dezvoltare urbană</a:t>
            </a:r>
            <a:endParaRPr lang="ru-RU" b="1" dirty="0">
              <a:solidFill>
                <a:schemeClr val="tx2">
                  <a:lumMod val="75000"/>
                </a:schemeClr>
              </a:solidFill>
            </a:endParaRPr>
          </a:p>
        </p:txBody>
      </p:sp>
      <p:sp>
        <p:nvSpPr>
          <p:cNvPr id="18" name="Прямоугольник: скругленные углы 17">
            <a:extLst>
              <a:ext uri="{FF2B5EF4-FFF2-40B4-BE49-F238E27FC236}">
                <a16:creationId xmlns:a16="http://schemas.microsoft.com/office/drawing/2014/main" xmlns="" id="{9FA01AE4-656B-4055-A3CC-EDA7F8564839}"/>
              </a:ext>
            </a:extLst>
          </p:cNvPr>
          <p:cNvSpPr/>
          <p:nvPr/>
        </p:nvSpPr>
        <p:spPr>
          <a:xfrm>
            <a:off x="107504" y="1609164"/>
            <a:ext cx="1872208" cy="739716"/>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dirty="0">
                <a:solidFill>
                  <a:schemeClr val="tx2">
                    <a:lumMod val="75000"/>
                  </a:schemeClr>
                </a:solidFill>
              </a:rPr>
              <a:t>Program</a:t>
            </a:r>
            <a:r>
              <a:rPr lang="ro-RO" dirty="0">
                <a:solidFill>
                  <a:schemeClr val="tx2">
                    <a:lumMod val="75000"/>
                  </a:schemeClr>
                </a:solidFill>
              </a:rPr>
              <a:t> </a:t>
            </a:r>
            <a:r>
              <a:rPr lang="x-none" dirty="0">
                <a:solidFill>
                  <a:schemeClr val="tx2">
                    <a:lumMod val="75000"/>
                  </a:schemeClr>
                </a:solidFill>
              </a:rPr>
              <a:t>1 </a:t>
            </a:r>
            <a:r>
              <a:rPr lang="x-none" b="1" dirty="0">
                <a:solidFill>
                  <a:schemeClr val="tx2">
                    <a:lumMod val="75000"/>
                  </a:schemeClr>
                </a:solidFill>
              </a:rPr>
              <a:t>Competitivitate</a:t>
            </a:r>
            <a:endParaRPr lang="ru-RU" b="1" dirty="0">
              <a:solidFill>
                <a:schemeClr val="tx2">
                  <a:lumMod val="75000"/>
                </a:schemeClr>
              </a:solidFill>
            </a:endParaRPr>
          </a:p>
        </p:txBody>
      </p:sp>
      <p:sp>
        <p:nvSpPr>
          <p:cNvPr id="20" name="Прямоугольник: скругленные углы 19">
            <a:extLst>
              <a:ext uri="{FF2B5EF4-FFF2-40B4-BE49-F238E27FC236}">
                <a16:creationId xmlns:a16="http://schemas.microsoft.com/office/drawing/2014/main" xmlns="" id="{5CB1D899-7368-4556-95A0-BBA590F112E7}"/>
              </a:ext>
            </a:extLst>
          </p:cNvPr>
          <p:cNvSpPr/>
          <p:nvPr/>
        </p:nvSpPr>
        <p:spPr>
          <a:xfrm>
            <a:off x="107504" y="5564770"/>
            <a:ext cx="1709596" cy="883377"/>
          </a:xfrm>
          <a:prstGeom prst="roundRect">
            <a:avLst/>
          </a:prstGeom>
          <a:solidFill>
            <a:schemeClr val="bg1"/>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x-none" sz="1800" dirty="0">
                <a:solidFill>
                  <a:schemeClr val="tx2">
                    <a:lumMod val="75000"/>
                  </a:schemeClr>
                </a:solidFill>
              </a:rPr>
              <a:t>Program</a:t>
            </a:r>
            <a:r>
              <a:rPr lang="ro-RO" sz="1800" dirty="0">
                <a:solidFill>
                  <a:schemeClr val="tx2">
                    <a:lumMod val="75000"/>
                  </a:schemeClr>
                </a:solidFill>
              </a:rPr>
              <a:t> </a:t>
            </a:r>
            <a:r>
              <a:rPr lang="x-none" sz="1800" dirty="0">
                <a:solidFill>
                  <a:schemeClr val="tx2">
                    <a:lumMod val="75000"/>
                  </a:schemeClr>
                </a:solidFill>
              </a:rPr>
              <a:t>3</a:t>
            </a:r>
            <a:r>
              <a:rPr lang="x-none" sz="1800" b="1" dirty="0">
                <a:solidFill>
                  <a:schemeClr val="tx2">
                    <a:lumMod val="75000"/>
                  </a:schemeClr>
                </a:solidFill>
              </a:rPr>
              <a:t> Infrastructura regională</a:t>
            </a:r>
            <a:endParaRPr lang="ru-RU" b="1" dirty="0">
              <a:solidFill>
                <a:schemeClr val="tx2">
                  <a:lumMod val="75000"/>
                </a:schemeClr>
              </a:solidFill>
            </a:endParaRPr>
          </a:p>
        </p:txBody>
      </p:sp>
      <p:pic>
        <p:nvPicPr>
          <p:cNvPr id="13" name="Picture 3" descr="D:\IURA\simbol de identitate MADRM și ADR\PNG\PNG\adrCentru\03-ADRC.png">
            <a:extLst>
              <a:ext uri="{FF2B5EF4-FFF2-40B4-BE49-F238E27FC236}">
                <a16:creationId xmlns:a16="http://schemas.microsoft.com/office/drawing/2014/main" xmlns=""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288" y="183299"/>
            <a:ext cx="1678871" cy="44581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632"/>
            <a:ext cx="1897340" cy="581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115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a:extLst>
              <a:ext uri="{FF2B5EF4-FFF2-40B4-BE49-F238E27FC236}">
                <a16:creationId xmlns:a16="http://schemas.microsoft.com/office/drawing/2014/main" xmlns="" id="{DE0E618F-8FE1-4D0C-8A58-2C56E4947774}"/>
              </a:ext>
            </a:extLst>
          </p:cNvPr>
          <p:cNvSpPr>
            <a:spLocks noGrp="1"/>
          </p:cNvSpPr>
          <p:nvPr>
            <p:ph type="title"/>
          </p:nvPr>
        </p:nvSpPr>
        <p:spPr>
          <a:xfrm>
            <a:off x="457200" y="990302"/>
            <a:ext cx="8229600" cy="998538"/>
          </a:xfrm>
        </p:spPr>
        <p:txBody>
          <a:bodyPr>
            <a:normAutofit fontScale="90000"/>
          </a:bodyPr>
          <a:lstStyle/>
          <a:p>
            <a:pPr>
              <a:defRPr/>
            </a:pPr>
            <a:r>
              <a:rPr lang="x-none" altLang="ro-RO" sz="3600" b="1">
                <a:solidFill>
                  <a:schemeClr val="tx2">
                    <a:lumMod val="75000"/>
                  </a:schemeClr>
                </a:solidFill>
                <a:effectLst>
                  <a:outerShdw blurRad="38100" dist="38100" dir="2700000" algn="tl">
                    <a:srgbClr val="C0C0C0"/>
                  </a:outerShdw>
                </a:effectLst>
                <a:cs typeface="Times New Roman" panose="02020603050405020304" pitchFamily="18" charset="0"/>
              </a:rPr>
              <a:t>     </a:t>
            </a:r>
            <a:r>
              <a:rPr lang="en-US" altLang="ro-RO" sz="3200" b="1" dirty="0" err="1">
                <a:solidFill>
                  <a:schemeClr val="tx2">
                    <a:lumMod val="75000"/>
                  </a:schemeClr>
                </a:solidFill>
                <a:effectLst>
                  <a:outerShdw blurRad="38100" dist="38100" dir="2700000" algn="tl">
                    <a:srgbClr val="C0C0C0"/>
                  </a:outerShdw>
                </a:effectLst>
                <a:cs typeface="Times New Roman" panose="02020603050405020304" pitchFamily="18" charset="0"/>
              </a:rPr>
              <a:t>Criteriile</a:t>
            </a: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 de </a:t>
            </a:r>
            <a:r>
              <a:rPr lang="en-US" altLang="ro-RO" sz="3200" b="1" dirty="0" err="1">
                <a:solidFill>
                  <a:schemeClr val="tx2">
                    <a:lumMod val="75000"/>
                  </a:schemeClr>
                </a:solidFill>
                <a:effectLst>
                  <a:outerShdw blurRad="38100" dist="38100" dir="2700000" algn="tl">
                    <a:srgbClr val="C0C0C0"/>
                  </a:outerShdw>
                </a:effectLst>
                <a:cs typeface="Times New Roman" panose="02020603050405020304" pitchFamily="18" charset="0"/>
              </a:rPr>
              <a:t>eligibilitate</a:t>
            </a: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 </a:t>
            </a:r>
            <a:b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b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a </a:t>
            </a:r>
            <a:r>
              <a:rPr lang="en-US" altLang="ro-RO" sz="3200" b="1" dirty="0" err="1">
                <a:solidFill>
                  <a:schemeClr val="tx2">
                    <a:lumMod val="75000"/>
                  </a:schemeClr>
                </a:solidFill>
                <a:effectLst>
                  <a:outerShdw blurRad="38100" dist="38100" dir="2700000" algn="tl">
                    <a:srgbClr val="C0C0C0"/>
                  </a:outerShdw>
                </a:effectLst>
                <a:cs typeface="Times New Roman" panose="02020603050405020304" pitchFamily="18" charset="0"/>
              </a:rPr>
              <a:t>proiectelor</a:t>
            </a: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 de </a:t>
            </a:r>
            <a:r>
              <a:rPr lang="en-US" altLang="ro-RO" sz="3200" b="1" dirty="0" err="1">
                <a:solidFill>
                  <a:schemeClr val="tx2">
                    <a:lumMod val="75000"/>
                  </a:schemeClr>
                </a:solidFill>
                <a:effectLst>
                  <a:outerShdw blurRad="38100" dist="38100" dir="2700000" algn="tl">
                    <a:srgbClr val="C0C0C0"/>
                  </a:outerShdw>
                </a:effectLst>
                <a:cs typeface="Times New Roman" panose="02020603050405020304" pitchFamily="18" charset="0"/>
              </a:rPr>
              <a:t>dezvoltare</a:t>
            </a:r>
            <a:r>
              <a:rPr lang="en-US"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rPr>
              <a:t> </a:t>
            </a:r>
            <a:r>
              <a:rPr lang="en-US" altLang="ro-RO" sz="3200" b="1" dirty="0" err="1">
                <a:solidFill>
                  <a:schemeClr val="tx2">
                    <a:lumMod val="75000"/>
                  </a:schemeClr>
                </a:solidFill>
                <a:effectLst>
                  <a:outerShdw blurRad="38100" dist="38100" dir="2700000" algn="tl">
                    <a:srgbClr val="C0C0C0"/>
                  </a:outerShdw>
                </a:effectLst>
                <a:cs typeface="Times New Roman" panose="02020603050405020304" pitchFamily="18" charset="0"/>
              </a:rPr>
              <a:t>regională</a:t>
            </a:r>
            <a:endParaRPr lang="ru-RU" altLang="ro-RO" sz="3200" b="1" dirty="0">
              <a:solidFill>
                <a:schemeClr val="tx2">
                  <a:lumMod val="75000"/>
                </a:schemeClr>
              </a:solidFill>
              <a:effectLst>
                <a:outerShdw blurRad="38100" dist="38100" dir="2700000" algn="tl">
                  <a:srgbClr val="C0C0C0"/>
                </a:outerShdw>
              </a:effectLst>
              <a:cs typeface="Times New Roman" panose="02020603050405020304" pitchFamily="18" charset="0"/>
            </a:endParaRPr>
          </a:p>
        </p:txBody>
      </p:sp>
      <p:sp>
        <p:nvSpPr>
          <p:cNvPr id="4099" name="Объект 6"/>
          <p:cNvSpPr>
            <a:spLocks noGrp="1"/>
          </p:cNvSpPr>
          <p:nvPr>
            <p:ph idx="1"/>
          </p:nvPr>
        </p:nvSpPr>
        <p:spPr>
          <a:xfrm>
            <a:off x="179512" y="3789363"/>
            <a:ext cx="8807896" cy="2692400"/>
          </a:xfrm>
        </p:spPr>
        <p:txBody>
          <a:bodyPr>
            <a:normAutofit/>
          </a:bodyPr>
          <a:lstStyle/>
          <a:p>
            <a:pPr marL="0" indent="0">
              <a:buFont typeface="Arial" charset="0"/>
              <a:buNone/>
            </a:pPr>
            <a:r>
              <a:rPr lang="ro-RO" altLang="ro-RO" sz="2400" b="1" dirty="0">
                <a:solidFill>
                  <a:schemeClr val="tx2">
                    <a:lumMod val="75000"/>
                  </a:schemeClr>
                </a:solidFill>
                <a:latin typeface="+mj-lt"/>
                <a:cs typeface="Times New Roman" pitchFamily="18" charset="0"/>
              </a:rPr>
              <a:t>Criteriile generale de eligibilitate</a:t>
            </a:r>
            <a:r>
              <a:rPr lang="ro-RO" altLang="ro-RO" sz="2400" dirty="0">
                <a:solidFill>
                  <a:schemeClr val="tx2">
                    <a:lumMod val="75000"/>
                  </a:schemeClr>
                </a:solidFill>
                <a:latin typeface="+mj-lt"/>
                <a:cs typeface="Times New Roman" pitchFamily="18" charset="0"/>
              </a:rPr>
              <a:t> se referă la:</a:t>
            </a:r>
            <a:endParaRPr lang="ru-RU" altLang="ro-RO" sz="2400" dirty="0">
              <a:solidFill>
                <a:schemeClr val="tx2">
                  <a:lumMod val="75000"/>
                </a:schemeClr>
              </a:solidFill>
              <a:latin typeface="+mj-lt"/>
              <a:cs typeface="Times New Roman" pitchFamily="18" charset="0"/>
            </a:endParaRPr>
          </a:p>
          <a:p>
            <a:pPr marL="400050" lvl="1" indent="0">
              <a:buFont typeface="Wingdings" pitchFamily="2" charset="2"/>
              <a:buChar char="§"/>
            </a:pPr>
            <a:r>
              <a:rPr lang="ro-RO" altLang="ro-RO" sz="2400" dirty="0" err="1">
                <a:solidFill>
                  <a:schemeClr val="tx2">
                    <a:lumMod val="75000"/>
                  </a:schemeClr>
                </a:solidFill>
                <a:latin typeface="+mj-lt"/>
                <a:cs typeface="Times New Roman" pitchFamily="18" charset="0"/>
              </a:rPr>
              <a:t>Aplicanții</a:t>
            </a:r>
            <a:r>
              <a:rPr lang="ro-RO" altLang="ro-RO" sz="2400" dirty="0">
                <a:solidFill>
                  <a:schemeClr val="tx2">
                    <a:lumMod val="75000"/>
                  </a:schemeClr>
                </a:solidFill>
                <a:latin typeface="+mj-lt"/>
                <a:cs typeface="Times New Roman" pitchFamily="18" charset="0"/>
              </a:rPr>
              <a:t> care pot solicita o finanțare și la partenerii lor;</a:t>
            </a:r>
            <a:endParaRPr lang="ru-RU" altLang="ro-RO" sz="2400" dirty="0">
              <a:solidFill>
                <a:schemeClr val="tx2">
                  <a:lumMod val="75000"/>
                </a:schemeClr>
              </a:solidFill>
              <a:latin typeface="+mj-lt"/>
              <a:cs typeface="Times New Roman" pitchFamily="18" charset="0"/>
            </a:endParaRPr>
          </a:p>
          <a:p>
            <a:pPr marL="400050" lvl="1" indent="0">
              <a:buFont typeface="Wingdings" pitchFamily="2" charset="2"/>
              <a:buChar char="§"/>
            </a:pPr>
            <a:r>
              <a:rPr lang="ro-RO" altLang="ro-RO" sz="2400" dirty="0">
                <a:solidFill>
                  <a:schemeClr val="tx2">
                    <a:lumMod val="75000"/>
                  </a:schemeClr>
                </a:solidFill>
                <a:latin typeface="+mj-lt"/>
                <a:cs typeface="Times New Roman" pitchFamily="18" charset="0"/>
              </a:rPr>
              <a:t>Proiectele pentru care se poate acorda finanțarea;</a:t>
            </a:r>
            <a:endParaRPr lang="ru-RU" altLang="ro-RO" sz="2400" dirty="0">
              <a:solidFill>
                <a:schemeClr val="tx2">
                  <a:lumMod val="75000"/>
                </a:schemeClr>
              </a:solidFill>
              <a:latin typeface="+mj-lt"/>
              <a:cs typeface="Times New Roman" pitchFamily="18" charset="0"/>
            </a:endParaRPr>
          </a:p>
          <a:p>
            <a:pPr marL="400050" lvl="1" indent="0">
              <a:buFont typeface="Wingdings" pitchFamily="2" charset="2"/>
              <a:buChar char="§"/>
            </a:pPr>
            <a:r>
              <a:rPr lang="ro-RO" altLang="ro-RO" sz="2400" dirty="0">
                <a:solidFill>
                  <a:schemeClr val="tx2">
                    <a:lumMod val="75000"/>
                  </a:schemeClr>
                </a:solidFill>
                <a:latin typeface="+mj-lt"/>
                <a:cs typeface="Times New Roman" pitchFamily="18" charset="0"/>
              </a:rPr>
              <a:t>Tipurile de costuri eligibile pentru finanțare.</a:t>
            </a:r>
            <a:endParaRPr lang="ru-RU" altLang="ro-RO" sz="2400" dirty="0">
              <a:solidFill>
                <a:schemeClr val="tx2">
                  <a:lumMod val="75000"/>
                </a:schemeClr>
              </a:solidFill>
              <a:latin typeface="+mj-lt"/>
              <a:cs typeface="Times New Roman" pitchFamily="18" charset="0"/>
            </a:endParaRPr>
          </a:p>
        </p:txBody>
      </p:sp>
      <p:sp>
        <p:nvSpPr>
          <p:cNvPr id="4100" name="Заголовок 5"/>
          <p:cNvSpPr txBox="1">
            <a:spLocks noChangeArrowheads="1"/>
          </p:cNvSpPr>
          <p:nvPr/>
        </p:nvSpPr>
        <p:spPr bwMode="auto">
          <a:xfrm>
            <a:off x="414338" y="244316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457200" indent="-457200">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defTabSz="914400">
              <a:buFont typeface="Wingdings" pitchFamily="2" charset="2"/>
              <a:buChar char="q"/>
            </a:pPr>
            <a:r>
              <a:rPr lang="ro-RO" altLang="ru-RU" sz="2800" b="1" dirty="0">
                <a:solidFill>
                  <a:schemeClr val="tx2">
                    <a:lumMod val="75000"/>
                  </a:schemeClr>
                </a:solidFill>
                <a:latin typeface="+mj-lt"/>
                <a:cs typeface="Times New Roman" pitchFamily="18" charset="0"/>
              </a:rPr>
              <a:t>Eligibilitatea </a:t>
            </a:r>
            <a:r>
              <a:rPr lang="ro-RO" altLang="ru-RU" sz="2800" b="1" dirty="0" err="1">
                <a:solidFill>
                  <a:schemeClr val="tx2">
                    <a:lumMod val="75000"/>
                  </a:schemeClr>
                </a:solidFill>
                <a:latin typeface="+mj-lt"/>
                <a:cs typeface="Times New Roman" pitchFamily="18" charset="0"/>
              </a:rPr>
              <a:t>Aplicanților</a:t>
            </a:r>
            <a:r>
              <a:rPr lang="ro-RO" altLang="ru-RU" sz="2800" b="1" dirty="0">
                <a:solidFill>
                  <a:schemeClr val="tx2">
                    <a:lumMod val="75000"/>
                  </a:schemeClr>
                </a:solidFill>
                <a:latin typeface="+mj-lt"/>
                <a:cs typeface="Times New Roman" pitchFamily="18" charset="0"/>
              </a:rPr>
              <a:t> și Partenerilor</a:t>
            </a:r>
          </a:p>
          <a:p>
            <a:pPr defTabSz="914400">
              <a:buFont typeface="Wingdings" pitchFamily="2" charset="2"/>
              <a:buChar char="q"/>
            </a:pPr>
            <a:r>
              <a:rPr lang="ro-RO" altLang="ru-RU" sz="2800" b="1" dirty="0">
                <a:solidFill>
                  <a:schemeClr val="tx2">
                    <a:lumMod val="75000"/>
                  </a:schemeClr>
                </a:solidFill>
                <a:latin typeface="+mj-lt"/>
                <a:cs typeface="Times New Roman" pitchFamily="18" charset="0"/>
              </a:rPr>
              <a:t>Eligibilitatea costurilor  </a:t>
            </a:r>
            <a:endParaRPr lang="ru-RU" altLang="ru-RU" sz="2800" b="1" dirty="0">
              <a:solidFill>
                <a:schemeClr val="tx2">
                  <a:lumMod val="75000"/>
                </a:schemeClr>
              </a:solidFill>
              <a:latin typeface="+mj-lt"/>
              <a:cs typeface="Times New Roman" pitchFamily="18" charset="0"/>
            </a:endParaRPr>
          </a:p>
        </p:txBody>
      </p:sp>
      <p:pic>
        <p:nvPicPr>
          <p:cNvPr id="4101"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63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8B9B36F-8808-4BD3-9712-FC3349661669}"/>
              </a:ext>
            </a:extLst>
          </p:cNvPr>
          <p:cNvSpPr>
            <a:spLocks noGrp="1"/>
          </p:cNvSpPr>
          <p:nvPr>
            <p:ph type="title"/>
          </p:nvPr>
        </p:nvSpPr>
        <p:spPr>
          <a:xfrm>
            <a:off x="1403350" y="1025525"/>
            <a:ext cx="6553200" cy="839788"/>
          </a:xfrm>
        </p:spPr>
        <p:txBody>
          <a:bodyPr/>
          <a:lstStyle/>
          <a:p>
            <a:pPr>
              <a:defRPr/>
            </a:pPr>
            <a:r>
              <a:rPr lang="ro-RO"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t>
            </a:r>
            <a:r>
              <a:rPr lang="ro-RO"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Eligibilitatea Aplicanților și Partenerilor </a:t>
            </a:r>
            <a:endParaRPr lang="ru-RU" sz="28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5123" name="Объект 2"/>
          <p:cNvSpPr>
            <a:spLocks noGrp="1"/>
          </p:cNvSpPr>
          <p:nvPr>
            <p:ph idx="1"/>
          </p:nvPr>
        </p:nvSpPr>
        <p:spPr>
          <a:xfrm>
            <a:off x="673873" y="2369071"/>
            <a:ext cx="7858567" cy="3004145"/>
          </a:xfrm>
        </p:spPr>
        <p:txBody>
          <a:bodyPr>
            <a:noAutofit/>
          </a:bodyPr>
          <a:lstStyle/>
          <a:p>
            <a:pPr marL="0" indent="0" algn="just">
              <a:buFont typeface="Arial" charset="0"/>
              <a:buNone/>
            </a:pPr>
            <a:r>
              <a:rPr lang="ro-RO" altLang="ro-RO" sz="2400" b="1" dirty="0" err="1">
                <a:solidFill>
                  <a:schemeClr val="tx2">
                    <a:lumMod val="75000"/>
                  </a:schemeClr>
                </a:solidFill>
                <a:latin typeface="+mj-lt"/>
                <a:cs typeface="Times New Roman" pitchFamily="18" charset="0"/>
              </a:rPr>
              <a:t>Aplicanți</a:t>
            </a:r>
            <a:r>
              <a:rPr lang="ro-RO" altLang="ro-RO" sz="2400" b="1" dirty="0">
                <a:solidFill>
                  <a:schemeClr val="tx2">
                    <a:lumMod val="75000"/>
                  </a:schemeClr>
                </a:solidFill>
                <a:latin typeface="+mj-lt"/>
                <a:cs typeface="Times New Roman" pitchFamily="18" charset="0"/>
              </a:rPr>
              <a:t> eligibili în cadrul Apelului de propuneri proiecte sunt:</a:t>
            </a:r>
          </a:p>
          <a:p>
            <a:pPr lvl="1" indent="-342900" algn="just">
              <a:buFont typeface="Wingdings" pitchFamily="2" charset="2"/>
              <a:buChar char="§"/>
            </a:pPr>
            <a:r>
              <a:rPr lang="ro-RO" altLang="ro-RO" sz="2400" dirty="0">
                <a:solidFill>
                  <a:schemeClr val="tx2">
                    <a:lumMod val="75000"/>
                  </a:schemeClr>
                </a:solidFill>
                <a:latin typeface="+mj-lt"/>
                <a:cs typeface="Times New Roman" pitchFamily="18" charset="0"/>
              </a:rPr>
              <a:t>Autorități Publice Locale, instituții publice, alte entități de drept public;</a:t>
            </a:r>
          </a:p>
          <a:p>
            <a:pPr lvl="1" indent="-342900" algn="just">
              <a:buFont typeface="Wingdings" pitchFamily="2" charset="2"/>
              <a:buChar char="§"/>
            </a:pPr>
            <a:r>
              <a:rPr lang="ro-RO" altLang="ro-RO" sz="2400" dirty="0">
                <a:solidFill>
                  <a:schemeClr val="tx2">
                    <a:lumMod val="75000"/>
                  </a:schemeClr>
                </a:solidFill>
                <a:latin typeface="+mj-lt"/>
                <a:cs typeface="Times New Roman" pitchFamily="18" charset="0"/>
              </a:rPr>
              <a:t>Entitățile de drept privat (agenți economici) – cu activitatea mai mare de 3 ani în domeniul relevant apelului </a:t>
            </a:r>
            <a:r>
              <a:rPr lang="pt-BR" altLang="ro-RO" sz="2400" dirty="0">
                <a:solidFill>
                  <a:schemeClr val="tx2">
                    <a:lumMod val="75000"/>
                  </a:schemeClr>
                </a:solidFill>
                <a:latin typeface="+mj-lt"/>
                <a:cs typeface="Times New Roman" pitchFamily="18" charset="0"/>
              </a:rPr>
              <a:t>până la depunerea cererii de finanțare</a:t>
            </a:r>
            <a:r>
              <a:rPr lang="ro-MO" altLang="ro-RO" sz="2400" dirty="0">
                <a:solidFill>
                  <a:schemeClr val="tx2">
                    <a:lumMod val="75000"/>
                  </a:schemeClr>
                </a:solidFill>
                <a:latin typeface="+mj-lt"/>
                <a:cs typeface="Times New Roman" pitchFamily="18" charset="0"/>
              </a:rPr>
              <a:t>;</a:t>
            </a:r>
            <a:endParaRPr lang="ro-RO" altLang="ro-RO" sz="2400" dirty="0">
              <a:solidFill>
                <a:schemeClr val="tx2">
                  <a:lumMod val="75000"/>
                </a:schemeClr>
              </a:solidFill>
              <a:latin typeface="+mj-lt"/>
              <a:cs typeface="Times New Roman" pitchFamily="18" charset="0"/>
            </a:endParaRPr>
          </a:p>
          <a:p>
            <a:pPr lvl="1" indent="-342900" algn="just">
              <a:buFont typeface="Wingdings" pitchFamily="2" charset="2"/>
              <a:buChar char="§"/>
            </a:pPr>
            <a:r>
              <a:rPr lang="ro-RO" altLang="ro-RO" sz="2400" dirty="0">
                <a:solidFill>
                  <a:schemeClr val="tx2">
                    <a:lumMod val="75000"/>
                  </a:schemeClr>
                </a:solidFill>
                <a:latin typeface="+mj-lt"/>
                <a:cs typeface="Times New Roman" pitchFamily="18" charset="0"/>
              </a:rPr>
              <a:t>ONG-uri – cu activitatea mai mare de 3 ani în domeniul relevant apelului </a:t>
            </a:r>
            <a:r>
              <a:rPr lang="pt-BR" altLang="ro-RO" sz="2400" dirty="0">
                <a:solidFill>
                  <a:schemeClr val="tx2">
                    <a:lumMod val="75000"/>
                  </a:schemeClr>
                </a:solidFill>
                <a:latin typeface="+mj-lt"/>
                <a:cs typeface="Times New Roman" pitchFamily="18" charset="0"/>
              </a:rPr>
              <a:t>până la depunerea cererii de finanțare</a:t>
            </a:r>
            <a:r>
              <a:rPr lang="ro-MO" altLang="ro-RO" sz="2400" dirty="0">
                <a:solidFill>
                  <a:schemeClr val="tx2">
                    <a:lumMod val="75000"/>
                  </a:schemeClr>
                </a:solidFill>
                <a:latin typeface="+mj-lt"/>
                <a:cs typeface="Times New Roman" pitchFamily="18" charset="0"/>
              </a:rPr>
              <a:t>.</a:t>
            </a:r>
            <a:endParaRPr lang="ro-RO" altLang="ro-RO" sz="2400" dirty="0">
              <a:solidFill>
                <a:schemeClr val="tx2">
                  <a:lumMod val="75000"/>
                </a:schemeClr>
              </a:solidFill>
              <a:latin typeface="+mj-lt"/>
              <a:cs typeface="Times New Roman" pitchFamily="18" charset="0"/>
            </a:endParaRPr>
          </a:p>
          <a:p>
            <a:pPr marL="0" indent="0" algn="just">
              <a:buFont typeface="Arial" charset="0"/>
              <a:buNone/>
            </a:pPr>
            <a:endParaRPr lang="ro-RO" altLang="ro-RO" sz="2400" b="1" dirty="0">
              <a:solidFill>
                <a:schemeClr val="tx2">
                  <a:lumMod val="75000"/>
                </a:schemeClr>
              </a:solidFill>
              <a:latin typeface="+mj-lt"/>
              <a:cs typeface="Times New Roman" pitchFamily="18" charset="0"/>
            </a:endParaRPr>
          </a:p>
        </p:txBody>
      </p:sp>
      <p:pic>
        <p:nvPicPr>
          <p:cNvPr id="5124"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64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a:extLst>
              <a:ext uri="{FF2B5EF4-FFF2-40B4-BE49-F238E27FC236}">
                <a16:creationId xmlns:a16="http://schemas.microsoft.com/office/drawing/2014/main" xmlns="" id="{B48B8A0F-A2B1-49F8-ABFE-284F00783D15}"/>
              </a:ext>
            </a:extLst>
          </p:cNvPr>
          <p:cNvSpPr>
            <a:spLocks noGrp="1"/>
          </p:cNvSpPr>
          <p:nvPr>
            <p:ph idx="1"/>
          </p:nvPr>
        </p:nvSpPr>
        <p:spPr>
          <a:xfrm>
            <a:off x="446856" y="1236042"/>
            <a:ext cx="8229600" cy="5721350"/>
          </a:xfrm>
        </p:spPr>
        <p:txBody>
          <a:bodyPr>
            <a:normAutofit/>
          </a:bodyPr>
          <a:lstStyle/>
          <a:p>
            <a:pPr marL="0" indent="0" algn="ctr">
              <a:buFont typeface="Arial" charset="0"/>
              <a:buNone/>
            </a:pPr>
            <a:r>
              <a:rPr lang="ro-RO" altLang="ro-RO" sz="2400" b="1" dirty="0">
                <a:solidFill>
                  <a:schemeClr val="tx2">
                    <a:lumMod val="75000"/>
                  </a:schemeClr>
                </a:solidFill>
                <a:latin typeface="+mj-lt"/>
                <a:cs typeface="Times New Roman" pitchFamily="18" charset="0"/>
              </a:rPr>
              <a:t>         </a:t>
            </a:r>
            <a:r>
              <a:rPr lang="ro-RO" altLang="ro-RO" b="1" dirty="0" err="1">
                <a:solidFill>
                  <a:schemeClr val="tx2">
                    <a:lumMod val="75000"/>
                  </a:schemeClr>
                </a:solidFill>
                <a:effectLst>
                  <a:outerShdw blurRad="38100" dist="38100" dir="2700000" algn="tl">
                    <a:srgbClr val="C0C0C0"/>
                  </a:outerShdw>
                </a:effectLst>
                <a:latin typeface="+mj-lt"/>
                <a:cs typeface="Times New Roman" pitchFamily="18" charset="0"/>
              </a:rPr>
              <a:t>Aplicanți</a:t>
            </a:r>
            <a:r>
              <a:rPr lang="ro-RO" altLang="ro-RO" b="1" dirty="0">
                <a:solidFill>
                  <a:schemeClr val="tx2">
                    <a:lumMod val="75000"/>
                  </a:schemeClr>
                </a:solidFill>
                <a:effectLst>
                  <a:outerShdw blurRad="38100" dist="38100" dir="2700000" algn="tl">
                    <a:srgbClr val="C0C0C0"/>
                  </a:outerShdw>
                </a:effectLst>
                <a:latin typeface="+mj-lt"/>
                <a:cs typeface="Times New Roman" pitchFamily="18" charset="0"/>
              </a:rPr>
              <a:t> / Parteneri </a:t>
            </a:r>
            <a:r>
              <a:rPr lang="ro-RO" altLang="ro-RO" b="1" u="sng" dirty="0">
                <a:solidFill>
                  <a:srgbClr val="C00000"/>
                </a:solidFill>
                <a:effectLst>
                  <a:outerShdw blurRad="38100" dist="38100" dir="2700000" algn="tl">
                    <a:srgbClr val="C0C0C0"/>
                  </a:outerShdw>
                </a:effectLst>
                <a:latin typeface="+mj-lt"/>
                <a:cs typeface="Times New Roman" pitchFamily="18" charset="0"/>
              </a:rPr>
              <a:t>neeligibili</a:t>
            </a:r>
            <a:r>
              <a:rPr lang="ro-RO" altLang="ro-RO" b="1" dirty="0">
                <a:solidFill>
                  <a:schemeClr val="tx2">
                    <a:lumMod val="75000"/>
                  </a:schemeClr>
                </a:solidFill>
                <a:effectLst>
                  <a:outerShdw blurRad="38100" dist="38100" dir="2700000" algn="tl">
                    <a:srgbClr val="C0C0C0"/>
                  </a:outerShdw>
                </a:effectLst>
                <a:latin typeface="+mj-lt"/>
                <a:cs typeface="Times New Roman" pitchFamily="18" charset="0"/>
              </a:rPr>
              <a:t>:</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în curs de lichidare, insolvabilitate sau reorganizare (entități de drept privat);</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ce nu-și îndeplinesc, în conformitate cu prevederile legale, obligațiile referitoare la plata contribuțiilor, la asigurările sociale sau la plata taxelor;</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ce nu au asigurat durabilitatea proiectelor finanțate anterior din FNDR;</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ale căror conducător este subiectul unui litigiu aflat spre examinare în instanțe judecătorești ce ține de obiectul investiției;</a:t>
            </a:r>
          </a:p>
          <a:p>
            <a:pPr marL="685800" lvl="1" algn="just">
              <a:buFont typeface="Wingdings" pitchFamily="2" charset="2"/>
              <a:buChar char="§"/>
            </a:pPr>
            <a:r>
              <a:rPr lang="ro-RO" altLang="ro-RO" sz="2200" dirty="0">
                <a:solidFill>
                  <a:schemeClr val="tx2">
                    <a:lumMod val="75000"/>
                  </a:schemeClr>
                </a:solidFill>
                <a:latin typeface="+mj-lt"/>
                <a:cs typeface="Times New Roman" pitchFamily="18" charset="0"/>
              </a:rPr>
              <a:t>Entitățile ale cărui conducător a fost condamnat printr-o hotărâre judecătorească de fraudă, de corupție, conflicte de interese sau de orice altă activitate ilegală.</a:t>
            </a:r>
          </a:p>
          <a:p>
            <a:pPr marL="0" indent="0">
              <a:buFont typeface="Arial" charset="0"/>
              <a:buNone/>
            </a:pPr>
            <a:endParaRPr lang="ro-RO" altLang="ro-RO" sz="2400" dirty="0">
              <a:solidFill>
                <a:schemeClr val="tx2">
                  <a:lumMod val="75000"/>
                </a:schemeClr>
              </a:solidFill>
              <a:latin typeface="+mj-lt"/>
              <a:cs typeface="Times New Roman" pitchFamily="18" charset="0"/>
            </a:endParaRPr>
          </a:p>
        </p:txBody>
      </p:sp>
      <p:pic>
        <p:nvPicPr>
          <p:cNvPr id="6148"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3205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5BE5B29-20DB-4784-A4B9-E110E8B5C396}"/>
              </a:ext>
            </a:extLst>
          </p:cNvPr>
          <p:cNvSpPr>
            <a:spLocks noGrp="1"/>
          </p:cNvSpPr>
          <p:nvPr>
            <p:ph type="title"/>
          </p:nvPr>
        </p:nvSpPr>
        <p:spPr>
          <a:xfrm>
            <a:off x="395536" y="621556"/>
            <a:ext cx="8229600" cy="1511300"/>
          </a:xfrm>
        </p:spPr>
        <p:txBody>
          <a:bodyPr>
            <a:normAutofit/>
          </a:bodyPr>
          <a:lstStyle/>
          <a:p>
            <a:pPr algn="l">
              <a:defRPr/>
            </a:pPr>
            <a:r>
              <a:rPr lang="ro-RO"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Eligibilitatea costurilor</a:t>
            </a:r>
            <a:endParaRPr 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7171" name="Объект 2"/>
          <p:cNvSpPr>
            <a:spLocks noGrp="1"/>
          </p:cNvSpPr>
          <p:nvPr>
            <p:ph idx="1"/>
          </p:nvPr>
        </p:nvSpPr>
        <p:spPr>
          <a:xfrm>
            <a:off x="457200" y="1843757"/>
            <a:ext cx="8229600" cy="3673475"/>
          </a:xfrm>
        </p:spPr>
        <p:txBody>
          <a:bodyPr>
            <a:normAutofit lnSpcReduction="10000"/>
          </a:bodyPr>
          <a:lstStyle/>
          <a:p>
            <a:pPr marL="0" indent="0" algn="just">
              <a:buFont typeface="Arial" charset="0"/>
              <a:buNone/>
            </a:pPr>
            <a:r>
              <a:rPr lang="ro-RO" altLang="ru-RU" sz="2000" dirty="0">
                <a:solidFill>
                  <a:schemeClr val="tx2">
                    <a:lumMod val="75000"/>
                  </a:schemeClr>
                </a:solidFill>
                <a:latin typeface="+mj-lt"/>
                <a:cs typeface="Times New Roman" pitchFamily="18" charset="0"/>
              </a:rPr>
              <a:t>Pentru finanțare pot fi luate în considerație doar </a:t>
            </a:r>
            <a:r>
              <a:rPr lang="ro-RO" altLang="ru-RU" sz="2000" b="1" dirty="0">
                <a:solidFill>
                  <a:schemeClr val="tx2">
                    <a:lumMod val="75000"/>
                  </a:schemeClr>
                </a:solidFill>
                <a:latin typeface="+mj-lt"/>
                <a:cs typeface="Times New Roman" pitchFamily="18" charset="0"/>
              </a:rPr>
              <a:t>„costurile eligibile” </a:t>
            </a:r>
            <a:r>
              <a:rPr lang="ro-RO" altLang="ru-RU" sz="2000" dirty="0">
                <a:solidFill>
                  <a:schemeClr val="tx2">
                    <a:lumMod val="75000"/>
                  </a:schemeClr>
                </a:solidFill>
                <a:latin typeface="+mj-lt"/>
                <a:cs typeface="Times New Roman" pitchFamily="18" charset="0"/>
              </a:rPr>
              <a:t>stabilite prin acest Regulament</a:t>
            </a:r>
            <a:r>
              <a:rPr lang="ro-RO" altLang="ru-RU" sz="2000" b="1" dirty="0">
                <a:solidFill>
                  <a:schemeClr val="tx2">
                    <a:lumMod val="75000"/>
                  </a:schemeClr>
                </a:solidFill>
                <a:latin typeface="+mj-lt"/>
                <a:cs typeface="Times New Roman" pitchFamily="18" charset="0"/>
              </a:rPr>
              <a:t>.</a:t>
            </a:r>
            <a:r>
              <a:rPr lang="ro-RO" altLang="ru-RU" sz="2000" dirty="0">
                <a:solidFill>
                  <a:schemeClr val="tx2">
                    <a:lumMod val="75000"/>
                  </a:schemeClr>
                </a:solidFill>
                <a:latin typeface="+mj-lt"/>
                <a:cs typeface="Times New Roman" pitchFamily="18" charset="0"/>
              </a:rPr>
              <a:t> </a:t>
            </a:r>
            <a:r>
              <a:rPr lang="ro-RO" altLang="ru-RU" sz="2000" dirty="0" err="1">
                <a:solidFill>
                  <a:schemeClr val="tx2">
                    <a:lumMod val="75000"/>
                  </a:schemeClr>
                </a:solidFill>
                <a:latin typeface="+mj-lt"/>
                <a:cs typeface="Times New Roman" pitchFamily="18" charset="0"/>
              </a:rPr>
              <a:t>Aplicantul</a:t>
            </a:r>
            <a:r>
              <a:rPr lang="ro-RO" altLang="ru-RU" sz="2000" dirty="0">
                <a:solidFill>
                  <a:schemeClr val="tx2">
                    <a:lumMod val="75000"/>
                  </a:schemeClr>
                </a:solidFill>
                <a:latin typeface="+mj-lt"/>
                <a:cs typeface="Times New Roman" pitchFamily="18" charset="0"/>
              </a:rPr>
              <a:t> trebuie să țină cont de faptul că toate costurile eligibile trebuie să fie reale. Astfel, vor fi selectate pentru finanțare doar acele propuneri care, în procesul de evaluare, </a:t>
            </a:r>
            <a:r>
              <a:rPr lang="ro-RO" altLang="ru-RU" sz="2000" b="1" dirty="0">
                <a:solidFill>
                  <a:schemeClr val="tx2">
                    <a:lumMod val="75000"/>
                  </a:schemeClr>
                </a:solidFill>
                <a:latin typeface="+mj-lt"/>
                <a:cs typeface="Times New Roman" pitchFamily="18" charset="0"/>
              </a:rPr>
              <a:t>nu vor necesita modificări și completări majore ale devizului general</a:t>
            </a:r>
            <a:r>
              <a:rPr lang="ro-RO" altLang="ru-RU" sz="2000" dirty="0">
                <a:solidFill>
                  <a:schemeClr val="tx2">
                    <a:lumMod val="75000"/>
                  </a:schemeClr>
                </a:solidFill>
                <a:latin typeface="+mj-lt"/>
                <a:cs typeface="Times New Roman" pitchFamily="18" charset="0"/>
              </a:rPr>
              <a:t>, iar verificările pot duce la modificarea devizului general.</a:t>
            </a:r>
          </a:p>
          <a:p>
            <a:pPr marL="0" indent="0" algn="just">
              <a:buFont typeface="Arial" charset="0"/>
              <a:buNone/>
            </a:pPr>
            <a:endParaRPr lang="ru-RU" altLang="ru-RU" sz="300" dirty="0">
              <a:solidFill>
                <a:schemeClr val="tx2">
                  <a:lumMod val="75000"/>
                </a:schemeClr>
              </a:solidFill>
              <a:latin typeface="+mj-lt"/>
              <a:cs typeface="Times New Roman" pitchFamily="18" charset="0"/>
            </a:endParaRPr>
          </a:p>
          <a:p>
            <a:pPr marL="0" indent="0" algn="just">
              <a:buFont typeface="Arial" charset="0"/>
              <a:buNone/>
            </a:pPr>
            <a:r>
              <a:rPr lang="ro-RO" altLang="ru-RU" sz="2000" dirty="0">
                <a:solidFill>
                  <a:schemeClr val="tx2">
                    <a:lumMod val="75000"/>
                  </a:schemeClr>
                </a:solidFill>
                <a:latin typeface="+mj-lt"/>
                <a:cs typeface="Times New Roman" pitchFamily="18" charset="0"/>
              </a:rPr>
              <a:t>Proiectele de dezvoltare regională pot fi finanțate conform costurilor prezentate în Devizul de cheltuieli al proiectului, iar finanțarea se poate acorda pentru întreg devizul general al proiectului. </a:t>
            </a:r>
          </a:p>
          <a:p>
            <a:pPr marL="0" indent="0" algn="just">
              <a:buFont typeface="Arial" charset="0"/>
              <a:buNone/>
            </a:pPr>
            <a:endParaRPr lang="ru-RU" altLang="ru-RU" sz="300" dirty="0">
              <a:solidFill>
                <a:schemeClr val="tx2">
                  <a:lumMod val="75000"/>
                </a:schemeClr>
              </a:solidFill>
              <a:latin typeface="+mj-lt"/>
              <a:cs typeface="Times New Roman" pitchFamily="18" charset="0"/>
            </a:endParaRPr>
          </a:p>
          <a:p>
            <a:pPr marL="0" indent="0" algn="just">
              <a:buFont typeface="Arial" charset="0"/>
              <a:buNone/>
            </a:pPr>
            <a:r>
              <a:rPr lang="ro-RO" altLang="ru-RU" sz="2000" dirty="0">
                <a:solidFill>
                  <a:schemeClr val="tx2">
                    <a:lumMod val="75000"/>
                  </a:schemeClr>
                </a:solidFill>
                <a:latin typeface="+mj-lt"/>
                <a:cs typeface="Times New Roman" pitchFamily="18" charset="0"/>
              </a:rPr>
              <a:t>Bugetul total al proiectului constă în contribuția FNDR la care se adaugă cofinanțarea oferită de </a:t>
            </a:r>
            <a:r>
              <a:rPr lang="ro-RO" altLang="ru-RU" sz="2000" dirty="0" err="1">
                <a:solidFill>
                  <a:schemeClr val="tx2">
                    <a:lumMod val="75000"/>
                  </a:schemeClr>
                </a:solidFill>
                <a:latin typeface="+mj-lt"/>
                <a:cs typeface="Times New Roman" pitchFamily="18" charset="0"/>
              </a:rPr>
              <a:t>aplicanții</a:t>
            </a:r>
            <a:r>
              <a:rPr lang="ro-RO" altLang="ru-RU" sz="2000" dirty="0">
                <a:solidFill>
                  <a:schemeClr val="tx2">
                    <a:lumMod val="75000"/>
                  </a:schemeClr>
                </a:solidFill>
                <a:latin typeface="+mj-lt"/>
                <a:cs typeface="Times New Roman" pitchFamily="18" charset="0"/>
              </a:rPr>
              <a:t> și partenerii în proiect.</a:t>
            </a:r>
            <a:endParaRPr lang="ru-RU" altLang="ru-RU" sz="2000" dirty="0">
              <a:solidFill>
                <a:schemeClr val="tx2">
                  <a:lumMod val="75000"/>
                </a:schemeClr>
              </a:solidFill>
              <a:latin typeface="+mj-lt"/>
              <a:cs typeface="Times New Roman" pitchFamily="18" charset="0"/>
            </a:endParaRPr>
          </a:p>
        </p:txBody>
      </p:sp>
      <p:pic>
        <p:nvPicPr>
          <p:cNvPr id="7172"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5" y="5262802"/>
            <a:ext cx="2579266" cy="1406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6376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a:extLst>
              <a:ext uri="{FF2B5EF4-FFF2-40B4-BE49-F238E27FC236}">
                <a16:creationId xmlns:a16="http://schemas.microsoft.com/office/drawing/2014/main" xmlns="" id="{52CA262F-6C4B-4759-B290-AA3D65FFAC03}"/>
              </a:ext>
            </a:extLst>
          </p:cNvPr>
          <p:cNvSpPr>
            <a:spLocks noGrp="1"/>
          </p:cNvSpPr>
          <p:nvPr>
            <p:ph type="title"/>
          </p:nvPr>
        </p:nvSpPr>
        <p:spPr>
          <a:xfrm>
            <a:off x="366713" y="1162050"/>
            <a:ext cx="8320087" cy="1027113"/>
          </a:xfrm>
        </p:spPr>
        <p:txBody>
          <a:bodyPr>
            <a:normAutofit/>
          </a:bodyPr>
          <a:lstStyle/>
          <a:p>
            <a:pPr>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Costurile directe eligibile</a:t>
            </a:r>
            <a:endParaRPr lang="ru-RU"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8195" name="Объект 2"/>
          <p:cNvSpPr>
            <a:spLocks noGrp="1"/>
          </p:cNvSpPr>
          <p:nvPr>
            <p:ph idx="1"/>
          </p:nvPr>
        </p:nvSpPr>
        <p:spPr>
          <a:xfrm>
            <a:off x="457200" y="2492375"/>
            <a:ext cx="8229600" cy="2665413"/>
          </a:xfrm>
        </p:spPr>
        <p:txBody>
          <a:bodyPr/>
          <a:lstStyle/>
          <a:p>
            <a:pPr algn="just"/>
            <a:r>
              <a:rPr lang="ro-RO" altLang="ru-RU" sz="2800" dirty="0">
                <a:solidFill>
                  <a:schemeClr val="tx2">
                    <a:lumMod val="75000"/>
                  </a:schemeClr>
                </a:solidFill>
                <a:latin typeface="+mj-lt"/>
                <a:cs typeface="Times New Roman" pitchFamily="18" charset="0"/>
              </a:rPr>
              <a:t>cheltuielile pentru </a:t>
            </a:r>
            <a:r>
              <a:rPr lang="ro-RO" altLang="ru-RU" sz="2800" b="1" dirty="0">
                <a:solidFill>
                  <a:schemeClr val="tx2">
                    <a:lumMod val="75000"/>
                  </a:schemeClr>
                </a:solidFill>
                <a:latin typeface="+mj-lt"/>
                <a:cs typeface="Times New Roman" pitchFamily="18" charset="0"/>
              </a:rPr>
              <a:t>executarea lucrărilor de construcții </a:t>
            </a:r>
            <a:r>
              <a:rPr lang="ro-RO" altLang="ru-RU" sz="2800" dirty="0">
                <a:solidFill>
                  <a:schemeClr val="tx2">
                    <a:lumMod val="75000"/>
                  </a:schemeClr>
                </a:solidFill>
                <a:latin typeface="+mj-lt"/>
                <a:cs typeface="Times New Roman" pitchFamily="18" charset="0"/>
              </a:rPr>
              <a:t>în conformitate cu documentația tehnică de proiect</a:t>
            </a:r>
            <a:endParaRPr lang="ru-RU" altLang="ru-RU" sz="2800" dirty="0">
              <a:solidFill>
                <a:schemeClr val="tx2">
                  <a:lumMod val="75000"/>
                </a:schemeClr>
              </a:solidFill>
              <a:latin typeface="+mj-lt"/>
              <a:cs typeface="Times New Roman" pitchFamily="18" charset="0"/>
            </a:endParaRPr>
          </a:p>
          <a:p>
            <a:pPr algn="just"/>
            <a:r>
              <a:rPr lang="ro-RO" altLang="ru-RU" sz="2800" dirty="0">
                <a:solidFill>
                  <a:schemeClr val="tx2">
                    <a:lumMod val="75000"/>
                  </a:schemeClr>
                </a:solidFill>
                <a:latin typeface="+mj-lt"/>
                <a:cs typeface="Times New Roman" pitchFamily="18" charset="0"/>
              </a:rPr>
              <a:t>costuri pentru </a:t>
            </a:r>
            <a:r>
              <a:rPr lang="ro-RO" altLang="ru-RU" sz="2800" b="1" dirty="0">
                <a:solidFill>
                  <a:schemeClr val="tx2">
                    <a:lumMod val="75000"/>
                  </a:schemeClr>
                </a:solidFill>
                <a:latin typeface="+mj-lt"/>
                <a:cs typeface="Times New Roman" pitchFamily="18" charset="0"/>
              </a:rPr>
              <a:t>supravegherea tehnică </a:t>
            </a:r>
            <a:r>
              <a:rPr lang="ro-RO" altLang="ru-RU" sz="2800" dirty="0">
                <a:solidFill>
                  <a:schemeClr val="tx2">
                    <a:lumMod val="75000"/>
                  </a:schemeClr>
                </a:solidFill>
                <a:latin typeface="+mj-lt"/>
                <a:cs typeface="Times New Roman" pitchFamily="18" charset="0"/>
              </a:rPr>
              <a:t>a lucrărilor</a:t>
            </a:r>
            <a:endParaRPr lang="ru-RU" altLang="ru-RU" sz="2800" dirty="0">
              <a:solidFill>
                <a:schemeClr val="tx2">
                  <a:lumMod val="75000"/>
                </a:schemeClr>
              </a:solidFill>
              <a:latin typeface="+mj-lt"/>
              <a:cs typeface="Times New Roman" pitchFamily="18" charset="0"/>
            </a:endParaRPr>
          </a:p>
          <a:p>
            <a:pPr algn="just"/>
            <a:r>
              <a:rPr lang="ro-RO" altLang="ru-RU" sz="2800" dirty="0">
                <a:solidFill>
                  <a:schemeClr val="tx2">
                    <a:lumMod val="75000"/>
                  </a:schemeClr>
                </a:solidFill>
                <a:latin typeface="+mj-lt"/>
                <a:cs typeface="Times New Roman" pitchFamily="18" charset="0"/>
              </a:rPr>
              <a:t>costuri pentru </a:t>
            </a:r>
            <a:r>
              <a:rPr lang="ro-RO" altLang="ru-RU" sz="2800" b="1" dirty="0">
                <a:solidFill>
                  <a:schemeClr val="tx2">
                    <a:lumMod val="75000"/>
                  </a:schemeClr>
                </a:solidFill>
                <a:latin typeface="+mj-lt"/>
                <a:cs typeface="Times New Roman" pitchFamily="18" charset="0"/>
              </a:rPr>
              <a:t>achiziționarea</a:t>
            </a:r>
            <a:r>
              <a:rPr lang="ro-RO" altLang="ru-RU" sz="2800" dirty="0">
                <a:solidFill>
                  <a:schemeClr val="tx2">
                    <a:lumMod val="75000"/>
                  </a:schemeClr>
                </a:solidFill>
                <a:latin typeface="+mj-lt"/>
                <a:cs typeface="Times New Roman" pitchFamily="18" charset="0"/>
              </a:rPr>
              <a:t> de echipament nou</a:t>
            </a:r>
            <a:endParaRPr lang="ru-RU" altLang="ru-RU" sz="2800" b="1" dirty="0">
              <a:solidFill>
                <a:schemeClr val="tx2">
                  <a:lumMod val="75000"/>
                </a:schemeClr>
              </a:solidFill>
              <a:latin typeface="+mj-lt"/>
              <a:cs typeface="Times New Roman" pitchFamily="18" charset="0"/>
            </a:endParaRPr>
          </a:p>
        </p:txBody>
      </p:sp>
      <p:pic>
        <p:nvPicPr>
          <p:cNvPr id="8196"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5013325"/>
            <a:ext cx="3319463" cy="158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33319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645" y="5589239"/>
            <a:ext cx="1594867" cy="119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Заголовок 3">
            <a:extLst>
              <a:ext uri="{FF2B5EF4-FFF2-40B4-BE49-F238E27FC236}">
                <a16:creationId xmlns:a16="http://schemas.microsoft.com/office/drawing/2014/main" xmlns="" id="{F6D24952-7ED2-4FBC-938E-FA0FA8817645}"/>
              </a:ext>
            </a:extLst>
          </p:cNvPr>
          <p:cNvSpPr>
            <a:spLocks noGrp="1"/>
          </p:cNvSpPr>
          <p:nvPr>
            <p:ph type="title"/>
          </p:nvPr>
        </p:nvSpPr>
        <p:spPr>
          <a:xfrm>
            <a:off x="523875" y="773832"/>
            <a:ext cx="8229600" cy="1143000"/>
          </a:xfrm>
        </p:spPr>
        <p:txBody>
          <a:bodyPr>
            <a:normAutofit/>
          </a:bodyPr>
          <a:lstStyle/>
          <a:p>
            <a:pPr>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Costuri neeligibile </a:t>
            </a:r>
            <a:r>
              <a:rPr lang="ro-RO"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(1)</a:t>
            </a:r>
            <a:endParaRPr lang="ru-RU"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9219" name="Объект 4"/>
          <p:cNvSpPr>
            <a:spLocks noGrp="1"/>
          </p:cNvSpPr>
          <p:nvPr>
            <p:ph idx="1"/>
          </p:nvPr>
        </p:nvSpPr>
        <p:spPr>
          <a:xfrm>
            <a:off x="323528" y="1855366"/>
            <a:ext cx="8362950" cy="4525962"/>
          </a:xfrm>
        </p:spPr>
        <p:txBody>
          <a:bodyPr>
            <a:normAutofit/>
          </a:bodyPr>
          <a:lstStyle/>
          <a:p>
            <a:r>
              <a:rPr lang="ro-RO" altLang="ro-RO" sz="2200" dirty="0">
                <a:solidFill>
                  <a:schemeClr val="tx2">
                    <a:lumMod val="75000"/>
                  </a:schemeClr>
                </a:solidFill>
                <a:latin typeface="+mj-lt"/>
                <a:cs typeface="Times New Roman" pitchFamily="18" charset="0"/>
              </a:rPr>
              <a:t>costuri pentru campanii de conștientizare și informare</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costuri pentru asistența tehnică cu privire la crearea și dezvoltarea serviciilor publice de gospodărie comunală</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costuri pentru obținerea acordurilor, avizelor și autorizațiilor</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sponsorizări individuale pentru participare la conferințe sau congrese</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costuri pentru achitarea serviciului supravegherii autorului de proiect</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datorii sau rezerve pentru pierderi</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burse de studiu și/sau cursuri de specializare individuale</a:t>
            </a:r>
            <a:endParaRPr lang="ru-RU" altLang="ro-RO" sz="2200" dirty="0">
              <a:solidFill>
                <a:schemeClr val="tx2">
                  <a:lumMod val="75000"/>
                </a:schemeClr>
              </a:solidFill>
              <a:latin typeface="+mj-lt"/>
              <a:cs typeface="Times New Roman" pitchFamily="18" charset="0"/>
            </a:endParaRPr>
          </a:p>
          <a:p>
            <a:r>
              <a:rPr lang="ro-RO" altLang="ro-RO" sz="2200" dirty="0">
                <a:solidFill>
                  <a:schemeClr val="tx2">
                    <a:lumMod val="75000"/>
                  </a:schemeClr>
                </a:solidFill>
                <a:latin typeface="+mj-lt"/>
                <a:cs typeface="Times New Roman" pitchFamily="18" charset="0"/>
              </a:rPr>
              <a:t>orice acțiune de natură comercială generatoare de profit imediat pentru </a:t>
            </a:r>
            <a:r>
              <a:rPr lang="ro-RO" altLang="ro-RO" sz="2200" dirty="0" err="1">
                <a:solidFill>
                  <a:schemeClr val="tx2">
                    <a:lumMod val="75000"/>
                  </a:schemeClr>
                </a:solidFill>
                <a:latin typeface="+mj-lt"/>
                <a:cs typeface="Times New Roman" pitchFamily="18" charset="0"/>
              </a:rPr>
              <a:t>aplicantul</a:t>
            </a:r>
            <a:r>
              <a:rPr lang="ro-RO" altLang="ro-RO" sz="2200" dirty="0">
                <a:solidFill>
                  <a:schemeClr val="tx2">
                    <a:lumMod val="75000"/>
                  </a:schemeClr>
                </a:solidFill>
                <a:latin typeface="+mj-lt"/>
                <a:cs typeface="Times New Roman" pitchFamily="18" charset="0"/>
              </a:rPr>
              <a:t> la finanțare sau pentru partenerul de proiect</a:t>
            </a:r>
            <a:endParaRPr lang="ru-RU" altLang="ro-RO" sz="2200" dirty="0">
              <a:solidFill>
                <a:schemeClr val="tx2">
                  <a:lumMod val="75000"/>
                </a:schemeClr>
              </a:solidFill>
              <a:latin typeface="+mj-lt"/>
              <a:cs typeface="Times New Roman" pitchFamily="18" charset="0"/>
            </a:endParaRPr>
          </a:p>
          <a:p>
            <a:pPr>
              <a:buFont typeface="Arial" charset="0"/>
              <a:buNone/>
            </a:pPr>
            <a:endParaRPr lang="ru-RU" altLang="ro-RO" sz="2200" dirty="0">
              <a:solidFill>
                <a:schemeClr val="tx2">
                  <a:lumMod val="75000"/>
                </a:schemeClr>
              </a:solidFill>
              <a:latin typeface="+mj-lt"/>
              <a:cs typeface="Times New Roman" pitchFamily="18" charset="0"/>
            </a:endParaRPr>
          </a:p>
        </p:txBody>
      </p:sp>
      <p:pic>
        <p:nvPicPr>
          <p:cNvPr id="9221" name="Объект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14768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67625" y="566102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Заголовок 1">
            <a:extLst>
              <a:ext uri="{FF2B5EF4-FFF2-40B4-BE49-F238E27FC236}">
                <a16:creationId xmlns:a16="http://schemas.microsoft.com/office/drawing/2014/main" xmlns="" id="{8F67242E-28B0-44D3-B17E-D57F8EA2AC63}"/>
              </a:ext>
            </a:extLst>
          </p:cNvPr>
          <p:cNvSpPr>
            <a:spLocks noGrp="1"/>
          </p:cNvSpPr>
          <p:nvPr>
            <p:ph type="title"/>
          </p:nvPr>
        </p:nvSpPr>
        <p:spPr>
          <a:xfrm>
            <a:off x="457200" y="954088"/>
            <a:ext cx="8229600" cy="746125"/>
          </a:xfrm>
        </p:spPr>
        <p:txBody>
          <a:bodyPr>
            <a:normAutofit/>
          </a:bodyPr>
          <a:lstStyle/>
          <a:p>
            <a:pPr>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Costuri neeligibile </a:t>
            </a:r>
            <a:r>
              <a:rPr lang="ro-RO"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(2)</a:t>
            </a:r>
            <a:endParaRPr lang="ru-RU" altLang="ru-RU" sz="36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0243" name="Объект 2"/>
          <p:cNvSpPr>
            <a:spLocks noGrp="1"/>
          </p:cNvSpPr>
          <p:nvPr>
            <p:ph idx="1"/>
          </p:nvPr>
        </p:nvSpPr>
        <p:spPr>
          <a:xfrm>
            <a:off x="457200" y="1782763"/>
            <a:ext cx="8147050" cy="4525962"/>
          </a:xfrm>
        </p:spPr>
        <p:txBody>
          <a:bodyPr>
            <a:normAutofit lnSpcReduction="10000"/>
          </a:bodyPr>
          <a:lstStyle/>
          <a:p>
            <a:r>
              <a:rPr lang="ro-RO" altLang="ru-RU" sz="2200">
                <a:solidFill>
                  <a:schemeClr val="tx2">
                    <a:lumMod val="75000"/>
                  </a:schemeClr>
                </a:solidFill>
                <a:latin typeface="+mj-lt"/>
                <a:cs typeface="Times New Roman" pitchFamily="18" charset="0"/>
              </a:rPr>
              <a:t>cumpărarea de terenuri sau clădiri;</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credite părților terțe, amenzi și penalități;</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orice costuri realizate anterior de a fi fost semnat contractul de finanțare (inclusiv costurile legate de pregătirea proiectului);</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costuri pentru angajarea personalului responsabil de asigurarea implementării proiectului din partea beneficiarului;</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costuri pentru procurarea inventarului de uz gospodăresc, cheltuieli operaționale ale beneficiarilor;</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costuri pentru elaborarea studiului de fezabilitate;</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costuri pentru elaborarea, verificarea sau actualizarea proiectului tehnic;</a:t>
            </a:r>
            <a:endParaRPr lang="ru-RU" altLang="ru-RU" sz="2200">
              <a:solidFill>
                <a:schemeClr val="tx2">
                  <a:lumMod val="75000"/>
                </a:schemeClr>
              </a:solidFill>
              <a:latin typeface="+mj-lt"/>
              <a:cs typeface="Times New Roman" pitchFamily="18" charset="0"/>
            </a:endParaRPr>
          </a:p>
          <a:p>
            <a:r>
              <a:rPr lang="ro-RO" altLang="ru-RU" sz="2200">
                <a:solidFill>
                  <a:schemeClr val="tx2">
                    <a:lumMod val="75000"/>
                  </a:schemeClr>
                </a:solidFill>
                <a:latin typeface="+mj-lt"/>
                <a:cs typeface="Times New Roman" pitchFamily="18" charset="0"/>
              </a:rPr>
              <a:t>echipamente second-hand, dacă sunt achiziționate în scopul proiectului.</a:t>
            </a:r>
            <a:endParaRPr lang="ru-RU" altLang="ru-RU" sz="2200">
              <a:solidFill>
                <a:schemeClr val="tx2">
                  <a:lumMod val="75000"/>
                </a:schemeClr>
              </a:solidFill>
              <a:latin typeface="+mj-lt"/>
              <a:cs typeface="Times New Roman" pitchFamily="18" charset="0"/>
            </a:endParaRPr>
          </a:p>
        </p:txBody>
      </p:sp>
      <p:pic>
        <p:nvPicPr>
          <p:cNvPr id="10245" name="Объект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4736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GB" b="1" dirty="0">
                <a:solidFill>
                  <a:srgbClr val="0070C0"/>
                </a:solidFill>
                <a:latin typeface="Times New Roman" panose="02020603050405020304" pitchFamily="18" charset="0"/>
                <a:cs typeface="Times New Roman" panose="02020603050405020304" pitchFamily="18" charset="0"/>
              </a:rPr>
              <a:t/>
            </a:r>
            <a:br>
              <a:rPr lang="en-GB" b="1" dirty="0">
                <a:solidFill>
                  <a:srgbClr val="0070C0"/>
                </a:solidFill>
                <a:latin typeface="Times New Roman" panose="02020603050405020304" pitchFamily="18" charset="0"/>
                <a:cs typeface="Times New Roman" panose="02020603050405020304" pitchFamily="18" charset="0"/>
              </a:rPr>
            </a:br>
            <a:endParaRPr lang="en-US" dirty="0"/>
          </a:p>
        </p:txBody>
      </p:sp>
      <p:sp>
        <p:nvSpPr>
          <p:cNvPr id="3" name="Объект 2"/>
          <p:cNvSpPr>
            <a:spLocks noGrp="1"/>
          </p:cNvSpPr>
          <p:nvPr>
            <p:ph idx="1"/>
          </p:nvPr>
        </p:nvSpPr>
        <p:spPr>
          <a:xfrm>
            <a:off x="457200" y="1135285"/>
            <a:ext cx="8229600" cy="4525963"/>
          </a:xfrm>
        </p:spPr>
        <p:txBody>
          <a:bodyPr>
            <a:normAutofit/>
          </a:bodyPr>
          <a:lstStyle/>
          <a:p>
            <a:pPr marL="0" indent="0" algn="ctr">
              <a:buNone/>
            </a:pPr>
            <a:r>
              <a:rPr lang="en-US" sz="2800" b="1" dirty="0">
                <a:effectLst>
                  <a:outerShdw blurRad="38100" dist="38100" dir="2700000" algn="tl">
                    <a:srgbClr val="000000">
                      <a:alpha val="43137"/>
                    </a:srgbClr>
                  </a:outerShdw>
                </a:effectLst>
                <a:cs typeface="Times New Roman" panose="02020603050405020304" pitchFamily="18" charset="0"/>
              </a:rPr>
              <a:t> </a:t>
            </a:r>
            <a:r>
              <a:rPr lang="ro-RO" sz="2800" b="1" dirty="0">
                <a:solidFill>
                  <a:schemeClr val="tx2"/>
                </a:solidFill>
                <a:effectLst>
                  <a:outerShdw blurRad="38100" dist="38100" dir="2700000" algn="tl">
                    <a:srgbClr val="000000">
                      <a:alpha val="43137"/>
                    </a:srgbClr>
                  </a:outerShdw>
                </a:effectLst>
                <a:cs typeface="Times New Roman" panose="02020603050405020304" pitchFamily="18" charset="0"/>
              </a:rPr>
              <a:t>C</a:t>
            </a:r>
            <a:r>
              <a:rPr lang="en-US" sz="2800" b="1" dirty="0">
                <a:solidFill>
                  <a:schemeClr val="tx2"/>
                </a:solidFill>
                <a:effectLst>
                  <a:outerShdw blurRad="38100" dist="38100" dir="2700000" algn="tl">
                    <a:srgbClr val="000000">
                      <a:alpha val="43137"/>
                    </a:srgbClr>
                  </a:outerShdw>
                </a:effectLst>
                <a:cs typeface="Times New Roman" panose="02020603050405020304" pitchFamily="18" charset="0"/>
              </a:rPr>
              <a:t>ADRUL </a:t>
            </a:r>
            <a:r>
              <a:rPr lang="x-none" sz="2800" b="1" dirty="0">
                <a:solidFill>
                  <a:schemeClr val="tx2"/>
                </a:solidFill>
                <a:effectLst>
                  <a:outerShdw blurRad="38100" dist="38100" dir="2700000" algn="tl">
                    <a:srgbClr val="000000">
                      <a:alpha val="43137"/>
                    </a:srgbClr>
                  </a:outerShdw>
                </a:effectLst>
                <a:cs typeface="Times New Roman" panose="02020603050405020304" pitchFamily="18" charset="0"/>
              </a:rPr>
              <a:t>NORMATIV</a:t>
            </a:r>
            <a:r>
              <a:rPr lang="en-US" sz="2800" b="1" dirty="0">
                <a:solidFill>
                  <a:schemeClr val="tx2"/>
                </a:solidFill>
                <a:effectLst>
                  <a:outerShdw blurRad="38100" dist="38100" dir="2700000" algn="tl">
                    <a:srgbClr val="000000">
                      <a:alpha val="43137"/>
                    </a:srgbClr>
                  </a:outerShdw>
                </a:effectLst>
                <a:cs typeface="Times New Roman" panose="02020603050405020304" pitchFamily="18" charset="0"/>
              </a:rPr>
              <a:t> </a:t>
            </a:r>
            <a:r>
              <a:rPr lang="x-none" sz="2800" b="1" dirty="0">
                <a:solidFill>
                  <a:schemeClr val="tx2"/>
                </a:solidFill>
                <a:effectLst>
                  <a:outerShdw blurRad="38100" dist="38100" dir="2700000" algn="tl">
                    <a:srgbClr val="000000">
                      <a:alpha val="43137"/>
                    </a:srgbClr>
                  </a:outerShdw>
                </a:effectLst>
                <a:cs typeface="Times New Roman" panose="02020603050405020304" pitchFamily="18" charset="0"/>
              </a:rPr>
              <a:t>ȘI DE POLITICI</a:t>
            </a:r>
            <a:endParaRPr lang="en-US" sz="2800" dirty="0">
              <a:solidFill>
                <a:schemeClr val="tx2"/>
              </a:solidFill>
              <a:effectLst>
                <a:outerShdw blurRad="38100" dist="38100" dir="2700000" algn="tl">
                  <a:srgbClr val="000000">
                    <a:alpha val="43137"/>
                  </a:srgbClr>
                </a:outerShdw>
              </a:effectLst>
            </a:endParaRPr>
          </a:p>
        </p:txBody>
      </p:sp>
      <p:sp>
        <p:nvSpPr>
          <p:cNvPr id="6" name="Прямоугольник 5"/>
          <p:cNvSpPr/>
          <p:nvPr/>
        </p:nvSpPr>
        <p:spPr>
          <a:xfrm>
            <a:off x="700217" y="2196114"/>
            <a:ext cx="7685901" cy="2785378"/>
          </a:xfrm>
          <a:prstGeom prst="rect">
            <a:avLst/>
          </a:prstGeom>
        </p:spPr>
        <p:txBody>
          <a:bodyPr wrap="square">
            <a:spAutoFit/>
          </a:bodyPr>
          <a:lstStyle/>
          <a:p>
            <a:pPr marL="285750" indent="-285750" algn="just">
              <a:lnSpc>
                <a:spcPct val="100000"/>
              </a:lnSpc>
              <a:spcBef>
                <a:spcPts val="0"/>
              </a:spcBef>
              <a:spcAft>
                <a:spcPts val="600"/>
              </a:spcAft>
              <a:buFont typeface="Wingdings" panose="05000000000000000000" pitchFamily="2" charset="2"/>
              <a:buChar char="§"/>
            </a:pPr>
            <a:r>
              <a:rPr lang="ro-RO" sz="2000" dirty="0">
                <a:solidFill>
                  <a:schemeClr val="tx2">
                    <a:lumMod val="75000"/>
                  </a:schemeClr>
                </a:solidFill>
                <a:latin typeface="+mj-lt"/>
                <a:cs typeface="Times New Roman" panose="02020603050405020304" pitchFamily="18" charset="0"/>
              </a:rPr>
              <a:t>Noul concept al politicii de dezvoltare regională aprobat prin decizia CNCDR la 13.02.2020</a:t>
            </a:r>
          </a:p>
          <a:p>
            <a:pPr marL="285750" indent="-285750" algn="just">
              <a:lnSpc>
                <a:spcPct val="100000"/>
              </a:lnSpc>
              <a:spcBef>
                <a:spcPts val="0"/>
              </a:spcBef>
              <a:buFont typeface="Wingdings" panose="05000000000000000000" pitchFamily="2" charset="2"/>
              <a:buChar char="§"/>
            </a:pPr>
            <a:r>
              <a:rPr lang="ro-RO" sz="2000" dirty="0">
                <a:solidFill>
                  <a:schemeClr val="tx2">
                    <a:lumMod val="75000"/>
                  </a:schemeClr>
                </a:solidFill>
                <a:latin typeface="+mj-lt"/>
                <a:cs typeface="Times New Roman" panose="02020603050405020304" pitchFamily="18" charset="0"/>
              </a:rPr>
              <a:t>Legea nr. 438 din 28.12.2006 privind dezvoltarea regională</a:t>
            </a:r>
          </a:p>
          <a:p>
            <a:pPr algn="just">
              <a:spcAft>
                <a:spcPts val="600"/>
              </a:spcAft>
            </a:pPr>
            <a:r>
              <a:rPr lang="ro-RO" sz="2000" i="1" dirty="0">
                <a:solidFill>
                  <a:schemeClr val="tx2">
                    <a:lumMod val="75000"/>
                  </a:schemeClr>
                </a:solidFill>
                <a:latin typeface="+mj-lt"/>
                <a:cs typeface="Times New Roman" panose="02020603050405020304" pitchFamily="18" charset="0"/>
              </a:rPr>
              <a:t>     (în proces de ajustare)</a:t>
            </a:r>
          </a:p>
          <a:p>
            <a:pPr marL="285750" indent="-285750" algn="just">
              <a:lnSpc>
                <a:spcPct val="100000"/>
              </a:lnSpc>
              <a:spcBef>
                <a:spcPts val="0"/>
              </a:spcBef>
              <a:spcAft>
                <a:spcPts val="600"/>
              </a:spcAft>
              <a:buFont typeface="Wingdings" panose="05000000000000000000" pitchFamily="2" charset="2"/>
              <a:buChar char="§"/>
            </a:pPr>
            <a:r>
              <a:rPr lang="ro-RO" sz="2000" dirty="0">
                <a:solidFill>
                  <a:schemeClr val="tx2">
                    <a:lumMod val="75000"/>
                  </a:schemeClr>
                </a:solidFill>
                <a:latin typeface="+mj-lt"/>
                <a:cs typeface="Times New Roman" panose="02020603050405020304" pitchFamily="18" charset="0"/>
              </a:rPr>
              <a:t>Actuala Strategie Națională de Dezvoltare Regională acoperă anvergura 2016-2020</a:t>
            </a:r>
          </a:p>
          <a:p>
            <a:pPr marL="285750" indent="-285750" algn="just">
              <a:lnSpc>
                <a:spcPct val="100000"/>
              </a:lnSpc>
              <a:spcBef>
                <a:spcPts val="0"/>
              </a:spcBef>
              <a:buFont typeface="Wingdings" panose="05000000000000000000" pitchFamily="2" charset="2"/>
              <a:buChar char="§"/>
            </a:pPr>
            <a:r>
              <a:rPr lang="ro-RO" sz="2000" dirty="0">
                <a:solidFill>
                  <a:schemeClr val="tx2">
                    <a:lumMod val="75000"/>
                  </a:schemeClr>
                </a:solidFill>
                <a:latin typeface="+mj-lt"/>
                <a:cs typeface="Times New Roman" panose="02020603050405020304" pitchFamily="18" charset="0"/>
              </a:rPr>
              <a:t>Programul </a:t>
            </a:r>
            <a:r>
              <a:rPr lang="en-US" sz="2000" dirty="0">
                <a:solidFill>
                  <a:schemeClr val="tx2">
                    <a:lumMod val="75000"/>
                  </a:schemeClr>
                </a:solidFill>
                <a:latin typeface="+mj-lt"/>
                <a:cs typeface="Times New Roman" panose="02020603050405020304" pitchFamily="18" charset="0"/>
              </a:rPr>
              <a:t>N</a:t>
            </a:r>
            <a:r>
              <a:rPr lang="ro-RO" sz="2000" dirty="0" err="1">
                <a:solidFill>
                  <a:schemeClr val="tx2">
                    <a:lumMod val="75000"/>
                  </a:schemeClr>
                </a:solidFill>
                <a:latin typeface="+mj-lt"/>
                <a:cs typeface="Times New Roman" panose="02020603050405020304" pitchFamily="18" charset="0"/>
              </a:rPr>
              <a:t>ațional</a:t>
            </a:r>
            <a:r>
              <a:rPr lang="ro-RO" sz="2000" dirty="0">
                <a:solidFill>
                  <a:schemeClr val="tx2">
                    <a:lumMod val="75000"/>
                  </a:schemeClr>
                </a:solidFill>
                <a:latin typeface="+mj-lt"/>
                <a:cs typeface="Times New Roman" panose="02020603050405020304" pitchFamily="18" charset="0"/>
              </a:rPr>
              <a:t> de </a:t>
            </a:r>
            <a:r>
              <a:rPr lang="en-US" sz="2000" dirty="0">
                <a:solidFill>
                  <a:schemeClr val="tx2">
                    <a:lumMod val="75000"/>
                  </a:schemeClr>
                </a:solidFill>
                <a:latin typeface="+mj-lt"/>
                <a:cs typeface="Times New Roman" panose="02020603050405020304" pitchFamily="18" charset="0"/>
              </a:rPr>
              <a:t>D</a:t>
            </a:r>
            <a:r>
              <a:rPr lang="ro-RO" sz="2000" dirty="0" err="1">
                <a:solidFill>
                  <a:schemeClr val="tx2">
                    <a:lumMod val="75000"/>
                  </a:schemeClr>
                </a:solidFill>
                <a:latin typeface="+mj-lt"/>
                <a:cs typeface="Times New Roman" panose="02020603050405020304" pitchFamily="18" charset="0"/>
              </a:rPr>
              <a:t>ezvoltare</a:t>
            </a:r>
            <a:r>
              <a:rPr lang="ro-RO" sz="2000" dirty="0">
                <a:solidFill>
                  <a:schemeClr val="tx2">
                    <a:lumMod val="75000"/>
                  </a:schemeClr>
                </a:solidFill>
                <a:latin typeface="+mj-lt"/>
                <a:cs typeface="Times New Roman" panose="02020603050405020304" pitchFamily="18" charset="0"/>
              </a:rPr>
              <a:t> a orașelor-poli de creștere în Republica Moldova </a:t>
            </a:r>
            <a:r>
              <a:rPr lang="ro-RO" sz="2000" i="1" dirty="0">
                <a:solidFill>
                  <a:schemeClr val="tx2">
                    <a:lumMod val="75000"/>
                  </a:schemeClr>
                </a:solidFill>
                <a:latin typeface="+mj-lt"/>
                <a:cs typeface="Times New Roman" panose="02020603050405020304" pitchFamily="18" charset="0"/>
              </a:rPr>
              <a:t>(proiect)</a:t>
            </a:r>
          </a:p>
        </p:txBody>
      </p:sp>
      <p:pic>
        <p:nvPicPr>
          <p:cNvPr id="7"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2160240" cy="66196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user\Desktop\PNG\adrCentru\03-ADR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1872208" cy="51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00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1">
            <a:extLst>
              <a:ext uri="{FF2B5EF4-FFF2-40B4-BE49-F238E27FC236}">
                <a16:creationId xmlns:a16="http://schemas.microsoft.com/office/drawing/2014/main" xmlns="" id="{3133DD12-2505-4FD8-9F83-236719E3C8EB}"/>
              </a:ext>
            </a:extLst>
          </p:cNvPr>
          <p:cNvSpPr>
            <a:spLocks noGrp="1"/>
          </p:cNvSpPr>
          <p:nvPr>
            <p:ph type="title"/>
          </p:nvPr>
        </p:nvSpPr>
        <p:spPr>
          <a:xfrm>
            <a:off x="395288" y="1341438"/>
            <a:ext cx="8229600" cy="1366837"/>
          </a:xfrm>
        </p:spPr>
        <p:txBody>
          <a:bodyPr/>
          <a:lstStyle/>
          <a:p>
            <a:pPr>
              <a:defRPr/>
            </a:pP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Criteriile</a:t>
            </a:r>
            <a:r>
              <a:rPr lang="fr-FR"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de </a:t>
            </a: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evaluare</a:t>
            </a:r>
            <a:r>
              <a:rPr lang="fr-FR"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 </a:t>
            </a: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r>
            <a:b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b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Propunerilor </a:t>
            </a:r>
            <a:r>
              <a:rPr lang="fr-FR"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de </a:t>
            </a: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proiecte</a:t>
            </a:r>
          </a:p>
        </p:txBody>
      </p:sp>
      <p:sp>
        <p:nvSpPr>
          <p:cNvPr id="11267" name="Объект 2"/>
          <p:cNvSpPr>
            <a:spLocks noGrp="1"/>
          </p:cNvSpPr>
          <p:nvPr>
            <p:ph idx="1"/>
          </p:nvPr>
        </p:nvSpPr>
        <p:spPr>
          <a:xfrm>
            <a:off x="539552" y="3139479"/>
            <a:ext cx="8229600" cy="2017713"/>
          </a:xfrm>
        </p:spPr>
        <p:txBody>
          <a:bodyPr/>
          <a:lstStyle/>
          <a:p>
            <a:r>
              <a:rPr lang="fr-FR" altLang="ru-RU" sz="2800" dirty="0" err="1">
                <a:solidFill>
                  <a:schemeClr val="tx2">
                    <a:lumMod val="75000"/>
                  </a:schemeClr>
                </a:solidFill>
                <a:latin typeface="+mj-lt"/>
                <a:cs typeface="Times New Roman" pitchFamily="18" charset="0"/>
              </a:rPr>
              <a:t>Evaluarea</a:t>
            </a:r>
            <a:r>
              <a:rPr lang="fr-FR" altLang="ru-RU" sz="2800" dirty="0">
                <a:solidFill>
                  <a:schemeClr val="tx2">
                    <a:lumMod val="75000"/>
                  </a:schemeClr>
                </a:solidFill>
                <a:latin typeface="+mj-lt"/>
                <a:cs typeface="Times New Roman" pitchFamily="18" charset="0"/>
              </a:rPr>
              <a:t> </a:t>
            </a:r>
            <a:r>
              <a:rPr lang="fr-FR" altLang="ru-RU" sz="2800" dirty="0" err="1">
                <a:solidFill>
                  <a:schemeClr val="tx2">
                    <a:lumMod val="75000"/>
                  </a:schemeClr>
                </a:solidFill>
                <a:latin typeface="+mj-lt"/>
                <a:cs typeface="Times New Roman" pitchFamily="18" charset="0"/>
              </a:rPr>
              <a:t>Notelor</a:t>
            </a:r>
            <a:r>
              <a:rPr lang="fr-FR" altLang="ru-RU" sz="2800" dirty="0">
                <a:solidFill>
                  <a:schemeClr val="tx2">
                    <a:lumMod val="75000"/>
                  </a:schemeClr>
                </a:solidFill>
                <a:latin typeface="+mj-lt"/>
                <a:cs typeface="Times New Roman" pitchFamily="18" charset="0"/>
              </a:rPr>
              <a:t> </a:t>
            </a:r>
            <a:r>
              <a:rPr lang="fr-FR" altLang="ru-RU" sz="2800" dirty="0" err="1">
                <a:solidFill>
                  <a:schemeClr val="tx2">
                    <a:lumMod val="75000"/>
                  </a:schemeClr>
                </a:solidFill>
                <a:latin typeface="+mj-lt"/>
                <a:cs typeface="Times New Roman" pitchFamily="18" charset="0"/>
              </a:rPr>
              <a:t>Conceptuale</a:t>
            </a:r>
            <a:r>
              <a:rPr lang="fr-FR" altLang="ru-RU" sz="2800" dirty="0">
                <a:solidFill>
                  <a:schemeClr val="tx2">
                    <a:lumMod val="75000"/>
                  </a:schemeClr>
                </a:solidFill>
                <a:latin typeface="+mj-lt"/>
                <a:cs typeface="Times New Roman" pitchFamily="18" charset="0"/>
              </a:rPr>
              <a:t> </a:t>
            </a:r>
            <a:endParaRPr lang="ru-RU" altLang="ru-RU" sz="2800" dirty="0">
              <a:solidFill>
                <a:schemeClr val="tx2">
                  <a:lumMod val="75000"/>
                </a:schemeClr>
              </a:solidFill>
              <a:latin typeface="+mj-lt"/>
              <a:cs typeface="Times New Roman" pitchFamily="18" charset="0"/>
            </a:endParaRPr>
          </a:p>
          <a:p>
            <a:r>
              <a:rPr lang="ro-MO" altLang="ru-RU" sz="2800" dirty="0">
                <a:solidFill>
                  <a:schemeClr val="tx2">
                    <a:lumMod val="75000"/>
                  </a:schemeClr>
                </a:solidFill>
                <a:latin typeface="+mj-lt"/>
                <a:cs typeface="Times New Roman" pitchFamily="18" charset="0"/>
              </a:rPr>
              <a:t>Evaluarea Cererilor de Finanțare</a:t>
            </a:r>
            <a:endParaRPr lang="ru-RU" altLang="ru-RU" sz="2800" dirty="0">
              <a:solidFill>
                <a:schemeClr val="tx2">
                  <a:lumMod val="75000"/>
                </a:schemeClr>
              </a:solidFill>
              <a:latin typeface="+mj-lt"/>
              <a:cs typeface="Times New Roman" pitchFamily="18" charset="0"/>
            </a:endParaRPr>
          </a:p>
          <a:p>
            <a:r>
              <a:rPr lang="ro-MO" altLang="ru-RU" sz="2800" dirty="0">
                <a:solidFill>
                  <a:schemeClr val="tx2">
                    <a:lumMod val="75000"/>
                  </a:schemeClr>
                </a:solidFill>
                <a:latin typeface="+mj-lt"/>
                <a:cs typeface="Times New Roman" pitchFamily="18" charset="0"/>
              </a:rPr>
              <a:t>Evaluarea de către Comisia Interministerială  </a:t>
            </a:r>
            <a:endParaRPr lang="ru-RU" altLang="ru-RU" sz="2800" dirty="0">
              <a:solidFill>
                <a:schemeClr val="tx2">
                  <a:lumMod val="75000"/>
                </a:schemeClr>
              </a:solidFill>
              <a:latin typeface="+mj-lt"/>
              <a:cs typeface="Times New Roman" pitchFamily="18" charset="0"/>
            </a:endParaRPr>
          </a:p>
          <a:p>
            <a:endParaRPr lang="ru-RU" altLang="ru-RU" sz="2800" dirty="0">
              <a:solidFill>
                <a:schemeClr val="tx2">
                  <a:lumMod val="75000"/>
                </a:schemeClr>
              </a:solidFill>
              <a:latin typeface="+mj-lt"/>
              <a:cs typeface="Times New Roman" pitchFamily="18" charset="0"/>
            </a:endParaRPr>
          </a:p>
        </p:txBody>
      </p:sp>
      <p:pic>
        <p:nvPicPr>
          <p:cNvPr id="11268"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38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a:extLst>
              <a:ext uri="{FF2B5EF4-FFF2-40B4-BE49-F238E27FC236}">
                <a16:creationId xmlns:a16="http://schemas.microsoft.com/office/drawing/2014/main" xmlns="" id="{C28F76D9-A8DE-47A1-B916-4D0682E6B689}"/>
              </a:ext>
            </a:extLst>
          </p:cNvPr>
          <p:cNvSpPr>
            <a:spLocks noGrp="1"/>
          </p:cNvSpPr>
          <p:nvPr>
            <p:ph type="title"/>
          </p:nvPr>
        </p:nvSpPr>
        <p:spPr>
          <a:xfrm>
            <a:off x="430213" y="858838"/>
            <a:ext cx="8229600" cy="1143000"/>
          </a:xfrm>
        </p:spPr>
        <p:txBody>
          <a:bodyPr/>
          <a:lstStyle/>
          <a:p>
            <a:pPr>
              <a:defRPr/>
            </a:pPr>
            <a:r>
              <a:rPr lang="fr-FR" altLang="ru-RU" sz="3200" b="1" dirty="0" err="1">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Evaluarea</a:t>
            </a:r>
            <a:r>
              <a:rPr lang="fr-FR"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t>
            </a:r>
            <a:r>
              <a:rPr lang="fr-FR" altLang="ru-RU" sz="3200" b="1" dirty="0" err="1">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Notelor</a:t>
            </a:r>
            <a:r>
              <a:rPr lang="fr-FR"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 </a:t>
            </a:r>
            <a:r>
              <a:rPr lang="fr-FR" altLang="ru-RU" sz="3200" b="1" dirty="0" err="1">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Conceptuale</a:t>
            </a:r>
            <a:endParaRPr lang="ru-RU"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2291" name="Объект 2"/>
          <p:cNvSpPr>
            <a:spLocks noGrp="1"/>
          </p:cNvSpPr>
          <p:nvPr>
            <p:ph idx="1"/>
          </p:nvPr>
        </p:nvSpPr>
        <p:spPr>
          <a:xfrm>
            <a:off x="457200" y="2060550"/>
            <a:ext cx="8229600" cy="4752826"/>
          </a:xfrm>
        </p:spPr>
        <p:txBody>
          <a:bodyPr>
            <a:normAutofit lnSpcReduction="10000"/>
          </a:bodyPr>
          <a:lstStyle/>
          <a:p>
            <a:pPr marL="0" indent="0" algn="just">
              <a:buFont typeface="Arial" charset="0"/>
              <a:buNone/>
            </a:pPr>
            <a:r>
              <a:rPr lang="ro-MO" altLang="ru-RU" sz="2200" dirty="0">
                <a:solidFill>
                  <a:schemeClr val="tx2">
                    <a:lumMod val="75000"/>
                  </a:schemeClr>
                </a:solidFill>
                <a:latin typeface="+mj-lt"/>
                <a:cs typeface="Times New Roman" pitchFamily="18" charset="0"/>
              </a:rPr>
              <a:t>Toate Notele Conceptuale primite în termenul limită în cadrul  </a:t>
            </a:r>
            <a:r>
              <a:rPr lang="ro-MO" altLang="ru-RU" sz="2200" b="1" dirty="0">
                <a:solidFill>
                  <a:schemeClr val="tx2">
                    <a:lumMod val="75000"/>
                  </a:schemeClr>
                </a:solidFill>
                <a:latin typeface="+mj-lt"/>
                <a:cs typeface="Times New Roman" pitchFamily="18" charset="0"/>
              </a:rPr>
              <a:t>etapei 2</a:t>
            </a:r>
            <a:r>
              <a:rPr lang="ro-MO" altLang="ru-RU" sz="2200" dirty="0">
                <a:solidFill>
                  <a:schemeClr val="tx2">
                    <a:lumMod val="75000"/>
                  </a:schemeClr>
                </a:solidFill>
                <a:latin typeface="+mj-lt"/>
                <a:cs typeface="Times New Roman" pitchFamily="18" charset="0"/>
              </a:rPr>
              <a:t>, vor fi verificate intern de către Comisia de evaluare creată în cadrul ADR Centru din reprezentanți ai MADRM, ADR și CRD Centru.</a:t>
            </a:r>
          </a:p>
          <a:p>
            <a:pPr marL="0" indent="0" algn="just">
              <a:buFont typeface="Arial" charset="0"/>
              <a:buNone/>
            </a:pPr>
            <a:endParaRPr lang="ru-RU" altLang="ru-RU" sz="2200" dirty="0">
              <a:solidFill>
                <a:schemeClr val="tx2">
                  <a:lumMod val="75000"/>
                </a:schemeClr>
              </a:solidFill>
              <a:latin typeface="+mj-lt"/>
              <a:cs typeface="Times New Roman" pitchFamily="18" charset="0"/>
            </a:endParaRPr>
          </a:p>
          <a:p>
            <a:pPr marL="0" indent="0" algn="just"/>
            <a:r>
              <a:rPr lang="ro-MO" altLang="ru-RU" sz="2200" b="1" dirty="0">
                <a:solidFill>
                  <a:schemeClr val="tx2">
                    <a:lumMod val="75000"/>
                  </a:schemeClr>
                </a:solidFill>
                <a:latin typeface="+mj-lt"/>
                <a:cs typeface="Times New Roman" pitchFamily="18" charset="0"/>
              </a:rPr>
              <a:t>Evaluarea Conformității: </a:t>
            </a:r>
          </a:p>
          <a:p>
            <a:pPr marL="400050" lvl="1" indent="0" algn="just">
              <a:buNone/>
            </a:pPr>
            <a:r>
              <a:rPr lang="ro-MO" altLang="ru-RU" sz="2000" dirty="0">
                <a:solidFill>
                  <a:schemeClr val="tx2">
                    <a:lumMod val="75000"/>
                  </a:schemeClr>
                </a:solidFill>
                <a:latin typeface="+mj-lt"/>
                <a:cs typeface="Times New Roman" pitchFamily="18" charset="0"/>
              </a:rPr>
              <a:t>La prima etapă de evaluare, Notele Conceptuale vor fi evaluate în funcție de criteriile de conformitate din grila de evaluare administrativă. Notele Conceptuale care nu întrunesc criteriile de conformitate vor fi respinse și nu vor fi supuse evaluării de eligibilitate</a:t>
            </a:r>
            <a:r>
              <a:rPr lang="ro-MO" altLang="ru-RU" sz="1800" dirty="0">
                <a:solidFill>
                  <a:schemeClr val="tx2">
                    <a:lumMod val="75000"/>
                  </a:schemeClr>
                </a:solidFill>
                <a:latin typeface="+mj-lt"/>
                <a:cs typeface="Times New Roman" pitchFamily="18" charset="0"/>
              </a:rPr>
              <a:t>. </a:t>
            </a:r>
            <a:endParaRPr lang="ru-RU" altLang="ru-RU" sz="1800" dirty="0">
              <a:solidFill>
                <a:schemeClr val="tx2">
                  <a:lumMod val="75000"/>
                </a:schemeClr>
              </a:solidFill>
              <a:latin typeface="+mj-lt"/>
              <a:cs typeface="Times New Roman" pitchFamily="18" charset="0"/>
            </a:endParaRPr>
          </a:p>
          <a:p>
            <a:pPr marL="0" indent="0" algn="just"/>
            <a:r>
              <a:rPr lang="ro-MO" altLang="ru-RU" sz="2200" b="1" dirty="0">
                <a:solidFill>
                  <a:schemeClr val="tx2">
                    <a:lumMod val="75000"/>
                  </a:schemeClr>
                </a:solidFill>
                <a:latin typeface="+mj-lt"/>
                <a:cs typeface="Times New Roman" pitchFamily="18" charset="0"/>
              </a:rPr>
              <a:t>Evaluarea Eligibilității: </a:t>
            </a:r>
          </a:p>
          <a:p>
            <a:pPr marL="400050" lvl="1" indent="0" algn="just">
              <a:buNone/>
            </a:pPr>
            <a:r>
              <a:rPr lang="ro-MO" altLang="ru-RU" sz="2000" dirty="0">
                <a:solidFill>
                  <a:schemeClr val="tx2">
                    <a:lumMod val="75000"/>
                  </a:schemeClr>
                </a:solidFill>
                <a:latin typeface="+mj-lt"/>
                <a:cs typeface="Times New Roman" pitchFamily="18" charset="0"/>
              </a:rPr>
              <a:t>Notele Conceptuale ce întrunesc criteriile de conformitate sunt supuse evaluării criteriilor de eligibilitate specifice domeniilor de intervenție. Notele Conceptuale care nu întrunesc criteriile </a:t>
            </a:r>
            <a:r>
              <a:rPr lang="ro-MO" altLang="ru-RU" sz="2000">
                <a:solidFill>
                  <a:schemeClr val="tx2">
                    <a:lumMod val="75000"/>
                  </a:schemeClr>
                </a:solidFill>
                <a:latin typeface="+mj-lt"/>
                <a:cs typeface="Times New Roman" pitchFamily="18" charset="0"/>
              </a:rPr>
              <a:t>de eligibilității </a:t>
            </a:r>
            <a:r>
              <a:rPr lang="ro-MO" altLang="ru-RU" sz="2000" dirty="0">
                <a:solidFill>
                  <a:schemeClr val="tx2">
                    <a:lumMod val="75000"/>
                  </a:schemeClr>
                </a:solidFill>
                <a:latin typeface="+mj-lt"/>
                <a:cs typeface="Times New Roman" pitchFamily="18" charset="0"/>
              </a:rPr>
              <a:t>vor fi respinse și nu vor fi supuse etapei ulterioare de evaluare.</a:t>
            </a:r>
            <a:endParaRPr lang="ru-RU" altLang="ru-RU" sz="2000" dirty="0">
              <a:solidFill>
                <a:schemeClr val="tx2">
                  <a:lumMod val="75000"/>
                </a:schemeClr>
              </a:solidFill>
              <a:latin typeface="+mj-lt"/>
              <a:cs typeface="Times New Roman" pitchFamily="18" charset="0"/>
            </a:endParaRPr>
          </a:p>
        </p:txBody>
      </p:sp>
      <p:pic>
        <p:nvPicPr>
          <p:cNvPr id="12292"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4992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ъект 2"/>
          <p:cNvSpPr>
            <a:spLocks noGrp="1"/>
          </p:cNvSpPr>
          <p:nvPr>
            <p:ph idx="1"/>
          </p:nvPr>
        </p:nvSpPr>
        <p:spPr>
          <a:xfrm>
            <a:off x="395288" y="2192040"/>
            <a:ext cx="8229600" cy="4405312"/>
          </a:xfrm>
        </p:spPr>
        <p:txBody>
          <a:bodyPr>
            <a:normAutofit/>
          </a:bodyPr>
          <a:lstStyle/>
          <a:p>
            <a:pPr algn="just"/>
            <a:r>
              <a:rPr lang="ro-MO" altLang="ru-RU" sz="2200" b="1" dirty="0">
                <a:solidFill>
                  <a:schemeClr val="tx2">
                    <a:lumMod val="75000"/>
                  </a:schemeClr>
                </a:solidFill>
                <a:latin typeface="+mj-lt"/>
                <a:cs typeface="Times New Roman" pitchFamily="18" charset="0"/>
              </a:rPr>
              <a:t>Evaluarea Tehnică </a:t>
            </a:r>
          </a:p>
          <a:p>
            <a:pPr marL="400050" lvl="1" indent="0" algn="just">
              <a:buNone/>
            </a:pPr>
            <a:r>
              <a:rPr lang="ro-MO" altLang="ru-RU" sz="2000" dirty="0">
                <a:solidFill>
                  <a:schemeClr val="tx2">
                    <a:lumMod val="75000"/>
                  </a:schemeClr>
                </a:solidFill>
                <a:latin typeface="+mj-lt"/>
                <a:cs typeface="Times New Roman" pitchFamily="18" charset="0"/>
              </a:rPr>
              <a:t>Notele Conceptuale care întrunesc criteriile Evaluării Administrative sunt supuse Evaluării Tehnice. </a:t>
            </a:r>
          </a:p>
          <a:p>
            <a:pPr marL="400050" lvl="1" indent="0" algn="just">
              <a:buNone/>
            </a:pPr>
            <a:r>
              <a:rPr lang="ro-MO" altLang="ru-RU" sz="2000" dirty="0">
                <a:solidFill>
                  <a:schemeClr val="tx2">
                    <a:lumMod val="75000"/>
                  </a:schemeClr>
                </a:solidFill>
                <a:latin typeface="+mj-lt"/>
                <a:cs typeface="Times New Roman" pitchFamily="18" charset="0"/>
              </a:rPr>
              <a:t>Nota conceptuală  poate primi un scor general maxim de</a:t>
            </a:r>
            <a:r>
              <a:rPr lang="ro-MO" altLang="ru-RU" sz="2000" b="1" dirty="0">
                <a:solidFill>
                  <a:schemeClr val="tx2">
                    <a:lumMod val="75000"/>
                  </a:schemeClr>
                </a:solidFill>
                <a:latin typeface="+mj-lt"/>
                <a:cs typeface="Times New Roman" pitchFamily="18" charset="0"/>
              </a:rPr>
              <a:t> 50 </a:t>
            </a:r>
            <a:r>
              <a:rPr lang="ro-MO" altLang="ru-RU" sz="2000" dirty="0">
                <a:solidFill>
                  <a:schemeClr val="tx2">
                    <a:lumMod val="75000"/>
                  </a:schemeClr>
                </a:solidFill>
                <a:latin typeface="+mj-lt"/>
                <a:cs typeface="Times New Roman" pitchFamily="18" charset="0"/>
              </a:rPr>
              <a:t>de puncte în conformitate cu defalcarea prevăzută în Grila de evaluare.</a:t>
            </a:r>
          </a:p>
          <a:p>
            <a:pPr marL="400050" lvl="1" indent="0" algn="just">
              <a:buNone/>
            </a:pPr>
            <a:r>
              <a:rPr lang="ro-MO" altLang="ru-RU" sz="2000" dirty="0">
                <a:solidFill>
                  <a:schemeClr val="tx2">
                    <a:lumMod val="75000"/>
                  </a:schemeClr>
                </a:solidFill>
                <a:latin typeface="+mj-lt"/>
                <a:cs typeface="Times New Roman" pitchFamily="18" charset="0"/>
              </a:rPr>
              <a:t>Pentru preselecție se vor lua în considerare în primul </a:t>
            </a:r>
            <a:r>
              <a:rPr lang="ro-MO" altLang="ru-RU" sz="2000" dirty="0" err="1">
                <a:solidFill>
                  <a:schemeClr val="tx2">
                    <a:lumMod val="75000"/>
                  </a:schemeClr>
                </a:solidFill>
                <a:latin typeface="+mj-lt"/>
                <a:cs typeface="Times New Roman" pitchFamily="18" charset="0"/>
              </a:rPr>
              <a:t>rînd</a:t>
            </a:r>
            <a:r>
              <a:rPr lang="ro-MO" altLang="ru-RU" sz="2000" dirty="0">
                <a:solidFill>
                  <a:schemeClr val="tx2">
                    <a:lumMod val="75000"/>
                  </a:schemeClr>
                </a:solidFill>
                <a:latin typeface="+mj-lt"/>
                <a:cs typeface="Times New Roman" pitchFamily="18" charset="0"/>
              </a:rPr>
              <a:t> notele conceptuale cărora li s-a acordat un scor minim de 30 de puncte.</a:t>
            </a:r>
            <a:endParaRPr lang="ro-RO" altLang="ru-RU" sz="2000" dirty="0">
              <a:solidFill>
                <a:schemeClr val="tx2">
                  <a:lumMod val="75000"/>
                </a:schemeClr>
              </a:solidFill>
              <a:latin typeface="+mj-lt"/>
              <a:cs typeface="Times New Roman" pitchFamily="18" charset="0"/>
            </a:endParaRPr>
          </a:p>
          <a:p>
            <a:pPr marL="0" indent="0" algn="just">
              <a:buNone/>
            </a:pPr>
            <a:endParaRPr lang="ro-MO" altLang="ru-RU" sz="2200" i="1" dirty="0">
              <a:solidFill>
                <a:schemeClr val="tx2">
                  <a:lumMod val="75000"/>
                </a:schemeClr>
              </a:solidFill>
              <a:latin typeface="+mj-lt"/>
              <a:cs typeface="Times New Roman" pitchFamily="18" charset="0"/>
            </a:endParaRPr>
          </a:p>
          <a:p>
            <a:pPr marL="0" indent="0" algn="just">
              <a:buNone/>
            </a:pPr>
            <a:r>
              <a:rPr lang="ro-MO" altLang="ru-RU" sz="2200" i="1" dirty="0">
                <a:solidFill>
                  <a:schemeClr val="tx2">
                    <a:lumMod val="75000"/>
                  </a:schemeClr>
                </a:solidFill>
                <a:latin typeface="+mj-lt"/>
                <a:cs typeface="Times New Roman" pitchFamily="18" charset="0"/>
              </a:rPr>
              <a:t>Lista notelor conceptuale aprobate de CRD Centru pentru trecere în etapa următoare vor fi publicate pe paginile oficiale ale ADR și MADRM, unde au fost publicate toate documentele pentru Apelurile de propuneri de proiecte.</a:t>
            </a:r>
            <a:r>
              <a:rPr lang="ro-MO" altLang="ru-RU" sz="2200" b="1" i="1" u="sng" dirty="0">
                <a:solidFill>
                  <a:schemeClr val="tx2">
                    <a:lumMod val="75000"/>
                  </a:schemeClr>
                </a:solidFill>
                <a:latin typeface="+mj-lt"/>
                <a:cs typeface="Times New Roman" pitchFamily="18" charset="0"/>
              </a:rPr>
              <a:t> </a:t>
            </a:r>
            <a:endParaRPr lang="ru-RU" altLang="ru-RU" sz="2200" i="1" dirty="0">
              <a:solidFill>
                <a:schemeClr val="tx2">
                  <a:lumMod val="75000"/>
                </a:schemeClr>
              </a:solidFill>
              <a:latin typeface="+mj-lt"/>
              <a:cs typeface="Times New Roman" pitchFamily="18" charset="0"/>
            </a:endParaRPr>
          </a:p>
        </p:txBody>
      </p:sp>
      <p:sp>
        <p:nvSpPr>
          <p:cNvPr id="35843" name="Заголовок 1">
            <a:extLst>
              <a:ext uri="{FF2B5EF4-FFF2-40B4-BE49-F238E27FC236}">
                <a16:creationId xmlns:a16="http://schemas.microsoft.com/office/drawing/2014/main" xmlns="" id="{FAE06EDB-B983-4330-84A2-200E131951B4}"/>
              </a:ext>
            </a:extLst>
          </p:cNvPr>
          <p:cNvSpPr>
            <a:spLocks noGrp="1"/>
          </p:cNvSpPr>
          <p:nvPr>
            <p:ph type="title"/>
          </p:nvPr>
        </p:nvSpPr>
        <p:spPr>
          <a:xfrm>
            <a:off x="639763" y="1244600"/>
            <a:ext cx="8229600" cy="777875"/>
          </a:xfrm>
        </p:spPr>
        <p:txBody>
          <a:bodyPr/>
          <a:lstStyle/>
          <a:p>
            <a:pPr>
              <a:defRPr/>
            </a:pP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Evaluarea Notelor Conceptuale</a:t>
            </a:r>
            <a:endParaRPr lang="ru-RU"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pic>
        <p:nvPicPr>
          <p:cNvPr id="13316"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8043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a:extLst>
              <a:ext uri="{FF2B5EF4-FFF2-40B4-BE49-F238E27FC236}">
                <a16:creationId xmlns:a16="http://schemas.microsoft.com/office/drawing/2014/main" xmlns="" id="{B11A4126-E90B-4094-AF99-21F3CF9FB629}"/>
              </a:ext>
            </a:extLst>
          </p:cNvPr>
          <p:cNvSpPr>
            <a:spLocks noGrp="1"/>
          </p:cNvSpPr>
          <p:nvPr>
            <p:ph type="title"/>
          </p:nvPr>
        </p:nvSpPr>
        <p:spPr>
          <a:xfrm>
            <a:off x="419100" y="1142579"/>
            <a:ext cx="8229600" cy="630237"/>
          </a:xfrm>
        </p:spPr>
        <p:txBody>
          <a:bodyPr/>
          <a:lstStyle/>
          <a:p>
            <a:pPr>
              <a:defRPr/>
            </a:pPr>
            <a:r>
              <a:rPr lang="x-none"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Evaluarea Cererilor de Finanțare</a:t>
            </a:r>
            <a:endParaRPr lang="ru-RU"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4339" name="Объект 2"/>
          <p:cNvSpPr>
            <a:spLocks noGrp="1"/>
          </p:cNvSpPr>
          <p:nvPr>
            <p:ph idx="1"/>
          </p:nvPr>
        </p:nvSpPr>
        <p:spPr>
          <a:xfrm>
            <a:off x="457200" y="1845071"/>
            <a:ext cx="8229600" cy="5040313"/>
          </a:xfrm>
        </p:spPr>
        <p:txBody>
          <a:bodyPr>
            <a:normAutofit lnSpcReduction="10000"/>
          </a:bodyPr>
          <a:lstStyle/>
          <a:p>
            <a:pPr algn="just"/>
            <a:r>
              <a:rPr lang="ro-MO" altLang="ru-RU" sz="2000" b="1" dirty="0">
                <a:solidFill>
                  <a:schemeClr val="tx2">
                    <a:lumMod val="75000"/>
                  </a:schemeClr>
                </a:solidFill>
                <a:latin typeface="+mj-lt"/>
                <a:cs typeface="Times New Roman" pitchFamily="18" charset="0"/>
              </a:rPr>
              <a:t>Evaluarea Administrativă: </a:t>
            </a:r>
          </a:p>
          <a:p>
            <a:pPr marL="0" indent="0" algn="just">
              <a:buNone/>
            </a:pPr>
            <a:r>
              <a:rPr lang="ro-MO" altLang="ru-RU" sz="2000" dirty="0">
                <a:solidFill>
                  <a:schemeClr val="tx2">
                    <a:lumMod val="75000"/>
                  </a:schemeClr>
                </a:solidFill>
                <a:latin typeface="+mj-lt"/>
                <a:cs typeface="Times New Roman" pitchFamily="18" charset="0"/>
              </a:rPr>
              <a:t>Comisia de evaluare va fi creată în cadrul ADR Centru și va fi formată din reprezentanți ai MADRM, CRD și ADR. La această etapă va efectuată evaluarea administrativă în vederea conformității  și eligibilității. Proiectele care nu întrunesc criteriile incluse în grila de evaluare vor fi respinse și nu vor fi supuse etapelor ulterioare de evaluare.</a:t>
            </a:r>
          </a:p>
          <a:p>
            <a:pPr algn="just">
              <a:buFont typeface="Arial" charset="0"/>
              <a:buNone/>
            </a:pPr>
            <a:endParaRPr lang="ru-RU" altLang="ru-RU" sz="2000" dirty="0">
              <a:solidFill>
                <a:schemeClr val="tx2">
                  <a:lumMod val="75000"/>
                </a:schemeClr>
              </a:solidFill>
              <a:latin typeface="+mj-lt"/>
              <a:cs typeface="Times New Roman" pitchFamily="18" charset="0"/>
            </a:endParaRPr>
          </a:p>
          <a:p>
            <a:pPr algn="just"/>
            <a:r>
              <a:rPr lang="ro-MO" altLang="ru-RU" sz="2000" b="1" dirty="0">
                <a:solidFill>
                  <a:schemeClr val="tx2">
                    <a:lumMod val="75000"/>
                  </a:schemeClr>
                </a:solidFill>
                <a:latin typeface="+mj-lt"/>
                <a:cs typeface="Times New Roman" pitchFamily="18" charset="0"/>
              </a:rPr>
              <a:t>Evaluarea Tehnică și Financiară: </a:t>
            </a:r>
          </a:p>
          <a:p>
            <a:pPr marL="0" indent="0" algn="just">
              <a:buNone/>
            </a:pPr>
            <a:r>
              <a:rPr lang="ro-MO" altLang="ru-RU" sz="2000" dirty="0">
                <a:solidFill>
                  <a:schemeClr val="tx2">
                    <a:lumMod val="75000"/>
                  </a:schemeClr>
                </a:solidFill>
                <a:latin typeface="+mj-lt"/>
                <a:cs typeface="Times New Roman" pitchFamily="18" charset="0"/>
              </a:rPr>
              <a:t>În acest scop vor fi angajați experți tehnici pe domeniul respectiv, care după examinarea detaliată a dosarului depus, vor întocmi un raport de evaluare. Ulterior Comisia de evaluare va examina în ședință rapoartele experților și va acorda punctaj în conformitate cu grila de evaluare tehnică și financiară corespunzător următoarelor criterii:</a:t>
            </a:r>
            <a:endParaRPr lang="ru-RU" altLang="ru-RU" sz="2000" dirty="0">
              <a:solidFill>
                <a:schemeClr val="tx2">
                  <a:lumMod val="75000"/>
                </a:schemeClr>
              </a:solidFill>
              <a:latin typeface="+mj-lt"/>
              <a:cs typeface="Times New Roman" pitchFamily="18" charset="0"/>
            </a:endParaRPr>
          </a:p>
          <a:p>
            <a:pPr>
              <a:buFont typeface="Wingdings" pitchFamily="2" charset="2"/>
              <a:buChar char="ü"/>
            </a:pPr>
            <a:r>
              <a:rPr lang="ro-MO" altLang="ru-RU" sz="2000" dirty="0">
                <a:solidFill>
                  <a:schemeClr val="tx2">
                    <a:lumMod val="75000"/>
                  </a:schemeClr>
                </a:solidFill>
                <a:latin typeface="+mj-lt"/>
                <a:cs typeface="Times New Roman" pitchFamily="18" charset="0"/>
              </a:rPr>
              <a:t>Relevanța și contribuția la program</a:t>
            </a:r>
          </a:p>
          <a:p>
            <a:pPr>
              <a:buFont typeface="Wingdings" pitchFamily="2" charset="2"/>
              <a:buChar char="ü"/>
            </a:pPr>
            <a:r>
              <a:rPr lang="en-US" altLang="ru-RU" sz="2000" dirty="0" err="1">
                <a:solidFill>
                  <a:schemeClr val="tx2">
                    <a:lumMod val="75000"/>
                  </a:schemeClr>
                </a:solidFill>
                <a:latin typeface="+mj-lt"/>
                <a:cs typeface="Times New Roman" pitchFamily="18" charset="0"/>
              </a:rPr>
              <a:t>Coerența</a:t>
            </a:r>
            <a:r>
              <a:rPr lang="en-US" altLang="ru-RU" sz="2000" dirty="0">
                <a:solidFill>
                  <a:schemeClr val="tx2">
                    <a:lumMod val="75000"/>
                  </a:schemeClr>
                </a:solidFill>
                <a:latin typeface="+mj-lt"/>
                <a:cs typeface="Times New Roman" pitchFamily="18" charset="0"/>
              </a:rPr>
              <a:t> </a:t>
            </a:r>
            <a:r>
              <a:rPr lang="en-US" altLang="ru-RU" sz="2000" dirty="0" err="1">
                <a:solidFill>
                  <a:schemeClr val="tx2">
                    <a:lumMod val="75000"/>
                  </a:schemeClr>
                </a:solidFill>
                <a:latin typeface="+mj-lt"/>
                <a:cs typeface="Times New Roman" pitchFamily="18" charset="0"/>
              </a:rPr>
              <a:t>proiectului</a:t>
            </a:r>
            <a:endParaRPr lang="ro-MO" altLang="ru-RU" sz="2000" dirty="0">
              <a:solidFill>
                <a:schemeClr val="tx2">
                  <a:lumMod val="75000"/>
                </a:schemeClr>
              </a:solidFill>
              <a:latin typeface="+mj-lt"/>
              <a:cs typeface="Times New Roman" pitchFamily="18" charset="0"/>
            </a:endParaRPr>
          </a:p>
          <a:p>
            <a:pPr>
              <a:buFont typeface="Wingdings" pitchFamily="2" charset="2"/>
              <a:buChar char="ü"/>
            </a:pPr>
            <a:r>
              <a:rPr lang="en-US" altLang="ru-RU" sz="2000" dirty="0" err="1">
                <a:solidFill>
                  <a:schemeClr val="tx2">
                    <a:lumMod val="75000"/>
                  </a:schemeClr>
                </a:solidFill>
                <a:latin typeface="+mj-lt"/>
                <a:cs typeface="Times New Roman" pitchFamily="18" charset="0"/>
              </a:rPr>
              <a:t>Viabilitatea</a:t>
            </a:r>
            <a:r>
              <a:rPr lang="en-US" altLang="ru-RU" sz="2000" dirty="0">
                <a:solidFill>
                  <a:schemeClr val="tx2">
                    <a:lumMod val="75000"/>
                  </a:schemeClr>
                </a:solidFill>
                <a:latin typeface="+mj-lt"/>
                <a:cs typeface="Times New Roman" pitchFamily="18" charset="0"/>
              </a:rPr>
              <a:t> </a:t>
            </a:r>
            <a:r>
              <a:rPr lang="en-US" altLang="ru-RU" sz="2000" dirty="0" err="1">
                <a:solidFill>
                  <a:schemeClr val="tx2">
                    <a:lumMod val="75000"/>
                  </a:schemeClr>
                </a:solidFill>
                <a:latin typeface="+mj-lt"/>
                <a:cs typeface="Times New Roman" pitchFamily="18" charset="0"/>
              </a:rPr>
              <a:t>proiectului</a:t>
            </a:r>
            <a:endParaRPr lang="ru-RU" altLang="ru-RU" sz="2000" dirty="0">
              <a:solidFill>
                <a:schemeClr val="tx2">
                  <a:lumMod val="75000"/>
                </a:schemeClr>
              </a:solidFill>
              <a:latin typeface="+mj-lt"/>
              <a:cs typeface="Times New Roman" pitchFamily="18" charset="0"/>
            </a:endParaRPr>
          </a:p>
        </p:txBody>
      </p:sp>
      <p:pic>
        <p:nvPicPr>
          <p:cNvPr id="14340"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4765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62908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xmlns="" id="{6B0B40AA-81B1-49BB-BF03-4B786DFF46C8}"/>
              </a:ext>
            </a:extLst>
          </p:cNvPr>
          <p:cNvSpPr>
            <a:spLocks noGrp="1"/>
          </p:cNvSpPr>
          <p:nvPr>
            <p:ph type="title"/>
          </p:nvPr>
        </p:nvSpPr>
        <p:spPr>
          <a:xfrm>
            <a:off x="251520" y="1205880"/>
            <a:ext cx="8491537" cy="1143000"/>
          </a:xfrm>
        </p:spPr>
        <p:txBody>
          <a:bodyPr/>
          <a:lstStyle/>
          <a:p>
            <a:pPr>
              <a:defRPr/>
            </a:pPr>
            <a:r>
              <a:rPr lang="x-none" altLang="ru-RU" sz="3200" b="1">
                <a:solidFill>
                  <a:schemeClr val="tx2">
                    <a:lumMod val="75000"/>
                  </a:schemeClr>
                </a:solidFill>
                <a:effectLst>
                  <a:outerShdw blurRad="38100" dist="38100" dir="2700000" algn="tl">
                    <a:srgbClr val="C0C0C0"/>
                  </a:outerShdw>
                </a:effectLst>
                <a:cs typeface="Times New Roman" panose="02020603050405020304" pitchFamily="18" charset="0"/>
              </a:rPr>
              <a:t>Evaluarea de către </a:t>
            </a:r>
            <a:r>
              <a:rPr lang="ro-RO" altLang="ru-RU" sz="3200" b="1" dirty="0">
                <a:solidFill>
                  <a:schemeClr val="tx2">
                    <a:lumMod val="75000"/>
                  </a:schemeClr>
                </a:solidFill>
                <a:effectLst>
                  <a:outerShdw blurRad="38100" dist="38100" dir="2700000" algn="tl">
                    <a:srgbClr val="C0C0C0"/>
                  </a:outerShdw>
                </a:effectLst>
                <a:cs typeface="Times New Roman" panose="02020603050405020304" pitchFamily="18" charset="0"/>
              </a:rPr>
              <a:t/>
            </a:r>
            <a:br>
              <a:rPr lang="ro-RO" altLang="ru-RU" sz="3200" b="1" dirty="0">
                <a:solidFill>
                  <a:schemeClr val="tx2">
                    <a:lumMod val="75000"/>
                  </a:schemeClr>
                </a:solidFill>
                <a:effectLst>
                  <a:outerShdw blurRad="38100" dist="38100" dir="2700000" algn="tl">
                    <a:srgbClr val="C0C0C0"/>
                  </a:outerShdw>
                </a:effectLst>
                <a:cs typeface="Times New Roman" panose="02020603050405020304" pitchFamily="18" charset="0"/>
              </a:rPr>
            </a:br>
            <a:r>
              <a:rPr lang="x-none" altLang="ru-RU" sz="3200" b="1">
                <a:solidFill>
                  <a:schemeClr val="tx2">
                    <a:lumMod val="75000"/>
                  </a:schemeClr>
                </a:solidFill>
                <a:effectLst>
                  <a:outerShdw blurRad="38100" dist="38100" dir="2700000" algn="tl">
                    <a:srgbClr val="C0C0C0"/>
                  </a:outerShdw>
                </a:effectLst>
                <a:cs typeface="Times New Roman" panose="02020603050405020304" pitchFamily="18" charset="0"/>
              </a:rPr>
              <a:t>Comisia Interministerială</a:t>
            </a:r>
            <a:endParaRPr lang="ru-RU" altLang="ru-RU" sz="3200" b="1" dirty="0">
              <a:solidFill>
                <a:schemeClr val="tx2">
                  <a:lumMod val="75000"/>
                </a:schemeClr>
              </a:solidFill>
              <a:effectLst>
                <a:outerShdw blurRad="38100" dist="38100" dir="2700000" algn="tl">
                  <a:srgbClr val="C0C0C0"/>
                </a:outerShdw>
              </a:effectLst>
              <a:cs typeface="Times New Roman" panose="02020603050405020304" pitchFamily="18" charset="0"/>
            </a:endParaRPr>
          </a:p>
        </p:txBody>
      </p:sp>
      <p:sp>
        <p:nvSpPr>
          <p:cNvPr id="15363" name="Объект 2"/>
          <p:cNvSpPr>
            <a:spLocks noGrp="1"/>
          </p:cNvSpPr>
          <p:nvPr>
            <p:ph idx="1"/>
          </p:nvPr>
        </p:nvSpPr>
        <p:spPr>
          <a:xfrm>
            <a:off x="323850" y="2555875"/>
            <a:ext cx="8229600" cy="3959225"/>
          </a:xfrm>
        </p:spPr>
        <p:txBody>
          <a:bodyPr>
            <a:normAutofit/>
          </a:bodyPr>
          <a:lstStyle/>
          <a:p>
            <a:pPr marL="0" indent="0" algn="just">
              <a:buFont typeface="Arial" charset="0"/>
              <a:buNone/>
            </a:pPr>
            <a:r>
              <a:rPr lang="ro-MO" altLang="ro-RO" sz="2200" dirty="0">
                <a:solidFill>
                  <a:schemeClr val="tx2">
                    <a:lumMod val="75000"/>
                  </a:schemeClr>
                </a:solidFill>
                <a:latin typeface="+mj-lt"/>
                <a:cs typeface="Times New Roman" pitchFamily="18" charset="0"/>
              </a:rPr>
              <a:t>Evaluarea națională va fi realizată după finalizarea evaluării regionale a propunerilor de proiecte de către Comisia Interministerială creată de MADRM, care va valida proiectele după următoarele criterii:</a:t>
            </a:r>
            <a:endParaRPr lang="ru-RU" altLang="ro-RO" sz="2200" dirty="0">
              <a:solidFill>
                <a:schemeClr val="tx2">
                  <a:lumMod val="75000"/>
                </a:schemeClr>
              </a:solidFill>
              <a:latin typeface="+mj-lt"/>
              <a:cs typeface="Times New Roman" pitchFamily="18" charset="0"/>
            </a:endParaRPr>
          </a:p>
          <a:p>
            <a:pPr lvl="1" indent="-342900" algn="just">
              <a:buFont typeface="Wingdings" pitchFamily="2" charset="2"/>
              <a:buChar char="§"/>
            </a:pPr>
            <a:r>
              <a:rPr lang="ro-MO" altLang="ro-RO" sz="2200" b="1" dirty="0">
                <a:solidFill>
                  <a:schemeClr val="tx2">
                    <a:lumMod val="75000"/>
                  </a:schemeClr>
                </a:solidFill>
                <a:latin typeface="+mj-lt"/>
                <a:cs typeface="Times New Roman" pitchFamily="18" charset="0"/>
              </a:rPr>
              <a:t>relevanța și contribuția </a:t>
            </a:r>
            <a:r>
              <a:rPr lang="ro-MO" altLang="ro-RO" sz="2200" dirty="0">
                <a:solidFill>
                  <a:schemeClr val="tx2">
                    <a:lumMod val="75000"/>
                  </a:schemeClr>
                </a:solidFill>
                <a:latin typeface="+mj-lt"/>
                <a:cs typeface="Times New Roman" pitchFamily="18" charset="0"/>
              </a:rPr>
              <a:t>proiectului la realizarea obiectivelor, priorităților strategice regionale și naționale</a:t>
            </a:r>
            <a:endParaRPr lang="ru-RU" altLang="ro-RO" sz="2200" dirty="0">
              <a:solidFill>
                <a:schemeClr val="tx2">
                  <a:lumMod val="75000"/>
                </a:schemeClr>
              </a:solidFill>
              <a:latin typeface="+mj-lt"/>
              <a:cs typeface="Times New Roman" pitchFamily="18" charset="0"/>
            </a:endParaRPr>
          </a:p>
          <a:p>
            <a:pPr lvl="1" indent="-342900" algn="just">
              <a:buFont typeface="Wingdings" pitchFamily="2" charset="2"/>
              <a:buChar char="§"/>
            </a:pPr>
            <a:r>
              <a:rPr lang="ro-MO" altLang="ro-RO" sz="2200" dirty="0">
                <a:solidFill>
                  <a:schemeClr val="tx2">
                    <a:lumMod val="75000"/>
                  </a:schemeClr>
                </a:solidFill>
                <a:latin typeface="+mj-lt"/>
                <a:cs typeface="Times New Roman" pitchFamily="18" charset="0"/>
              </a:rPr>
              <a:t>scopul, abordările metodologice și tehnice </a:t>
            </a:r>
            <a:r>
              <a:rPr lang="ro-MO" altLang="ro-RO" sz="2200" b="1" dirty="0">
                <a:solidFill>
                  <a:schemeClr val="tx2">
                    <a:lumMod val="75000"/>
                  </a:schemeClr>
                </a:solidFill>
                <a:latin typeface="+mj-lt"/>
                <a:cs typeface="Times New Roman" pitchFamily="18" charset="0"/>
              </a:rPr>
              <a:t>corespund obiectivelor</a:t>
            </a:r>
            <a:r>
              <a:rPr lang="ro-MO" altLang="ro-RO" sz="2200" dirty="0">
                <a:solidFill>
                  <a:schemeClr val="tx2">
                    <a:lumMod val="75000"/>
                  </a:schemeClr>
                </a:solidFill>
                <a:latin typeface="+mj-lt"/>
                <a:cs typeface="Times New Roman" pitchFamily="18" charset="0"/>
              </a:rPr>
              <a:t> strategiei naționale din sectorul respectiv</a:t>
            </a:r>
            <a:endParaRPr lang="ru-RU" altLang="ro-RO" sz="2200" dirty="0">
              <a:solidFill>
                <a:schemeClr val="tx2">
                  <a:lumMod val="75000"/>
                </a:schemeClr>
              </a:solidFill>
              <a:latin typeface="+mj-lt"/>
              <a:cs typeface="Times New Roman" pitchFamily="18" charset="0"/>
            </a:endParaRPr>
          </a:p>
          <a:p>
            <a:pPr lvl="1" indent="-342900" algn="just">
              <a:buFont typeface="Wingdings" pitchFamily="2" charset="2"/>
              <a:buChar char="§"/>
            </a:pPr>
            <a:r>
              <a:rPr lang="ro-MO" altLang="ro-RO" sz="2200" dirty="0">
                <a:solidFill>
                  <a:schemeClr val="tx2">
                    <a:lumMod val="75000"/>
                  </a:schemeClr>
                </a:solidFill>
                <a:latin typeface="+mj-lt"/>
                <a:cs typeface="Times New Roman" pitchFamily="18" charset="0"/>
              </a:rPr>
              <a:t>proiectul asigură </a:t>
            </a:r>
            <a:r>
              <a:rPr lang="ro-MO" altLang="ro-RO" sz="2200" b="1" dirty="0">
                <a:solidFill>
                  <a:schemeClr val="tx2">
                    <a:lumMod val="75000"/>
                  </a:schemeClr>
                </a:solidFill>
                <a:latin typeface="+mj-lt"/>
                <a:cs typeface="Times New Roman" pitchFamily="18" charset="0"/>
              </a:rPr>
              <a:t>complementaritate</a:t>
            </a:r>
            <a:r>
              <a:rPr lang="ro-MO" altLang="ro-RO" sz="2200" dirty="0">
                <a:solidFill>
                  <a:schemeClr val="tx2">
                    <a:lumMod val="75000"/>
                  </a:schemeClr>
                </a:solidFill>
                <a:latin typeface="+mj-lt"/>
                <a:cs typeface="Times New Roman" pitchFamily="18" charset="0"/>
              </a:rPr>
              <a:t> cu alte proiecte din regiune finanțate din diferite surse financiare naționale și internaționale.</a:t>
            </a:r>
            <a:endParaRPr lang="ru-RU" altLang="ro-RO" sz="2200" dirty="0">
              <a:solidFill>
                <a:schemeClr val="tx2">
                  <a:lumMod val="75000"/>
                </a:schemeClr>
              </a:solidFill>
              <a:latin typeface="+mj-lt"/>
              <a:cs typeface="Times New Roman" pitchFamily="18" charset="0"/>
            </a:endParaRPr>
          </a:p>
        </p:txBody>
      </p:sp>
      <p:pic>
        <p:nvPicPr>
          <p:cNvPr id="15364"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6175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ocumente pentru licitaţiile ANAF. Iată actele necesare pentru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16" y="0"/>
            <a:ext cx="10291676"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B6A2136D-7189-45BB-A42B-CF8A1EC6C106}"/>
              </a:ext>
            </a:extLst>
          </p:cNvPr>
          <p:cNvSpPr>
            <a:spLocks noGrp="1"/>
          </p:cNvSpPr>
          <p:nvPr>
            <p:ph type="title"/>
          </p:nvPr>
        </p:nvSpPr>
        <p:spPr>
          <a:xfrm>
            <a:off x="351922" y="4302224"/>
            <a:ext cx="8229600" cy="1143000"/>
          </a:xfrm>
        </p:spPr>
        <p:txBody>
          <a:bodyPr>
            <a:normAutofit fontScale="90000"/>
          </a:bodyPr>
          <a:lstStyle/>
          <a:p>
            <a:pPr>
              <a:defRPr/>
            </a:pPr>
            <a:r>
              <a:rPr lang="ro-RO" b="1" dirty="0">
                <a:solidFill>
                  <a:srgbClr val="C00000"/>
                </a:solidFill>
                <a:effectLst>
                  <a:outerShdw blurRad="38100" dist="38100" dir="2700000" algn="tl">
                    <a:srgbClr val="000000">
                      <a:alpha val="43137"/>
                    </a:srgbClr>
                  </a:outerShdw>
                </a:effectLst>
                <a:cs typeface="Times New Roman" panose="02020603050405020304" pitchFamily="18" charset="0"/>
              </a:rPr>
              <a:t>Completarea și depunerea </a:t>
            </a:r>
            <a:br>
              <a:rPr lang="ro-RO" b="1" dirty="0">
                <a:solidFill>
                  <a:srgbClr val="C00000"/>
                </a:solidFill>
                <a:effectLst>
                  <a:outerShdw blurRad="38100" dist="38100" dir="2700000" algn="tl">
                    <a:srgbClr val="000000">
                      <a:alpha val="43137"/>
                    </a:srgbClr>
                  </a:outerShdw>
                </a:effectLst>
                <a:cs typeface="Times New Roman" panose="02020603050405020304" pitchFamily="18" charset="0"/>
              </a:rPr>
            </a:br>
            <a:r>
              <a:rPr lang="ro-RO" b="1" dirty="0">
                <a:solidFill>
                  <a:srgbClr val="C00000"/>
                </a:solidFill>
                <a:effectLst>
                  <a:outerShdw blurRad="38100" dist="38100" dir="2700000" algn="tl">
                    <a:srgbClr val="000000">
                      <a:alpha val="43137"/>
                    </a:srgbClr>
                  </a:outerShdw>
                </a:effectLst>
                <a:cs typeface="Times New Roman" panose="02020603050405020304" pitchFamily="18" charset="0"/>
              </a:rPr>
              <a:t>dosarului de aplicare </a:t>
            </a:r>
            <a:endParaRPr lang="ru-RU"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41037543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C683042-0575-4D42-B6CB-B7983A88B29F}"/>
              </a:ext>
            </a:extLst>
          </p:cNvPr>
          <p:cNvSpPr>
            <a:spLocks noGrp="1"/>
          </p:cNvSpPr>
          <p:nvPr>
            <p:ph type="title"/>
          </p:nvPr>
        </p:nvSpPr>
        <p:spPr>
          <a:xfrm>
            <a:off x="1187624" y="1124744"/>
            <a:ext cx="6994525" cy="630238"/>
          </a:xfrm>
        </p:spPr>
        <p:txBody>
          <a:bodyPr>
            <a:normAutofit fontScale="90000"/>
          </a:bodyPr>
          <a:lstStyle/>
          <a:p>
            <a:pPr>
              <a:defRPr/>
            </a:pPr>
            <a:r>
              <a:rPr lang="ro-RO" sz="40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Reguli generale</a:t>
            </a:r>
            <a:endParaRPr lang="ru-RU" sz="40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31746" name="Текст 2">
            <a:extLst>
              <a:ext uri="{FF2B5EF4-FFF2-40B4-BE49-F238E27FC236}">
                <a16:creationId xmlns:a16="http://schemas.microsoft.com/office/drawing/2014/main" xmlns="" id="{AC9A1C7E-3173-4685-9FF3-67CCF3018B72}"/>
              </a:ext>
            </a:extLst>
          </p:cNvPr>
          <p:cNvSpPr>
            <a:spLocks noGrp="1"/>
          </p:cNvSpPr>
          <p:nvPr>
            <p:ph idx="1"/>
          </p:nvPr>
        </p:nvSpPr>
        <p:spPr>
          <a:xfrm>
            <a:off x="457200" y="1914797"/>
            <a:ext cx="8229600" cy="4754563"/>
          </a:xfrm>
        </p:spPr>
        <p:txBody>
          <a:bodyPr/>
          <a:lstStyle/>
          <a:p>
            <a:pPr algn="just">
              <a:buFont typeface="Wingdings" pitchFamily="2" charset="2"/>
              <a:buChar char="§"/>
            </a:pPr>
            <a:r>
              <a:rPr lang="ro-RO" altLang="ro-RO" sz="2400" dirty="0" err="1">
                <a:solidFill>
                  <a:schemeClr val="tx2">
                    <a:lumMod val="75000"/>
                  </a:schemeClr>
                </a:solidFill>
                <a:latin typeface="+mj-lt"/>
                <a:cs typeface="Times New Roman" pitchFamily="18" charset="0"/>
              </a:rPr>
              <a:t>Aplicanții</a:t>
            </a:r>
            <a:r>
              <a:rPr lang="ro-RO" altLang="ro-RO" sz="2400" dirty="0">
                <a:solidFill>
                  <a:schemeClr val="tx2">
                    <a:lumMod val="75000"/>
                  </a:schemeClr>
                </a:solidFill>
                <a:latin typeface="+mj-lt"/>
                <a:cs typeface="Times New Roman" pitchFamily="18" charset="0"/>
              </a:rPr>
              <a:t> vor utiliza doar formularele puse la dispoziție prin intermediul paginilor oficiale ale Agențiilor de Dezvoltare Regională.</a:t>
            </a:r>
            <a:endParaRPr lang="ru-RU" altLang="ro-RO" sz="2400" dirty="0">
              <a:solidFill>
                <a:schemeClr val="tx2">
                  <a:lumMod val="75000"/>
                </a:schemeClr>
              </a:solidFill>
              <a:latin typeface="+mj-lt"/>
              <a:cs typeface="Times New Roman" pitchFamily="18" charset="0"/>
            </a:endParaRPr>
          </a:p>
          <a:p>
            <a:pPr algn="just">
              <a:buFont typeface="Wingdings" pitchFamily="2" charset="2"/>
              <a:buChar char="§"/>
            </a:pPr>
            <a:r>
              <a:rPr lang="ro-RO" altLang="ro-RO" sz="2400" dirty="0">
                <a:solidFill>
                  <a:schemeClr val="tx2">
                    <a:lumMod val="75000"/>
                  </a:schemeClr>
                </a:solidFill>
                <a:latin typeface="+mj-lt"/>
                <a:cs typeface="Times New Roman" pitchFamily="18" charset="0"/>
              </a:rPr>
              <a:t>Documentele anexate la dosar vor fi completate în limba română. </a:t>
            </a:r>
            <a:endParaRPr lang="ru-RU" altLang="ro-RO" sz="2400" dirty="0">
              <a:solidFill>
                <a:schemeClr val="tx2">
                  <a:lumMod val="75000"/>
                </a:schemeClr>
              </a:solidFill>
              <a:latin typeface="+mj-lt"/>
              <a:cs typeface="Times New Roman" pitchFamily="18" charset="0"/>
            </a:endParaRPr>
          </a:p>
          <a:p>
            <a:pPr algn="just">
              <a:buFont typeface="Wingdings" pitchFamily="2" charset="2"/>
              <a:buChar char="§"/>
            </a:pPr>
            <a:r>
              <a:rPr lang="ro-RO" altLang="ro-RO" sz="2400" dirty="0">
                <a:solidFill>
                  <a:schemeClr val="tx2">
                    <a:lumMod val="75000"/>
                  </a:schemeClr>
                </a:solidFill>
                <a:latin typeface="+mj-lt"/>
                <a:cs typeface="Times New Roman" pitchFamily="18" charset="0"/>
              </a:rPr>
              <a:t>Documentele anexate la dosar, care vor fi completate manual vor fi respinse.</a:t>
            </a:r>
            <a:endParaRPr lang="ru-RU" altLang="ro-RO" sz="2400" dirty="0">
              <a:solidFill>
                <a:schemeClr val="tx2">
                  <a:lumMod val="75000"/>
                </a:schemeClr>
              </a:solidFill>
              <a:latin typeface="+mj-lt"/>
              <a:cs typeface="Times New Roman" pitchFamily="18" charset="0"/>
            </a:endParaRPr>
          </a:p>
          <a:p>
            <a:pPr algn="just">
              <a:buFont typeface="Wingdings" pitchFamily="2" charset="2"/>
              <a:buChar char="§"/>
            </a:pPr>
            <a:r>
              <a:rPr lang="ro-RO" altLang="ro-RO" sz="2400" dirty="0">
                <a:solidFill>
                  <a:schemeClr val="tx2">
                    <a:lumMod val="75000"/>
                  </a:schemeClr>
                </a:solidFill>
                <a:latin typeface="+mj-lt"/>
                <a:cs typeface="Times New Roman" pitchFamily="18" charset="0"/>
              </a:rPr>
              <a:t>Un </a:t>
            </a:r>
            <a:r>
              <a:rPr lang="ro-RO" altLang="ro-RO" sz="2400" dirty="0" err="1">
                <a:solidFill>
                  <a:schemeClr val="tx2">
                    <a:lumMod val="75000"/>
                  </a:schemeClr>
                </a:solidFill>
                <a:latin typeface="+mj-lt"/>
                <a:cs typeface="Times New Roman" pitchFamily="18" charset="0"/>
              </a:rPr>
              <a:t>aplicant</a:t>
            </a:r>
            <a:r>
              <a:rPr lang="ro-RO" altLang="ro-RO" sz="2400" dirty="0">
                <a:solidFill>
                  <a:schemeClr val="tx2">
                    <a:lumMod val="75000"/>
                  </a:schemeClr>
                </a:solidFill>
                <a:latin typeface="+mj-lt"/>
                <a:cs typeface="Times New Roman" pitchFamily="18" charset="0"/>
              </a:rPr>
              <a:t> poate depune un singur proiect în cadrul unui domeniu de intervenție dar poate aplica pe mai multe domenii de intervenție dacă poate îndeplini criteriile de eligibilitate, poate demonstra capacitatea de cofinanțare și poate asigura sustenabilitatea proiectelor.  </a:t>
            </a:r>
            <a:endParaRPr lang="ru-RU" altLang="ro-RO" sz="2400" dirty="0">
              <a:solidFill>
                <a:schemeClr val="tx2">
                  <a:lumMod val="75000"/>
                </a:schemeClr>
              </a:solidFill>
              <a:latin typeface="+mj-lt"/>
              <a:cs typeface="Times New Roman" pitchFamily="18" charset="0"/>
            </a:endParaRPr>
          </a:p>
          <a:p>
            <a:pPr algn="just">
              <a:buFont typeface="Wingdings" pitchFamily="2" charset="2"/>
              <a:buChar char="§"/>
            </a:pPr>
            <a:endParaRPr lang="ru-RU" altLang="ru-RU" sz="3600" b="1" dirty="0">
              <a:solidFill>
                <a:schemeClr val="tx2">
                  <a:lumMod val="75000"/>
                </a:schemeClr>
              </a:solidFill>
              <a:effectLst>
                <a:outerShdw blurRad="38100" dist="38100" dir="2700000" algn="tl">
                  <a:srgbClr val="C0C0C0"/>
                </a:outerShdw>
              </a:effectLst>
              <a:latin typeface="+mj-lt"/>
            </a:endParaRPr>
          </a:p>
        </p:txBody>
      </p:sp>
      <p:pic>
        <p:nvPicPr>
          <p:cNvPr id="17412"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3370139"/>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Заголовок 1">
            <a:extLst>
              <a:ext uri="{FF2B5EF4-FFF2-40B4-BE49-F238E27FC236}">
                <a16:creationId xmlns:a16="http://schemas.microsoft.com/office/drawing/2014/main" xmlns="" id="{A87C5A4E-F850-4AC7-AC7B-C2942B6DC677}"/>
              </a:ext>
            </a:extLst>
          </p:cNvPr>
          <p:cNvSpPr>
            <a:spLocks noGrp="1"/>
          </p:cNvSpPr>
          <p:nvPr>
            <p:ph type="title"/>
          </p:nvPr>
        </p:nvSpPr>
        <p:spPr>
          <a:xfrm>
            <a:off x="1908175" y="1282973"/>
            <a:ext cx="5257800" cy="777875"/>
          </a:xfrm>
        </p:spPr>
        <p:txBody>
          <a:bodyPr>
            <a:normAutofit/>
          </a:bodyPr>
          <a:lstStyle/>
          <a:p>
            <a:pPr eaLnBrk="1" hangingPunct="1">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ro-RO" altLang="ru-RU" sz="3600" b="1" dirty="0">
                <a:solidFill>
                  <a:schemeClr val="tx2">
                    <a:lumMod val="75000"/>
                  </a:schemeClr>
                </a:solidFill>
                <a:effectLst>
                  <a:outerShdw blurRad="38100" dist="38100" dir="2700000" algn="tl">
                    <a:srgbClr val="C0C0C0"/>
                  </a:outerShdw>
                </a:effectLst>
                <a:cs typeface="Times New Roman" panose="02020603050405020304" pitchFamily="18" charset="0"/>
              </a:rPr>
              <a:t>Nota Conceptuală (NC)</a:t>
            </a:r>
          </a:p>
        </p:txBody>
      </p:sp>
      <p:sp>
        <p:nvSpPr>
          <p:cNvPr id="18435" name="Содержимое 2"/>
          <p:cNvSpPr>
            <a:spLocks noGrp="1"/>
          </p:cNvSpPr>
          <p:nvPr>
            <p:ph idx="1"/>
          </p:nvPr>
        </p:nvSpPr>
        <p:spPr>
          <a:xfrm>
            <a:off x="409575" y="2276475"/>
            <a:ext cx="8459788" cy="4384675"/>
          </a:xfrm>
        </p:spPr>
        <p:txBody>
          <a:bodyPr>
            <a:normAutofit/>
          </a:bodyPr>
          <a:lstStyle/>
          <a:p>
            <a:pPr marL="0" indent="0" algn="just">
              <a:buNone/>
            </a:pPr>
            <a:r>
              <a:rPr lang="ro-RO" altLang="ru-RU" sz="2400" i="1" dirty="0">
                <a:solidFill>
                  <a:schemeClr val="tx2">
                    <a:lumMod val="75000"/>
                  </a:schemeClr>
                </a:solidFill>
                <a:cs typeface="Times New Roman" pitchFamily="18" charset="0"/>
              </a:rPr>
              <a:t>- f</a:t>
            </a:r>
            <a:r>
              <a:rPr lang="fr-FR" altLang="ru-RU" sz="2400" i="1" dirty="0" err="1">
                <a:solidFill>
                  <a:schemeClr val="tx2">
                    <a:lumMod val="75000"/>
                  </a:schemeClr>
                </a:solidFill>
                <a:cs typeface="Times New Roman" pitchFamily="18" charset="0"/>
              </a:rPr>
              <a:t>ormular</a:t>
            </a:r>
            <a:r>
              <a:rPr lang="fr-FR" altLang="ru-RU" sz="2400" i="1" dirty="0">
                <a:solidFill>
                  <a:schemeClr val="tx2">
                    <a:lumMod val="75000"/>
                  </a:schemeClr>
                </a:solidFill>
                <a:cs typeface="Times New Roman" pitchFamily="18" charset="0"/>
              </a:rPr>
              <a:t> </a:t>
            </a:r>
            <a:r>
              <a:rPr lang="fr-FR" altLang="ru-RU" sz="2400" i="1" dirty="0" err="1">
                <a:solidFill>
                  <a:schemeClr val="tx2">
                    <a:lumMod val="75000"/>
                  </a:schemeClr>
                </a:solidFill>
                <a:cs typeface="Times New Roman" pitchFamily="18" charset="0"/>
              </a:rPr>
              <a:t>completat</a:t>
            </a:r>
            <a:r>
              <a:rPr lang="fr-FR" altLang="ru-RU" sz="2400" i="1" dirty="0">
                <a:solidFill>
                  <a:schemeClr val="tx2">
                    <a:lumMod val="75000"/>
                  </a:schemeClr>
                </a:solidFill>
                <a:cs typeface="Times New Roman" pitchFamily="18" charset="0"/>
              </a:rPr>
              <a:t> de </a:t>
            </a:r>
            <a:r>
              <a:rPr lang="fr-FR" altLang="ru-RU" sz="2400" i="1" dirty="0" err="1">
                <a:solidFill>
                  <a:schemeClr val="tx2">
                    <a:lumMod val="75000"/>
                  </a:schemeClr>
                </a:solidFill>
                <a:cs typeface="Times New Roman" pitchFamily="18" charset="0"/>
              </a:rPr>
              <a:t>către</a:t>
            </a:r>
            <a:r>
              <a:rPr lang="fr-FR" altLang="ru-RU" sz="2400" i="1" dirty="0">
                <a:solidFill>
                  <a:schemeClr val="tx2">
                    <a:lumMod val="75000"/>
                  </a:schemeClr>
                </a:solidFill>
                <a:cs typeface="Times New Roman" pitchFamily="18" charset="0"/>
              </a:rPr>
              <a:t> </a:t>
            </a:r>
            <a:r>
              <a:rPr lang="ro-RO" altLang="ru-RU" sz="2400" i="1" dirty="0">
                <a:solidFill>
                  <a:schemeClr val="tx2">
                    <a:lumMod val="75000"/>
                  </a:schemeClr>
                </a:solidFill>
                <a:cs typeface="Times New Roman" pitchFamily="18" charset="0"/>
              </a:rPr>
              <a:t>A</a:t>
            </a:r>
            <a:r>
              <a:rPr lang="fr-FR" altLang="ru-RU" sz="2400" i="1" dirty="0" err="1">
                <a:solidFill>
                  <a:schemeClr val="tx2">
                    <a:lumMod val="75000"/>
                  </a:schemeClr>
                </a:solidFill>
                <a:cs typeface="Times New Roman" pitchFamily="18" charset="0"/>
              </a:rPr>
              <a:t>plicant</a:t>
            </a:r>
            <a:r>
              <a:rPr lang="fr-FR" altLang="ru-RU" sz="2400" i="1" dirty="0">
                <a:solidFill>
                  <a:schemeClr val="tx2">
                    <a:lumMod val="75000"/>
                  </a:schemeClr>
                </a:solidFill>
                <a:cs typeface="Times New Roman" pitchFamily="18" charset="0"/>
              </a:rPr>
              <a:t>, </a:t>
            </a:r>
            <a:r>
              <a:rPr lang="fr-FR" altLang="ru-RU" sz="2400" i="1" dirty="0" err="1">
                <a:solidFill>
                  <a:schemeClr val="tx2">
                    <a:lumMod val="75000"/>
                  </a:schemeClr>
                </a:solidFill>
                <a:cs typeface="Times New Roman" pitchFamily="18" charset="0"/>
              </a:rPr>
              <a:t>în</a:t>
            </a:r>
            <a:r>
              <a:rPr lang="fr-FR" altLang="ru-RU" sz="2400" i="1" dirty="0">
                <a:solidFill>
                  <a:schemeClr val="tx2">
                    <a:lumMod val="75000"/>
                  </a:schemeClr>
                </a:solidFill>
                <a:cs typeface="Times New Roman" pitchFamily="18" charset="0"/>
              </a:rPr>
              <a:t> care se </a:t>
            </a:r>
            <a:r>
              <a:rPr lang="fr-FR" altLang="ru-RU" sz="2400" i="1" dirty="0" err="1">
                <a:solidFill>
                  <a:schemeClr val="tx2">
                    <a:lumMod val="75000"/>
                  </a:schemeClr>
                </a:solidFill>
                <a:cs typeface="Times New Roman" pitchFamily="18" charset="0"/>
              </a:rPr>
              <a:t>descrie</a:t>
            </a:r>
            <a:r>
              <a:rPr lang="fr-FR" altLang="ru-RU" sz="2400" i="1" dirty="0">
                <a:solidFill>
                  <a:schemeClr val="tx2">
                    <a:lumMod val="75000"/>
                  </a:schemeClr>
                </a:solidFill>
                <a:cs typeface="Times New Roman" pitchFamily="18" charset="0"/>
              </a:rPr>
              <a:t> </a:t>
            </a:r>
            <a:r>
              <a:rPr lang="fr-FR" altLang="ru-RU" sz="2400" i="1" dirty="0" err="1">
                <a:solidFill>
                  <a:schemeClr val="tx2">
                    <a:lumMod val="75000"/>
                  </a:schemeClr>
                </a:solidFill>
                <a:cs typeface="Times New Roman" pitchFamily="18" charset="0"/>
              </a:rPr>
              <a:t>succint</a:t>
            </a:r>
            <a:r>
              <a:rPr lang="ro-RO" altLang="ru-RU" sz="2400" i="1" dirty="0">
                <a:solidFill>
                  <a:schemeClr val="tx2">
                    <a:lumMod val="75000"/>
                  </a:schemeClr>
                </a:solidFill>
                <a:cs typeface="Times New Roman" pitchFamily="18" charset="0"/>
              </a:rPr>
              <a:t> </a:t>
            </a:r>
            <a:r>
              <a:rPr lang="vi-VN" altLang="ru-RU" sz="2400" b="1" i="1" dirty="0">
                <a:solidFill>
                  <a:schemeClr val="tx2">
                    <a:lumMod val="75000"/>
                  </a:schemeClr>
                </a:solidFill>
                <a:latin typeface="Calibri" pitchFamily="34" charset="0"/>
                <a:cs typeface="Calibri" pitchFamily="34" charset="0"/>
              </a:rPr>
              <a:t>scopul</a:t>
            </a:r>
            <a:r>
              <a:rPr lang="vi-VN" altLang="ru-RU" sz="2400" i="1" dirty="0">
                <a:solidFill>
                  <a:schemeClr val="tx2">
                    <a:lumMod val="75000"/>
                  </a:schemeClr>
                </a:solidFill>
                <a:latin typeface="Calibri" pitchFamily="34" charset="0"/>
                <a:cs typeface="Calibri" pitchFamily="34" charset="0"/>
              </a:rPr>
              <a:t> şi </a:t>
            </a:r>
            <a:r>
              <a:rPr lang="vi-VN" altLang="ru-RU" sz="2400" b="1" i="1" dirty="0">
                <a:solidFill>
                  <a:schemeClr val="tx2">
                    <a:lumMod val="75000"/>
                  </a:schemeClr>
                </a:solidFill>
                <a:latin typeface="Calibri" pitchFamily="34" charset="0"/>
                <a:cs typeface="Calibri" pitchFamily="34" charset="0"/>
              </a:rPr>
              <a:t>obiectivele</a:t>
            </a:r>
            <a:r>
              <a:rPr lang="vi-VN" altLang="ru-RU" sz="2400" i="1" dirty="0">
                <a:solidFill>
                  <a:schemeClr val="tx2">
                    <a:lumMod val="75000"/>
                  </a:schemeClr>
                </a:solidFill>
                <a:latin typeface="Calibri" pitchFamily="34" charset="0"/>
                <a:cs typeface="Calibri" pitchFamily="34" charset="0"/>
              </a:rPr>
              <a:t>, </a:t>
            </a:r>
            <a:r>
              <a:rPr lang="vi-VN" altLang="ru-RU" sz="2400" b="1" i="1" dirty="0">
                <a:solidFill>
                  <a:schemeClr val="tx2">
                    <a:lumMod val="75000"/>
                  </a:schemeClr>
                </a:solidFill>
                <a:latin typeface="Calibri" pitchFamily="34" charset="0"/>
                <a:cs typeface="Calibri" pitchFamily="34" charset="0"/>
              </a:rPr>
              <a:t>activităţile</a:t>
            </a:r>
            <a:r>
              <a:rPr lang="vi-VN" altLang="ru-RU" sz="2400" i="1" dirty="0">
                <a:solidFill>
                  <a:schemeClr val="tx2">
                    <a:lumMod val="75000"/>
                  </a:schemeClr>
                </a:solidFill>
                <a:latin typeface="Calibri" pitchFamily="34" charset="0"/>
                <a:cs typeface="Calibri" pitchFamily="34" charset="0"/>
              </a:rPr>
              <a:t> şi </a:t>
            </a:r>
            <a:r>
              <a:rPr lang="ro-RO" altLang="ru-RU" sz="2400" i="1" dirty="0">
                <a:solidFill>
                  <a:schemeClr val="tx2">
                    <a:lumMod val="75000"/>
                  </a:schemeClr>
                </a:solidFill>
                <a:latin typeface="Calibri" pitchFamily="34" charset="0"/>
                <a:cs typeface="Calibri" pitchFamily="34" charset="0"/>
              </a:rPr>
              <a:t>investițiile</a:t>
            </a:r>
            <a:r>
              <a:rPr lang="vi-VN" altLang="ru-RU" sz="2400" i="1" dirty="0">
                <a:solidFill>
                  <a:schemeClr val="tx2">
                    <a:lumMod val="75000"/>
                  </a:schemeClr>
                </a:solidFill>
                <a:latin typeface="Calibri" pitchFamily="34" charset="0"/>
                <a:cs typeface="Calibri" pitchFamily="34" charset="0"/>
              </a:rPr>
              <a:t> de </a:t>
            </a:r>
            <a:r>
              <a:rPr lang="vi-VN" altLang="ru-RU" sz="2400" b="1" i="1" dirty="0">
                <a:solidFill>
                  <a:schemeClr val="tx2">
                    <a:lumMod val="75000"/>
                  </a:schemeClr>
                </a:solidFill>
                <a:latin typeface="Calibri" pitchFamily="34" charset="0"/>
                <a:cs typeface="Calibri" pitchFamily="34" charset="0"/>
              </a:rPr>
              <a:t>resurse</a:t>
            </a:r>
            <a:r>
              <a:rPr lang="vi-VN" altLang="ru-RU" sz="2400" i="1" dirty="0">
                <a:solidFill>
                  <a:schemeClr val="tx2">
                    <a:lumMod val="75000"/>
                  </a:schemeClr>
                </a:solidFill>
                <a:latin typeface="Calibri" pitchFamily="34" charset="0"/>
                <a:cs typeface="Calibri" pitchFamily="34" charset="0"/>
              </a:rPr>
              <a:t> pe o perioadă</a:t>
            </a:r>
            <a:r>
              <a:rPr lang="ro-RO" altLang="ru-RU" sz="2400" i="1" dirty="0">
                <a:solidFill>
                  <a:schemeClr val="tx2">
                    <a:lumMod val="75000"/>
                  </a:schemeClr>
                </a:solidFill>
                <a:latin typeface="Calibri" pitchFamily="34" charset="0"/>
                <a:cs typeface="Calibri" pitchFamily="34" charset="0"/>
              </a:rPr>
              <a:t> </a:t>
            </a:r>
            <a:r>
              <a:rPr lang="vi-VN" altLang="ru-RU" sz="2400" i="1" dirty="0">
                <a:solidFill>
                  <a:schemeClr val="tx2">
                    <a:lumMod val="75000"/>
                  </a:schemeClr>
                </a:solidFill>
                <a:latin typeface="Calibri" pitchFamily="34" charset="0"/>
                <a:cs typeface="Calibri" pitchFamily="34" charset="0"/>
              </a:rPr>
              <a:t>determinată, menite să răspundă unei nevoi reale şi să conducă la</a:t>
            </a:r>
            <a:r>
              <a:rPr lang="ro-RO" altLang="ru-RU" sz="2400" i="1" dirty="0">
                <a:solidFill>
                  <a:schemeClr val="tx2">
                    <a:lumMod val="75000"/>
                  </a:schemeClr>
                </a:solidFill>
                <a:cs typeface="Times New Roman" pitchFamily="18" charset="0"/>
              </a:rPr>
              <a:t> realizarea unui obiectiv precis </a:t>
            </a:r>
            <a:r>
              <a:rPr lang="ro-RO" altLang="ru-RU" sz="2400" b="1" i="1" dirty="0">
                <a:solidFill>
                  <a:schemeClr val="tx2">
                    <a:lumMod val="75000"/>
                  </a:schemeClr>
                </a:solidFill>
                <a:cs typeface="Times New Roman" pitchFamily="18" charset="0"/>
              </a:rPr>
              <a:t>(Descrierea succintă a proiectului)</a:t>
            </a:r>
          </a:p>
          <a:p>
            <a:pPr algn="just">
              <a:buFont typeface="Wingdings" pitchFamily="2" charset="2"/>
              <a:buChar char="§"/>
            </a:pPr>
            <a:r>
              <a:rPr lang="ro-MO" altLang="ru-RU" sz="2400" dirty="0">
                <a:solidFill>
                  <a:schemeClr val="tx2">
                    <a:lumMod val="75000"/>
                  </a:schemeClr>
                </a:solidFill>
                <a:cs typeface="Times New Roman" pitchFamily="18" charset="0"/>
              </a:rPr>
              <a:t>NC se elaborează în </a:t>
            </a:r>
            <a:r>
              <a:rPr lang="ro-MO" altLang="ru-RU" sz="2400" b="1" dirty="0">
                <a:solidFill>
                  <a:schemeClr val="tx2">
                    <a:lumMod val="75000"/>
                  </a:schemeClr>
                </a:solidFill>
                <a:cs typeface="Times New Roman" pitchFamily="18" charset="0"/>
              </a:rPr>
              <a:t>limba română </a:t>
            </a:r>
            <a:r>
              <a:rPr lang="ro-MO" altLang="ru-RU" sz="2400" dirty="0">
                <a:solidFill>
                  <a:schemeClr val="tx2">
                    <a:lumMod val="75000"/>
                  </a:schemeClr>
                </a:solidFill>
                <a:cs typeface="Times New Roman" pitchFamily="18" charset="0"/>
              </a:rPr>
              <a:t>în</a:t>
            </a:r>
            <a:r>
              <a:rPr lang="ro-MO" altLang="ru-RU" sz="2400" b="1" dirty="0">
                <a:solidFill>
                  <a:schemeClr val="tx2">
                    <a:lumMod val="75000"/>
                  </a:schemeClr>
                </a:solidFill>
                <a:cs typeface="Times New Roman" pitchFamily="18" charset="0"/>
              </a:rPr>
              <a:t> </a:t>
            </a:r>
            <a:r>
              <a:rPr lang="ro-MO" altLang="ru-RU" sz="2400" dirty="0">
                <a:solidFill>
                  <a:schemeClr val="tx2">
                    <a:lumMod val="75000"/>
                  </a:schemeClr>
                </a:solidFill>
                <a:cs typeface="Times New Roman" pitchFamily="18" charset="0"/>
              </a:rPr>
              <a:t>conformitate cu  formularul Anexei 1.1 la </a:t>
            </a:r>
            <a:r>
              <a:rPr lang="ro-RO" altLang="ru-RU" sz="2400" dirty="0">
                <a:solidFill>
                  <a:schemeClr val="tx2">
                    <a:lumMod val="75000"/>
                  </a:schemeClr>
                </a:solidFill>
                <a:cs typeface="Times New Roman" pitchFamily="18" charset="0"/>
              </a:rPr>
              <a:t>Manualului Operațional al FNDR.</a:t>
            </a:r>
            <a:endParaRPr lang="ro-MO" altLang="ru-RU" sz="2400" dirty="0">
              <a:solidFill>
                <a:schemeClr val="tx2">
                  <a:lumMod val="75000"/>
                </a:schemeClr>
              </a:solidFill>
              <a:cs typeface="Times New Roman" pitchFamily="18" charset="0"/>
            </a:endParaRPr>
          </a:p>
          <a:p>
            <a:pPr algn="just">
              <a:buFont typeface="Wingdings" pitchFamily="2" charset="2"/>
              <a:buChar char="§"/>
            </a:pPr>
            <a:r>
              <a:rPr lang="ro-MO" altLang="ru-RU" sz="2400" dirty="0">
                <a:solidFill>
                  <a:schemeClr val="tx2">
                    <a:lumMod val="75000"/>
                  </a:schemeClr>
                </a:solidFill>
                <a:cs typeface="Times New Roman" pitchFamily="18" charset="0"/>
              </a:rPr>
              <a:t>Conținutul NC trebuie să fie </a:t>
            </a:r>
            <a:r>
              <a:rPr lang="ro-MO" altLang="ru-RU" sz="2400" b="1" dirty="0">
                <a:solidFill>
                  <a:schemeClr val="tx2">
                    <a:lumMod val="75000"/>
                  </a:schemeClr>
                </a:solidFill>
                <a:cs typeface="Times New Roman" pitchFamily="18" charset="0"/>
              </a:rPr>
              <a:t>clar, concis și explicit</a:t>
            </a:r>
            <a:r>
              <a:rPr lang="ro-MO" altLang="ru-RU" sz="2400" dirty="0">
                <a:solidFill>
                  <a:schemeClr val="tx2">
                    <a:lumMod val="75000"/>
                  </a:schemeClr>
                </a:solidFill>
                <a:cs typeface="Times New Roman" pitchFamily="18" charset="0"/>
              </a:rPr>
              <a:t>, să ofere o imagine reală despre proiect. </a:t>
            </a:r>
          </a:p>
          <a:p>
            <a:pPr algn="just">
              <a:buFont typeface="Wingdings" pitchFamily="2" charset="2"/>
              <a:buChar char="§"/>
            </a:pPr>
            <a:r>
              <a:rPr lang="ro-MO" altLang="ru-RU" sz="2400" dirty="0">
                <a:solidFill>
                  <a:schemeClr val="tx2">
                    <a:lumMod val="75000"/>
                  </a:schemeClr>
                </a:solidFill>
                <a:cs typeface="Times New Roman" pitchFamily="18" charset="0"/>
              </a:rPr>
              <a:t>NC nu </a:t>
            </a:r>
            <a:r>
              <a:rPr lang="en-US" altLang="ru-RU" sz="2400" dirty="0" err="1">
                <a:solidFill>
                  <a:schemeClr val="tx2">
                    <a:lumMod val="75000"/>
                  </a:schemeClr>
                </a:solidFill>
                <a:cs typeface="Times New Roman" pitchFamily="18" charset="0"/>
              </a:rPr>
              <a:t>va</a:t>
            </a:r>
            <a:r>
              <a:rPr lang="en-US" altLang="ru-RU" sz="2400" dirty="0">
                <a:solidFill>
                  <a:schemeClr val="tx2">
                    <a:lumMod val="75000"/>
                  </a:schemeClr>
                </a:solidFill>
                <a:cs typeface="Times New Roman" pitchFamily="18" charset="0"/>
              </a:rPr>
              <a:t> </a:t>
            </a:r>
            <a:r>
              <a:rPr lang="ro-MO" altLang="ru-RU" sz="2400" dirty="0" err="1">
                <a:solidFill>
                  <a:schemeClr val="tx2">
                    <a:lumMod val="75000"/>
                  </a:schemeClr>
                </a:solidFill>
                <a:cs typeface="Times New Roman" pitchFamily="18" charset="0"/>
              </a:rPr>
              <a:t>depăș</a:t>
            </a:r>
            <a:r>
              <a:rPr lang="en-US" altLang="ru-RU" sz="2400" dirty="0">
                <a:solidFill>
                  <a:schemeClr val="tx2">
                    <a:lumMod val="75000"/>
                  </a:schemeClr>
                </a:solidFill>
                <a:cs typeface="Times New Roman" pitchFamily="18" charset="0"/>
              </a:rPr>
              <a:t>i </a:t>
            </a:r>
            <a:r>
              <a:rPr lang="ro-RO" altLang="ru-RU" sz="2400" b="1" dirty="0">
                <a:solidFill>
                  <a:schemeClr val="tx2">
                    <a:lumMod val="75000"/>
                  </a:schemeClr>
                </a:solidFill>
                <a:cs typeface="Times New Roman" pitchFamily="18" charset="0"/>
              </a:rPr>
              <a:t>3-</a:t>
            </a:r>
            <a:r>
              <a:rPr lang="ro-MO" altLang="ru-RU" sz="2400" b="1" dirty="0">
                <a:solidFill>
                  <a:schemeClr val="tx2">
                    <a:lumMod val="75000"/>
                  </a:schemeClr>
                </a:solidFill>
                <a:cs typeface="Times New Roman" pitchFamily="18" charset="0"/>
              </a:rPr>
              <a:t>5 pagini</a:t>
            </a:r>
            <a:r>
              <a:rPr lang="ro-MO" altLang="ru-RU" sz="2400" dirty="0">
                <a:solidFill>
                  <a:schemeClr val="tx2">
                    <a:lumMod val="75000"/>
                  </a:schemeClr>
                </a:solidFill>
                <a:cs typeface="Times New Roman" pitchFamily="18" charset="0"/>
              </a:rPr>
              <a:t>.</a:t>
            </a:r>
            <a:endParaRPr lang="en-US" altLang="ru-RU" sz="2400" dirty="0">
              <a:solidFill>
                <a:schemeClr val="tx2">
                  <a:lumMod val="75000"/>
                </a:schemeClr>
              </a:solidFill>
              <a:cs typeface="Times New Roman" pitchFamily="18" charset="0"/>
            </a:endParaRPr>
          </a:p>
        </p:txBody>
      </p:sp>
      <p:pic>
        <p:nvPicPr>
          <p:cNvPr id="18436"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2074456"/>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Заголовок 1">
            <a:extLst>
              <a:ext uri="{FF2B5EF4-FFF2-40B4-BE49-F238E27FC236}">
                <a16:creationId xmlns:a16="http://schemas.microsoft.com/office/drawing/2014/main" xmlns="" id="{5D28EDFC-33C7-4BD1-9579-D8EE585B3408}"/>
              </a:ext>
            </a:extLst>
          </p:cNvPr>
          <p:cNvSpPr>
            <a:spLocks noGrp="1"/>
          </p:cNvSpPr>
          <p:nvPr>
            <p:ph type="title"/>
          </p:nvPr>
        </p:nvSpPr>
        <p:spPr>
          <a:xfrm>
            <a:off x="1044202" y="980728"/>
            <a:ext cx="7488238" cy="630237"/>
          </a:xfrm>
        </p:spPr>
        <p:txBody>
          <a:bodyPr>
            <a:noAutofit/>
          </a:bodyPr>
          <a:lstStyle/>
          <a:p>
            <a:pPr marL="457200" indent="-457200">
              <a:lnSpc>
                <a:spcPct val="150000"/>
              </a:lnSpc>
              <a:defRPr/>
            </a:pPr>
            <a:r>
              <a:rPr lang="ro-RO"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Dosarul de aplicare a Notei Conceptuale</a:t>
            </a:r>
            <a:endParaRPr lang="en-US" altLang="ru-RU"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19459" name="Содержимое 2"/>
          <p:cNvSpPr>
            <a:spLocks noGrp="1"/>
          </p:cNvSpPr>
          <p:nvPr>
            <p:ph idx="1"/>
          </p:nvPr>
        </p:nvSpPr>
        <p:spPr>
          <a:xfrm>
            <a:off x="179388" y="1773238"/>
            <a:ext cx="8856662" cy="4968875"/>
          </a:xfrm>
        </p:spPr>
        <p:txBody>
          <a:bodyPr>
            <a:normAutofit fontScale="92500" lnSpcReduction="10000"/>
          </a:bodyPr>
          <a:lstStyle/>
          <a:p>
            <a:pPr marL="82550" indent="0">
              <a:lnSpc>
                <a:spcPct val="90000"/>
              </a:lnSpc>
              <a:buNone/>
            </a:pPr>
            <a:r>
              <a:rPr lang="ro-RO" altLang="ru-RU" sz="2400" b="1" dirty="0">
                <a:solidFill>
                  <a:schemeClr val="tx2">
                    <a:lumMod val="75000"/>
                  </a:schemeClr>
                </a:solidFill>
                <a:latin typeface="+mj-lt"/>
                <a:cs typeface="Times New Roman" pitchFamily="18" charset="0"/>
              </a:rPr>
              <a:t> 1. </a:t>
            </a:r>
            <a:r>
              <a:rPr lang="ro-MO" altLang="ru-RU" sz="2400" b="1" dirty="0">
                <a:solidFill>
                  <a:schemeClr val="tx2">
                    <a:lumMod val="75000"/>
                  </a:schemeClr>
                </a:solidFill>
                <a:cs typeface="Times New Roman" pitchFamily="18" charset="0"/>
              </a:rPr>
              <a:t>Structura </a:t>
            </a:r>
            <a:r>
              <a:rPr lang="ro-MO" altLang="ru-RU" sz="2400" b="1" dirty="0">
                <a:solidFill>
                  <a:schemeClr val="tx2">
                    <a:lumMod val="75000"/>
                  </a:schemeClr>
                </a:solidFill>
                <a:latin typeface="+mj-lt"/>
                <a:cs typeface="Times New Roman" pitchFamily="18" charset="0"/>
              </a:rPr>
              <a:t>NC (</a:t>
            </a:r>
            <a:r>
              <a:rPr lang="en-US" altLang="ru-RU" sz="2400" b="1" dirty="0">
                <a:solidFill>
                  <a:schemeClr val="tx2">
                    <a:lumMod val="75000"/>
                  </a:schemeClr>
                </a:solidFill>
                <a:latin typeface="+mj-lt"/>
                <a:cs typeface="Times New Roman" pitchFamily="18" charset="0"/>
              </a:rPr>
              <a:t>form. 1</a:t>
            </a:r>
            <a:r>
              <a:rPr lang="ro-MO" altLang="ru-RU" sz="2400" b="1" dirty="0">
                <a:solidFill>
                  <a:schemeClr val="tx2">
                    <a:lumMod val="75000"/>
                  </a:schemeClr>
                </a:solidFill>
                <a:latin typeface="+mj-lt"/>
                <a:cs typeface="Times New Roman" pitchFamily="18" charset="0"/>
              </a:rPr>
              <a:t>):</a:t>
            </a:r>
            <a:endParaRPr lang="en-US" altLang="ru-RU" sz="2400" b="1" dirty="0">
              <a:solidFill>
                <a:schemeClr val="tx2">
                  <a:lumMod val="75000"/>
                </a:schemeClr>
              </a:solidFill>
              <a:latin typeface="+mj-lt"/>
              <a:cs typeface="Times New Roman" pitchFamily="18" charset="0"/>
            </a:endParaRP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Sumarul proiectului: </a:t>
            </a:r>
          </a:p>
          <a:p>
            <a:pPr marL="482600" lvl="1" indent="0" algn="just">
              <a:lnSpc>
                <a:spcPct val="90000"/>
              </a:lnSpc>
              <a:buNone/>
            </a:pPr>
            <a:r>
              <a:rPr lang="ro-RO" altLang="ru-RU" sz="2100" dirty="0">
                <a:solidFill>
                  <a:schemeClr val="tx2">
                    <a:lumMod val="75000"/>
                  </a:schemeClr>
                </a:solidFill>
                <a:latin typeface="+mj-lt"/>
                <a:cs typeface="Times New Roman" pitchFamily="18" charset="0"/>
              </a:rPr>
              <a:t>Denumirea proiectului; Denumirea programului și Domeniul de intervenție; Durata totală a acțiunii; Valoarea estimativă a proiectului; Obiectivele proiectului; Grupuri țintă; Beneficiari finali; Rezultate și produse; Activitățile principale. (</a:t>
            </a:r>
            <a:r>
              <a:rPr lang="en-US" altLang="ru-RU" sz="2100" dirty="0">
                <a:solidFill>
                  <a:schemeClr val="tx2">
                    <a:lumMod val="75000"/>
                  </a:schemeClr>
                </a:solidFill>
                <a:latin typeface="+mj-lt"/>
                <a:cs typeface="Times New Roman" pitchFamily="18" charset="0"/>
              </a:rPr>
              <a:t>max. 1 </a:t>
            </a:r>
            <a:r>
              <a:rPr lang="en-US" altLang="ru-RU" sz="2100" dirty="0" err="1">
                <a:solidFill>
                  <a:schemeClr val="tx2">
                    <a:lumMod val="75000"/>
                  </a:schemeClr>
                </a:solidFill>
                <a:latin typeface="+mj-lt"/>
                <a:cs typeface="Times New Roman" pitchFamily="18" charset="0"/>
              </a:rPr>
              <a:t>pag</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a:t>
            </a:r>
            <a:r>
              <a:rPr lang="ro-RO" altLang="ru-RU" sz="2100" dirty="0">
                <a:solidFill>
                  <a:schemeClr val="tx2">
                    <a:lumMod val="75000"/>
                  </a:schemeClr>
                </a:solidFill>
                <a:latin typeface="+mj-lt"/>
                <a:cs typeface="Times New Roman" pitchFamily="18" charset="0"/>
              </a:rPr>
              <a:t>	</a:t>
            </a: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R</a:t>
            </a:r>
            <a:r>
              <a:rPr lang="en-US" altLang="ru-RU" sz="2100" b="1" dirty="0" err="1">
                <a:solidFill>
                  <a:schemeClr val="tx2">
                    <a:lumMod val="75000"/>
                  </a:schemeClr>
                </a:solidFill>
                <a:latin typeface="+mj-lt"/>
                <a:cs typeface="Times New Roman" pitchFamily="18" charset="0"/>
              </a:rPr>
              <a:t>elevan</a:t>
            </a:r>
            <a:r>
              <a:rPr lang="ro-RO" altLang="ru-RU" sz="2100" b="1" dirty="0">
                <a:solidFill>
                  <a:schemeClr val="tx2">
                    <a:lumMod val="75000"/>
                  </a:schemeClr>
                </a:solidFill>
                <a:latin typeface="+mj-lt"/>
                <a:cs typeface="Times New Roman" pitchFamily="18" charset="0"/>
              </a:rPr>
              <a:t>ța și impactul regional,</a:t>
            </a:r>
            <a:r>
              <a:rPr lang="en-US" altLang="ru-RU" sz="2100" b="1" dirty="0">
                <a:solidFill>
                  <a:schemeClr val="tx2">
                    <a:lumMod val="75000"/>
                  </a:schemeClr>
                </a:solidFill>
                <a:latin typeface="+mj-lt"/>
                <a:cs typeface="Times New Roman" pitchFamily="18" charset="0"/>
              </a:rPr>
              <a:t> </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max. 1/2 </a:t>
            </a:r>
            <a:r>
              <a:rPr lang="en-US" altLang="ru-RU" sz="2100" dirty="0" err="1">
                <a:solidFill>
                  <a:schemeClr val="tx2">
                    <a:lumMod val="75000"/>
                  </a:schemeClr>
                </a:solidFill>
                <a:latin typeface="+mj-lt"/>
                <a:cs typeface="Times New Roman" pitchFamily="18" charset="0"/>
              </a:rPr>
              <a:t>pag</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a:t>
            </a:r>
            <a:endParaRPr lang="ro-RO" altLang="ru-RU" sz="2100" dirty="0">
              <a:solidFill>
                <a:schemeClr val="tx2">
                  <a:lumMod val="75000"/>
                </a:schemeClr>
              </a:solidFill>
              <a:latin typeface="+mj-lt"/>
              <a:cs typeface="Times New Roman" pitchFamily="18" charset="0"/>
            </a:endParaRP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Potenţialii beneficiari/grupul ţintă, </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max. 1/2 </a:t>
            </a:r>
            <a:r>
              <a:rPr lang="en-US" altLang="ru-RU" sz="2100" dirty="0" err="1">
                <a:solidFill>
                  <a:schemeClr val="tx2">
                    <a:lumMod val="75000"/>
                  </a:schemeClr>
                </a:solidFill>
                <a:latin typeface="+mj-lt"/>
                <a:cs typeface="Times New Roman" pitchFamily="18" charset="0"/>
              </a:rPr>
              <a:t>pag</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a:t>
            </a:r>
            <a:r>
              <a:rPr lang="ro-RO" altLang="ru-RU" sz="2100" b="1" dirty="0">
                <a:solidFill>
                  <a:schemeClr val="tx2">
                    <a:lumMod val="75000"/>
                  </a:schemeClr>
                </a:solidFill>
                <a:latin typeface="+mj-lt"/>
                <a:cs typeface="Times New Roman" pitchFamily="18" charset="0"/>
              </a:rPr>
              <a:t>	</a:t>
            </a: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Descrierea activităţilor, </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max. 1 </a:t>
            </a:r>
            <a:r>
              <a:rPr lang="en-US" altLang="ru-RU" sz="2100" dirty="0" err="1">
                <a:solidFill>
                  <a:schemeClr val="tx2">
                    <a:lumMod val="75000"/>
                  </a:schemeClr>
                </a:solidFill>
                <a:latin typeface="+mj-lt"/>
                <a:cs typeface="Times New Roman" pitchFamily="18" charset="0"/>
              </a:rPr>
              <a:t>pag</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a:t>
            </a:r>
            <a:endParaRPr lang="ro-RO" altLang="ru-RU" sz="2100" dirty="0">
              <a:solidFill>
                <a:schemeClr val="tx2">
                  <a:lumMod val="75000"/>
                </a:schemeClr>
              </a:solidFill>
              <a:latin typeface="+mj-lt"/>
              <a:cs typeface="Times New Roman" pitchFamily="18" charset="0"/>
            </a:endParaRP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Efectele multiplicatoare ale proiectului </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max. 1/2 </a:t>
            </a:r>
            <a:r>
              <a:rPr lang="en-US" altLang="ru-RU" sz="2100" dirty="0" err="1">
                <a:solidFill>
                  <a:schemeClr val="tx2">
                    <a:lumMod val="75000"/>
                  </a:schemeClr>
                </a:solidFill>
                <a:latin typeface="+mj-lt"/>
                <a:cs typeface="Times New Roman" pitchFamily="18" charset="0"/>
              </a:rPr>
              <a:t>pag</a:t>
            </a:r>
            <a:r>
              <a:rPr lang="ro-RO" altLang="ru-RU" sz="2100" dirty="0">
                <a:solidFill>
                  <a:schemeClr val="tx2">
                    <a:lumMod val="75000"/>
                  </a:schemeClr>
                </a:solidFill>
                <a:latin typeface="+mj-lt"/>
                <a:cs typeface="Times New Roman" pitchFamily="18" charset="0"/>
              </a:rPr>
              <a:t>.</a:t>
            </a:r>
            <a:r>
              <a:rPr lang="en-US" altLang="ru-RU" sz="2100" dirty="0">
                <a:solidFill>
                  <a:schemeClr val="tx2">
                    <a:lumMod val="75000"/>
                  </a:schemeClr>
                </a:solidFill>
                <a:latin typeface="+mj-lt"/>
                <a:cs typeface="Times New Roman" pitchFamily="18" charset="0"/>
              </a:rPr>
              <a:t>)</a:t>
            </a:r>
            <a:endParaRPr lang="ro-RO" altLang="ru-RU" sz="2100" dirty="0">
              <a:solidFill>
                <a:schemeClr val="tx2">
                  <a:lumMod val="75000"/>
                </a:schemeClr>
              </a:solidFill>
              <a:latin typeface="+mj-lt"/>
              <a:cs typeface="Times New Roman" pitchFamily="18" charset="0"/>
            </a:endParaRPr>
          </a:p>
          <a:p>
            <a:pPr marL="482600" lvl="1" indent="0">
              <a:lnSpc>
                <a:spcPct val="90000"/>
              </a:lnSpc>
              <a:buFont typeface="Wingdings" pitchFamily="2" charset="2"/>
              <a:buChar char="§"/>
            </a:pPr>
            <a:r>
              <a:rPr lang="ro-RO" altLang="ru-RU" sz="2100" b="1" dirty="0">
                <a:solidFill>
                  <a:schemeClr val="tx2">
                    <a:lumMod val="75000"/>
                  </a:schemeClr>
                </a:solidFill>
                <a:latin typeface="+mj-lt"/>
                <a:cs typeface="Times New Roman" pitchFamily="18" charset="0"/>
              </a:rPr>
              <a:t>Identitatea </a:t>
            </a:r>
            <a:r>
              <a:rPr lang="ro-RO" altLang="ru-RU" sz="2100" b="1" dirty="0" err="1">
                <a:solidFill>
                  <a:schemeClr val="tx2">
                    <a:lumMod val="75000"/>
                  </a:schemeClr>
                </a:solidFill>
                <a:latin typeface="+mj-lt"/>
                <a:cs typeface="Times New Roman" pitchFamily="18" charset="0"/>
              </a:rPr>
              <a:t>aplicantului</a:t>
            </a:r>
            <a:r>
              <a:rPr lang="ro-RO" altLang="ru-RU" sz="2100" b="1" dirty="0">
                <a:solidFill>
                  <a:schemeClr val="tx2">
                    <a:lumMod val="75000"/>
                  </a:schemeClr>
                </a:solidFill>
                <a:latin typeface="+mj-lt"/>
                <a:cs typeface="Times New Roman" pitchFamily="18" charset="0"/>
              </a:rPr>
              <a:t>. Identitatea partenerilor.</a:t>
            </a:r>
          </a:p>
          <a:p>
            <a:pPr marL="82550" indent="0" eaLnBrk="1" hangingPunct="1">
              <a:lnSpc>
                <a:spcPct val="90000"/>
              </a:lnSpc>
              <a:buFont typeface="Wingdings" pitchFamily="2" charset="2"/>
              <a:buChar char="§"/>
            </a:pPr>
            <a:endParaRPr lang="ro-RO" altLang="ru-RU" sz="2000" b="1" dirty="0">
              <a:solidFill>
                <a:schemeClr val="tx2">
                  <a:lumMod val="75000"/>
                </a:schemeClr>
              </a:solidFill>
              <a:latin typeface="+mj-lt"/>
              <a:cs typeface="Times New Roman" pitchFamily="18" charset="0"/>
            </a:endParaRPr>
          </a:p>
          <a:p>
            <a:pPr marL="82550" indent="0" eaLnBrk="1" hangingPunct="1">
              <a:lnSpc>
                <a:spcPct val="90000"/>
              </a:lnSpc>
              <a:buFont typeface="Arial" charset="0"/>
              <a:buNone/>
            </a:pPr>
            <a:r>
              <a:rPr lang="ro-RO" altLang="ro-RO" sz="2400" b="1" dirty="0">
                <a:solidFill>
                  <a:schemeClr val="tx2">
                    <a:lumMod val="75000"/>
                  </a:schemeClr>
                </a:solidFill>
                <a:latin typeface="+mj-lt"/>
                <a:cs typeface="Times New Roman" pitchFamily="18" charset="0"/>
              </a:rPr>
              <a:t>2. Declarația </a:t>
            </a:r>
            <a:r>
              <a:rPr lang="ro-RO" altLang="ro-RO" sz="2400" b="1" dirty="0" err="1">
                <a:solidFill>
                  <a:schemeClr val="tx2">
                    <a:lumMod val="75000"/>
                  </a:schemeClr>
                </a:solidFill>
                <a:latin typeface="+mj-lt"/>
                <a:cs typeface="Times New Roman" pitchFamily="18" charset="0"/>
              </a:rPr>
              <a:t>Aplicantului</a:t>
            </a:r>
            <a:r>
              <a:rPr lang="ro-RO" altLang="ro-RO" sz="2400" b="1" dirty="0">
                <a:solidFill>
                  <a:schemeClr val="tx2">
                    <a:lumMod val="75000"/>
                  </a:schemeClr>
                </a:solidFill>
                <a:latin typeface="+mj-lt"/>
                <a:cs typeface="Times New Roman" pitchFamily="18" charset="0"/>
              </a:rPr>
              <a:t> (</a:t>
            </a:r>
            <a:r>
              <a:rPr lang="ro-RO" altLang="ro-RO" sz="2400" b="1" dirty="0" err="1">
                <a:solidFill>
                  <a:schemeClr val="tx2">
                    <a:lumMod val="75000"/>
                  </a:schemeClr>
                </a:solidFill>
                <a:latin typeface="+mj-lt"/>
                <a:cs typeface="Times New Roman" pitchFamily="18" charset="0"/>
              </a:rPr>
              <a:t>Form</a:t>
            </a:r>
            <a:r>
              <a:rPr lang="ro-RO" altLang="ro-RO" sz="2400" b="1" dirty="0">
                <a:solidFill>
                  <a:schemeClr val="tx2">
                    <a:lumMod val="75000"/>
                  </a:schemeClr>
                </a:solidFill>
                <a:latin typeface="+mj-lt"/>
                <a:cs typeface="Times New Roman" pitchFamily="18" charset="0"/>
              </a:rPr>
              <a:t>. 2)</a:t>
            </a:r>
          </a:p>
          <a:p>
            <a:pPr marL="82550" indent="0">
              <a:buFont typeface="Arial" charset="0"/>
              <a:buNone/>
            </a:pPr>
            <a:r>
              <a:rPr lang="ro-RO" altLang="ro-RO" sz="2400" b="1" dirty="0">
                <a:solidFill>
                  <a:schemeClr val="tx2">
                    <a:lumMod val="75000"/>
                  </a:schemeClr>
                </a:solidFill>
                <a:latin typeface="+mj-lt"/>
                <a:cs typeface="Times New Roman" pitchFamily="18" charset="0"/>
              </a:rPr>
              <a:t>3. Lista partenerilor (</a:t>
            </a:r>
            <a:r>
              <a:rPr lang="ro-RO" altLang="ro-RO" sz="2400" b="1" dirty="0" err="1">
                <a:solidFill>
                  <a:schemeClr val="tx2">
                    <a:lumMod val="75000"/>
                  </a:schemeClr>
                </a:solidFill>
                <a:latin typeface="+mj-lt"/>
                <a:cs typeface="Times New Roman" pitchFamily="18" charset="0"/>
              </a:rPr>
              <a:t>Form</a:t>
            </a:r>
            <a:r>
              <a:rPr lang="ro-RO" altLang="ro-RO" sz="2400" b="1" dirty="0">
                <a:solidFill>
                  <a:schemeClr val="tx2">
                    <a:lumMod val="75000"/>
                  </a:schemeClr>
                </a:solidFill>
                <a:latin typeface="+mj-lt"/>
                <a:cs typeface="Times New Roman" pitchFamily="18" charset="0"/>
              </a:rPr>
              <a:t>. 3)</a:t>
            </a:r>
          </a:p>
          <a:p>
            <a:pPr marL="82550" indent="0">
              <a:buFont typeface="Arial" charset="0"/>
              <a:buNone/>
            </a:pPr>
            <a:r>
              <a:rPr lang="ro-RO" altLang="ro-RO" sz="2400" b="1" dirty="0">
                <a:solidFill>
                  <a:schemeClr val="tx2">
                    <a:lumMod val="75000"/>
                  </a:schemeClr>
                </a:solidFill>
                <a:latin typeface="+mj-lt"/>
                <a:cs typeface="Times New Roman" pitchFamily="18" charset="0"/>
              </a:rPr>
              <a:t>4. Declarația de parteneriat (</a:t>
            </a:r>
            <a:r>
              <a:rPr lang="ro-RO" altLang="ro-RO" sz="2400" b="1" dirty="0" err="1">
                <a:solidFill>
                  <a:schemeClr val="tx2">
                    <a:lumMod val="75000"/>
                  </a:schemeClr>
                </a:solidFill>
                <a:latin typeface="+mj-lt"/>
                <a:cs typeface="Times New Roman" pitchFamily="18" charset="0"/>
              </a:rPr>
              <a:t>Form</a:t>
            </a:r>
            <a:r>
              <a:rPr lang="ro-RO" altLang="ro-RO" sz="2400" b="1" dirty="0">
                <a:solidFill>
                  <a:schemeClr val="tx2">
                    <a:lumMod val="75000"/>
                  </a:schemeClr>
                </a:solidFill>
                <a:latin typeface="+mj-lt"/>
                <a:cs typeface="Times New Roman" pitchFamily="18" charset="0"/>
              </a:rPr>
              <a:t>. 4)</a:t>
            </a:r>
          </a:p>
          <a:p>
            <a:pPr marL="82550" indent="0">
              <a:buFont typeface="Arial" charset="0"/>
              <a:buNone/>
            </a:pPr>
            <a:r>
              <a:rPr lang="ro-RO" altLang="ro-RO" sz="2400" b="1" dirty="0">
                <a:solidFill>
                  <a:schemeClr val="tx2">
                    <a:lumMod val="75000"/>
                  </a:schemeClr>
                </a:solidFill>
                <a:latin typeface="+mj-lt"/>
                <a:cs typeface="Times New Roman" pitchFamily="18" charset="0"/>
              </a:rPr>
              <a:t>5. Tabel  de verificare (</a:t>
            </a:r>
            <a:r>
              <a:rPr lang="ro-RO" altLang="ro-RO" sz="2400" b="1" dirty="0" err="1">
                <a:solidFill>
                  <a:schemeClr val="tx2">
                    <a:lumMod val="75000"/>
                  </a:schemeClr>
                </a:solidFill>
                <a:latin typeface="+mj-lt"/>
                <a:cs typeface="Times New Roman" pitchFamily="18" charset="0"/>
              </a:rPr>
              <a:t>Form</a:t>
            </a:r>
            <a:r>
              <a:rPr lang="ro-RO" altLang="ro-RO" sz="2400" b="1" dirty="0">
                <a:solidFill>
                  <a:schemeClr val="tx2">
                    <a:lumMod val="75000"/>
                  </a:schemeClr>
                </a:solidFill>
                <a:latin typeface="+mj-lt"/>
                <a:cs typeface="Times New Roman" pitchFamily="18" charset="0"/>
              </a:rPr>
              <a:t>. 5)</a:t>
            </a:r>
            <a:endParaRPr lang="ro-RO" altLang="ru-RU" sz="2400" b="1" dirty="0">
              <a:solidFill>
                <a:schemeClr val="tx2">
                  <a:lumMod val="75000"/>
                </a:schemeClr>
              </a:solidFill>
              <a:latin typeface="+mj-lt"/>
              <a:cs typeface="Times New Roman" pitchFamily="18" charset="0"/>
            </a:endParaRPr>
          </a:p>
        </p:txBody>
      </p:sp>
      <p:pic>
        <p:nvPicPr>
          <p:cNvPr id="19460"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385855"/>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Заголовок 1">
            <a:extLst>
              <a:ext uri="{FF2B5EF4-FFF2-40B4-BE49-F238E27FC236}">
                <a16:creationId xmlns:a16="http://schemas.microsoft.com/office/drawing/2014/main" xmlns="" id="{3BD1B8DF-22AD-4624-9C5A-8852ABCA1ABE}"/>
              </a:ext>
            </a:extLst>
          </p:cNvPr>
          <p:cNvSpPr>
            <a:spLocks noGrp="1"/>
          </p:cNvSpPr>
          <p:nvPr>
            <p:ph type="title"/>
          </p:nvPr>
        </p:nvSpPr>
        <p:spPr>
          <a:xfrm>
            <a:off x="1262063" y="908050"/>
            <a:ext cx="7543800" cy="630238"/>
          </a:xfrm>
        </p:spPr>
        <p:txBody>
          <a:bodyPr>
            <a:normAutofit fontScale="90000"/>
          </a:bodyPr>
          <a:lstStyle/>
          <a:p>
            <a:pPr marL="457200" indent="-457200">
              <a:lnSpc>
                <a:spcPct val="150000"/>
              </a:lnSpc>
              <a:defRPr/>
            </a:pPr>
            <a:r>
              <a:rPr lang="ro-RO"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Cum vom depune dosarul NC</a:t>
            </a:r>
            <a:endParaRPr lang="en-US" altLang="ru-RU"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0483" name="Объект 2"/>
          <p:cNvSpPr>
            <a:spLocks noGrp="1"/>
          </p:cNvSpPr>
          <p:nvPr>
            <p:ph idx="1"/>
          </p:nvPr>
        </p:nvSpPr>
        <p:spPr>
          <a:xfrm>
            <a:off x="457200" y="1685924"/>
            <a:ext cx="8363272" cy="4983435"/>
          </a:xfrm>
        </p:spPr>
        <p:txBody>
          <a:bodyPr>
            <a:normAutofit fontScale="92500" lnSpcReduction="10000"/>
          </a:bodyPr>
          <a:lstStyle/>
          <a:p>
            <a:pPr marL="457200" indent="-457200" algn="just">
              <a:spcBef>
                <a:spcPct val="0"/>
              </a:spcBef>
            </a:pPr>
            <a:r>
              <a:rPr lang="ro-MO" altLang="ru-RU" sz="2200" dirty="0">
                <a:solidFill>
                  <a:schemeClr val="tx2">
                    <a:lumMod val="75000"/>
                  </a:schemeClr>
                </a:solidFill>
                <a:latin typeface="+mj-lt"/>
                <a:cs typeface="Times New Roman" pitchFamily="18" charset="0"/>
              </a:rPr>
              <a:t>În format </a:t>
            </a:r>
            <a:r>
              <a:rPr lang="ro-MO" altLang="ru-RU" sz="2200" b="1" dirty="0">
                <a:solidFill>
                  <a:schemeClr val="tx2">
                    <a:lumMod val="75000"/>
                  </a:schemeClr>
                </a:solidFill>
                <a:latin typeface="+mj-lt"/>
                <a:cs typeface="Times New Roman" pitchFamily="18" charset="0"/>
              </a:rPr>
              <a:t>tipărit</a:t>
            </a:r>
            <a:r>
              <a:rPr lang="ro-MO" altLang="ru-RU" sz="2200" dirty="0">
                <a:solidFill>
                  <a:schemeClr val="tx2">
                    <a:lumMod val="75000"/>
                  </a:schemeClr>
                </a:solidFill>
                <a:latin typeface="+mj-lt"/>
                <a:cs typeface="Times New Roman" pitchFamily="18" charset="0"/>
              </a:rPr>
              <a:t> (</a:t>
            </a:r>
            <a:r>
              <a:rPr lang="ro-RO" altLang="ru-RU" sz="2200" dirty="0">
                <a:solidFill>
                  <a:schemeClr val="tx2">
                    <a:lumMod val="75000"/>
                  </a:schemeClr>
                </a:solidFill>
                <a:latin typeface="+mj-lt"/>
                <a:cs typeface="Times New Roman" pitchFamily="18" charset="0"/>
              </a:rPr>
              <a:t>Caracter Times New Roman 12): 1 original, semnat și ștampilat, și 2 copii, cusute, în folii separate. </a:t>
            </a:r>
          </a:p>
          <a:p>
            <a:pPr marL="457200" indent="-457200" algn="just">
              <a:spcBef>
                <a:spcPct val="0"/>
              </a:spcBef>
            </a:pPr>
            <a:endParaRPr lang="ro-RO" altLang="ru-RU" sz="2200" dirty="0">
              <a:solidFill>
                <a:schemeClr val="tx2">
                  <a:lumMod val="75000"/>
                </a:schemeClr>
              </a:solidFill>
              <a:latin typeface="+mj-lt"/>
              <a:cs typeface="Times New Roman" pitchFamily="18" charset="0"/>
            </a:endParaRPr>
          </a:p>
          <a:p>
            <a:pPr marL="457200" indent="-457200" algn="just">
              <a:spcBef>
                <a:spcPct val="0"/>
              </a:spcBef>
            </a:pPr>
            <a:r>
              <a:rPr lang="ro-MO" altLang="ru-RU" sz="2200" dirty="0">
                <a:solidFill>
                  <a:schemeClr val="tx2">
                    <a:lumMod val="75000"/>
                  </a:schemeClr>
                </a:solidFill>
                <a:latin typeface="+mj-lt"/>
                <a:cs typeface="Times New Roman" pitchFamily="18" charset="0"/>
              </a:rPr>
              <a:t>În format </a:t>
            </a:r>
            <a:r>
              <a:rPr lang="ro-MO" altLang="ru-RU" sz="2200" b="1" dirty="0">
                <a:solidFill>
                  <a:schemeClr val="tx2">
                    <a:lumMod val="75000"/>
                  </a:schemeClr>
                </a:solidFill>
                <a:latin typeface="+mj-lt"/>
                <a:cs typeface="Times New Roman" pitchFamily="18" charset="0"/>
              </a:rPr>
              <a:t>electronic</a:t>
            </a:r>
            <a:r>
              <a:rPr lang="ro-MO" altLang="ru-RU" sz="2200" dirty="0">
                <a:solidFill>
                  <a:schemeClr val="tx2">
                    <a:lumMod val="75000"/>
                  </a:schemeClr>
                </a:solidFill>
                <a:latin typeface="+mj-lt"/>
                <a:cs typeface="Times New Roman" pitchFamily="18" charset="0"/>
              </a:rPr>
              <a:t> (CD/USB) identică cu versiunea de hârtie trimisă. </a:t>
            </a:r>
          </a:p>
          <a:p>
            <a:pPr marL="457200" indent="-457200" algn="just">
              <a:spcBef>
                <a:spcPct val="0"/>
              </a:spcBef>
            </a:pPr>
            <a:endParaRPr lang="ro-MO" altLang="ru-RU" sz="2200" dirty="0">
              <a:solidFill>
                <a:schemeClr val="tx2">
                  <a:lumMod val="75000"/>
                </a:schemeClr>
              </a:solidFill>
              <a:latin typeface="+mj-lt"/>
              <a:cs typeface="Times New Roman" pitchFamily="18" charset="0"/>
            </a:endParaRPr>
          </a:p>
          <a:p>
            <a:pPr marL="457200" indent="-457200" algn="just">
              <a:spcBef>
                <a:spcPct val="0"/>
              </a:spcBef>
            </a:pPr>
            <a:r>
              <a:rPr lang="ro-MO" altLang="ru-RU" sz="2200" dirty="0">
                <a:solidFill>
                  <a:schemeClr val="tx2">
                    <a:lumMod val="75000"/>
                  </a:schemeClr>
                </a:solidFill>
                <a:latin typeface="+mj-lt"/>
                <a:cs typeface="Times New Roman" pitchFamily="18" charset="0"/>
              </a:rPr>
              <a:t>Însoțită de </a:t>
            </a:r>
            <a:r>
              <a:rPr lang="ro-MO" altLang="ru-RU" sz="2200" b="1" dirty="0">
                <a:solidFill>
                  <a:schemeClr val="tx2">
                    <a:lumMod val="75000"/>
                  </a:schemeClr>
                </a:solidFill>
                <a:latin typeface="+mj-lt"/>
                <a:cs typeface="Times New Roman" pitchFamily="18" charset="0"/>
              </a:rPr>
              <a:t>Declarația </a:t>
            </a:r>
            <a:r>
              <a:rPr lang="ro-MO" altLang="ru-RU" sz="2200" b="1" dirty="0" err="1">
                <a:solidFill>
                  <a:schemeClr val="tx2">
                    <a:lumMod val="75000"/>
                  </a:schemeClr>
                </a:solidFill>
                <a:latin typeface="+mj-lt"/>
                <a:cs typeface="Times New Roman" pitchFamily="18" charset="0"/>
              </a:rPr>
              <a:t>Aplicantului</a:t>
            </a:r>
            <a:r>
              <a:rPr lang="ro-MO" altLang="ru-RU" sz="2200" b="1" dirty="0">
                <a:solidFill>
                  <a:schemeClr val="tx2">
                    <a:lumMod val="75000"/>
                  </a:schemeClr>
                </a:solidFill>
                <a:latin typeface="+mj-lt"/>
                <a:cs typeface="Times New Roman" pitchFamily="18" charset="0"/>
              </a:rPr>
              <a:t> </a:t>
            </a:r>
            <a:r>
              <a:rPr lang="ro-MO" altLang="ru-RU" sz="2200" dirty="0">
                <a:solidFill>
                  <a:schemeClr val="tx2">
                    <a:lumMod val="75000"/>
                  </a:schemeClr>
                </a:solidFill>
                <a:latin typeface="+mj-lt"/>
                <a:cs typeface="Times New Roman" pitchFamily="18" charset="0"/>
              </a:rPr>
              <a:t>și </a:t>
            </a:r>
            <a:r>
              <a:rPr lang="ro-MO" altLang="ru-RU" sz="2200" b="1" dirty="0">
                <a:solidFill>
                  <a:schemeClr val="tx2">
                    <a:lumMod val="75000"/>
                  </a:schemeClr>
                </a:solidFill>
                <a:latin typeface="+mj-lt"/>
                <a:cs typeface="Times New Roman" pitchFamily="18" charset="0"/>
              </a:rPr>
              <a:t>Declarațiile de Parteneriat </a:t>
            </a:r>
            <a:r>
              <a:rPr lang="ro-MO" altLang="ru-RU" sz="2200" dirty="0">
                <a:solidFill>
                  <a:schemeClr val="tx2">
                    <a:lumMod val="75000"/>
                  </a:schemeClr>
                </a:solidFill>
                <a:latin typeface="+mj-lt"/>
                <a:cs typeface="Times New Roman" pitchFamily="18" charset="0"/>
              </a:rPr>
              <a:t>(după caz) semnate, ștampilate și datate de fiecare partener </a:t>
            </a:r>
            <a:r>
              <a:rPr lang="ro-MO" altLang="ru-RU" sz="2200" b="1" dirty="0">
                <a:solidFill>
                  <a:schemeClr val="tx2">
                    <a:lumMod val="75000"/>
                  </a:schemeClr>
                </a:solidFill>
                <a:latin typeface="+mj-lt"/>
                <a:cs typeface="Times New Roman" pitchFamily="18" charset="0"/>
              </a:rPr>
              <a:t>în original.</a:t>
            </a:r>
          </a:p>
          <a:p>
            <a:pPr marL="457200" indent="-457200" algn="just">
              <a:spcBef>
                <a:spcPct val="0"/>
              </a:spcBef>
            </a:pPr>
            <a:endParaRPr lang="ro-MO" altLang="ru-RU" sz="2200" dirty="0">
              <a:solidFill>
                <a:schemeClr val="tx2">
                  <a:lumMod val="75000"/>
                </a:schemeClr>
              </a:solidFill>
              <a:latin typeface="+mj-lt"/>
              <a:cs typeface="Times New Roman" pitchFamily="18" charset="0"/>
            </a:endParaRPr>
          </a:p>
          <a:p>
            <a:pPr marL="457200" indent="-457200" algn="just">
              <a:spcBef>
                <a:spcPct val="0"/>
              </a:spcBef>
            </a:pPr>
            <a:r>
              <a:rPr lang="ro-RO" altLang="ru-RU" sz="2200" dirty="0">
                <a:solidFill>
                  <a:schemeClr val="tx2">
                    <a:lumMod val="75000"/>
                  </a:schemeClr>
                </a:solidFill>
                <a:latin typeface="+mj-lt"/>
                <a:cs typeface="Times New Roman" pitchFamily="18" charset="0"/>
              </a:rPr>
              <a:t>În </a:t>
            </a:r>
            <a:r>
              <a:rPr lang="ro-RO" altLang="ru-RU" sz="2200" b="1" dirty="0">
                <a:solidFill>
                  <a:schemeClr val="tx2">
                    <a:lumMod val="75000"/>
                  </a:schemeClr>
                </a:solidFill>
                <a:latin typeface="+mj-lt"/>
                <a:cs typeface="Times New Roman" pitchFamily="18" charset="0"/>
              </a:rPr>
              <a:t>plic sigilat</a:t>
            </a:r>
            <a:r>
              <a:rPr lang="ro-RO" altLang="ru-RU" sz="2200" dirty="0">
                <a:solidFill>
                  <a:schemeClr val="tx2">
                    <a:lumMod val="75000"/>
                  </a:schemeClr>
                </a:solidFill>
                <a:latin typeface="+mj-lt"/>
                <a:cs typeface="Times New Roman" pitchFamily="18" charset="0"/>
              </a:rPr>
              <a:t> prin poștă recomandată cu confirmare de livrare, </a:t>
            </a:r>
            <a:r>
              <a:rPr lang="fr-FR" altLang="ru-RU" sz="2200" dirty="0" err="1">
                <a:solidFill>
                  <a:schemeClr val="tx2">
                    <a:lumMod val="75000"/>
                  </a:schemeClr>
                </a:solidFill>
                <a:latin typeface="+mj-lt"/>
                <a:cs typeface="Times New Roman" pitchFamily="18" charset="0"/>
              </a:rPr>
              <a:t>serviciu</a:t>
            </a:r>
            <a:r>
              <a:rPr lang="fr-FR" altLang="ru-RU" sz="2200" dirty="0">
                <a:solidFill>
                  <a:schemeClr val="tx2">
                    <a:lumMod val="75000"/>
                  </a:schemeClr>
                </a:solidFill>
                <a:latin typeface="+mj-lt"/>
                <a:cs typeface="Times New Roman" pitchFamily="18" charset="0"/>
              </a:rPr>
              <a:t> de </a:t>
            </a:r>
            <a:r>
              <a:rPr lang="fr-FR" altLang="ru-RU" sz="2200" dirty="0" err="1">
                <a:solidFill>
                  <a:schemeClr val="tx2">
                    <a:lumMod val="75000"/>
                  </a:schemeClr>
                </a:solidFill>
                <a:latin typeface="+mj-lt"/>
                <a:cs typeface="Times New Roman" pitchFamily="18" charset="0"/>
              </a:rPr>
              <a:t>curierat</a:t>
            </a:r>
            <a:r>
              <a:rPr lang="fr-FR" altLang="ru-RU" sz="2200" dirty="0">
                <a:solidFill>
                  <a:schemeClr val="tx2">
                    <a:lumMod val="75000"/>
                  </a:schemeClr>
                </a:solidFill>
                <a:latin typeface="+mj-lt"/>
                <a:cs typeface="Times New Roman" pitchFamily="18" charset="0"/>
              </a:rPr>
              <a:t> </a:t>
            </a:r>
            <a:r>
              <a:rPr lang="fr-FR" altLang="ru-RU" sz="2200" dirty="0" err="1">
                <a:solidFill>
                  <a:schemeClr val="tx2">
                    <a:lumMod val="75000"/>
                  </a:schemeClr>
                </a:solidFill>
                <a:latin typeface="+mj-lt"/>
                <a:cs typeface="Times New Roman" pitchFamily="18" charset="0"/>
              </a:rPr>
              <a:t>privat</a:t>
            </a:r>
            <a:r>
              <a:rPr lang="fr-FR" altLang="ru-RU" sz="2200" dirty="0">
                <a:solidFill>
                  <a:schemeClr val="tx2">
                    <a:lumMod val="75000"/>
                  </a:schemeClr>
                </a:solidFill>
                <a:latin typeface="+mj-lt"/>
                <a:cs typeface="Times New Roman" pitchFamily="18" charset="0"/>
              </a:rPr>
              <a:t> </a:t>
            </a:r>
            <a:r>
              <a:rPr lang="fr-FR" altLang="ru-RU" sz="2200" dirty="0" err="1">
                <a:solidFill>
                  <a:schemeClr val="tx2">
                    <a:lumMod val="75000"/>
                  </a:schemeClr>
                </a:solidFill>
                <a:latin typeface="+mj-lt"/>
                <a:cs typeface="Times New Roman" pitchFamily="18" charset="0"/>
              </a:rPr>
              <a:t>sau</a:t>
            </a:r>
            <a:r>
              <a:rPr lang="fr-FR" altLang="ru-RU" sz="2200" dirty="0">
                <a:solidFill>
                  <a:schemeClr val="tx2">
                    <a:lumMod val="75000"/>
                  </a:schemeClr>
                </a:solidFill>
                <a:latin typeface="+mj-lt"/>
                <a:cs typeface="Times New Roman" pitchFamily="18" charset="0"/>
              </a:rPr>
              <a:t> </a:t>
            </a:r>
            <a:r>
              <a:rPr lang="fr-FR" altLang="ru-RU" sz="2200" dirty="0" err="1">
                <a:solidFill>
                  <a:schemeClr val="tx2">
                    <a:lumMod val="75000"/>
                  </a:schemeClr>
                </a:solidFill>
                <a:latin typeface="+mj-lt"/>
                <a:cs typeface="Times New Roman" pitchFamily="18" charset="0"/>
              </a:rPr>
              <a:t>prin</a:t>
            </a:r>
            <a:r>
              <a:rPr lang="fr-FR" altLang="ru-RU" sz="2200" dirty="0">
                <a:solidFill>
                  <a:schemeClr val="tx2">
                    <a:lumMod val="75000"/>
                  </a:schemeClr>
                </a:solidFill>
                <a:latin typeface="+mj-lt"/>
                <a:cs typeface="Times New Roman" pitchFamily="18" charset="0"/>
              </a:rPr>
              <a:t> </a:t>
            </a:r>
            <a:r>
              <a:rPr lang="fr-FR" altLang="ru-RU" sz="2200" dirty="0" err="1">
                <a:solidFill>
                  <a:schemeClr val="tx2">
                    <a:lumMod val="75000"/>
                  </a:schemeClr>
                </a:solidFill>
                <a:latin typeface="+mj-lt"/>
                <a:cs typeface="Times New Roman" pitchFamily="18" charset="0"/>
              </a:rPr>
              <a:t>livrare</a:t>
            </a:r>
            <a:r>
              <a:rPr lang="fr-FR" altLang="ru-RU" sz="2200" dirty="0">
                <a:solidFill>
                  <a:schemeClr val="tx2">
                    <a:lumMod val="75000"/>
                  </a:schemeClr>
                </a:solidFill>
                <a:latin typeface="+mj-lt"/>
                <a:cs typeface="Times New Roman" pitchFamily="18" charset="0"/>
              </a:rPr>
              <a:t> </a:t>
            </a:r>
            <a:r>
              <a:rPr lang="fr-FR" altLang="ru-RU" sz="2200" dirty="0" err="1">
                <a:solidFill>
                  <a:schemeClr val="tx2">
                    <a:lumMod val="75000"/>
                  </a:schemeClr>
                </a:solidFill>
                <a:latin typeface="+mj-lt"/>
                <a:cs typeface="Times New Roman" pitchFamily="18" charset="0"/>
              </a:rPr>
              <a:t>manuală</a:t>
            </a:r>
            <a:r>
              <a:rPr lang="ro-RO" altLang="ru-RU" sz="2200" dirty="0">
                <a:solidFill>
                  <a:schemeClr val="tx2">
                    <a:lumMod val="75000"/>
                  </a:schemeClr>
                </a:solidFill>
                <a:latin typeface="+mj-lt"/>
                <a:cs typeface="Times New Roman" pitchFamily="18" charset="0"/>
              </a:rPr>
              <a:t> până la </a:t>
            </a:r>
            <a:r>
              <a:rPr lang="ro-RO" altLang="ru-RU" sz="2200" b="1" dirty="0">
                <a:solidFill>
                  <a:srgbClr val="C00000"/>
                </a:solidFill>
                <a:latin typeface="+mj-lt"/>
                <a:cs typeface="Times New Roman" pitchFamily="18" charset="0"/>
              </a:rPr>
              <a:t>24 septembrie 2020, ora 16.00, </a:t>
            </a:r>
            <a:r>
              <a:rPr lang="ro-MO" altLang="ru-RU" sz="2200" b="1" dirty="0">
                <a:solidFill>
                  <a:srgbClr val="C00000"/>
                </a:solidFill>
                <a:latin typeface="+mj-lt"/>
                <a:cs typeface="Times New Roman" pitchFamily="18" charset="0"/>
              </a:rPr>
              <a:t>la sediul ADR </a:t>
            </a:r>
            <a:r>
              <a:rPr lang="en-US" altLang="ru-RU" sz="2200" b="1" dirty="0" err="1">
                <a:solidFill>
                  <a:srgbClr val="C00000"/>
                </a:solidFill>
                <a:latin typeface="+mj-lt"/>
                <a:cs typeface="Times New Roman" pitchFamily="18" charset="0"/>
              </a:rPr>
              <a:t>Centru</a:t>
            </a:r>
            <a:r>
              <a:rPr lang="ro-MO" altLang="ru-RU" sz="2200" b="1" dirty="0">
                <a:solidFill>
                  <a:srgbClr val="C00000"/>
                </a:solidFill>
                <a:latin typeface="+mj-lt"/>
                <a:cs typeface="Times New Roman" pitchFamily="18" charset="0"/>
              </a:rPr>
              <a:t> </a:t>
            </a:r>
            <a:r>
              <a:rPr lang="ro-MO" altLang="ru-RU" sz="2200" dirty="0">
                <a:solidFill>
                  <a:srgbClr val="C00000"/>
                </a:solidFill>
                <a:latin typeface="+mj-lt"/>
                <a:cs typeface="Times New Roman" pitchFamily="18" charset="0"/>
              </a:rPr>
              <a:t>.</a:t>
            </a:r>
          </a:p>
          <a:p>
            <a:pPr marL="457200" indent="-457200" algn="just">
              <a:spcBef>
                <a:spcPct val="0"/>
              </a:spcBef>
            </a:pPr>
            <a:endParaRPr lang="ro-MO" altLang="ru-RU" sz="2200" dirty="0">
              <a:solidFill>
                <a:schemeClr val="tx2">
                  <a:lumMod val="75000"/>
                </a:schemeClr>
              </a:solidFill>
              <a:latin typeface="+mj-lt"/>
              <a:cs typeface="Times New Roman" pitchFamily="18" charset="0"/>
            </a:endParaRPr>
          </a:p>
          <a:p>
            <a:pPr marL="457200" indent="-457200" algn="just">
              <a:spcBef>
                <a:spcPct val="0"/>
              </a:spcBef>
            </a:pPr>
            <a:r>
              <a:rPr lang="ro-MO" altLang="ru-RU" sz="2200" dirty="0">
                <a:solidFill>
                  <a:schemeClr val="tx2">
                    <a:lumMod val="75000"/>
                  </a:schemeClr>
                </a:solidFill>
                <a:latin typeface="+mj-lt"/>
                <a:cs typeface="Times New Roman" pitchFamily="18" charset="0"/>
              </a:rPr>
              <a:t>Pe plic se indică clar și vizibil: </a:t>
            </a:r>
          </a:p>
          <a:p>
            <a:pPr marL="646113" lvl="1" indent="-342900" algn="just">
              <a:spcBef>
                <a:spcPct val="0"/>
              </a:spcBef>
              <a:buFont typeface="Wingdings" pitchFamily="2" charset="2"/>
              <a:buChar char="ü"/>
            </a:pPr>
            <a:r>
              <a:rPr lang="ro-MO" altLang="ru-RU" sz="2200" dirty="0">
                <a:solidFill>
                  <a:schemeClr val="tx2">
                    <a:lumMod val="75000"/>
                  </a:schemeClr>
                </a:solidFill>
                <a:latin typeface="+mj-lt"/>
                <a:cs typeface="Times New Roman" pitchFamily="18" charset="0"/>
              </a:rPr>
              <a:t>Denumirea domeniului de intervenție</a:t>
            </a:r>
          </a:p>
          <a:p>
            <a:pPr marL="646113" lvl="1" indent="-342900" algn="just">
              <a:spcBef>
                <a:spcPct val="0"/>
              </a:spcBef>
              <a:buFont typeface="Wingdings" pitchFamily="2" charset="2"/>
              <a:buChar char="ü"/>
            </a:pPr>
            <a:r>
              <a:rPr lang="ro-RO" altLang="ru-RU" sz="2200" dirty="0">
                <a:solidFill>
                  <a:schemeClr val="tx2">
                    <a:lumMod val="75000"/>
                  </a:schemeClr>
                </a:solidFill>
                <a:latin typeface="+mj-lt"/>
                <a:cs typeface="Times New Roman" pitchFamily="18" charset="0"/>
              </a:rPr>
              <a:t>Denumirea proiectului</a:t>
            </a:r>
          </a:p>
          <a:p>
            <a:pPr marL="646113" lvl="1" indent="-342900" algn="just">
              <a:spcBef>
                <a:spcPct val="0"/>
              </a:spcBef>
              <a:buFont typeface="Wingdings" pitchFamily="2" charset="2"/>
              <a:buChar char="ü"/>
            </a:pPr>
            <a:r>
              <a:rPr lang="ro-RO" altLang="ru-RU" sz="2200" dirty="0">
                <a:solidFill>
                  <a:schemeClr val="tx2">
                    <a:lumMod val="75000"/>
                  </a:schemeClr>
                </a:solidFill>
                <a:latin typeface="+mj-lt"/>
                <a:cs typeface="Times New Roman" pitchFamily="18" charset="0"/>
              </a:rPr>
              <a:t>Numele deplin şi adresa solicitantului</a:t>
            </a:r>
            <a:endParaRPr lang="ro-MO" altLang="ru-RU" sz="2200" dirty="0">
              <a:solidFill>
                <a:schemeClr val="tx2">
                  <a:lumMod val="75000"/>
                </a:schemeClr>
              </a:solidFill>
              <a:latin typeface="+mj-lt"/>
              <a:cs typeface="Times New Roman" pitchFamily="18" charset="0"/>
            </a:endParaRPr>
          </a:p>
          <a:p>
            <a:pPr marL="646113" lvl="1" indent="-342900" algn="just">
              <a:spcBef>
                <a:spcPct val="0"/>
              </a:spcBef>
              <a:buFont typeface="Wingdings" pitchFamily="2" charset="2"/>
              <a:buChar char="ü"/>
            </a:pPr>
            <a:r>
              <a:rPr lang="ro-MO" altLang="ru-RU" sz="2200" dirty="0">
                <a:solidFill>
                  <a:schemeClr val="tx2">
                    <a:lumMod val="75000"/>
                  </a:schemeClr>
                </a:solidFill>
                <a:latin typeface="+mj-lt"/>
                <a:cs typeface="Times New Roman" pitchFamily="18" charset="0"/>
              </a:rPr>
              <a:t>Fraza: </a:t>
            </a:r>
            <a:r>
              <a:rPr lang="ro-MO" altLang="ru-RU" sz="2200" i="1" dirty="0">
                <a:solidFill>
                  <a:schemeClr val="tx2">
                    <a:lumMod val="75000"/>
                  </a:schemeClr>
                </a:solidFill>
                <a:latin typeface="+mj-lt"/>
                <a:cs typeface="Times New Roman" pitchFamily="18" charset="0"/>
              </a:rPr>
              <a:t>„A nu se deschide înainte de sesiunea de deschidere”</a:t>
            </a:r>
          </a:p>
          <a:p>
            <a:pPr marL="457200" indent="-457200" algn="just"/>
            <a:endParaRPr lang="ru-RU" altLang="ru-RU" sz="1800" dirty="0">
              <a:solidFill>
                <a:schemeClr val="tx2">
                  <a:lumMod val="75000"/>
                </a:schemeClr>
              </a:solidFill>
              <a:latin typeface="+mj-lt"/>
            </a:endParaRPr>
          </a:p>
        </p:txBody>
      </p:sp>
      <p:pic>
        <p:nvPicPr>
          <p:cNvPr id="20484"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75796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defRPr/>
            </a:pPr>
            <a:r>
              <a:rPr lang="en-US" sz="2800" b="1" i="1" dirty="0">
                <a:solidFill>
                  <a:schemeClr val="accent2">
                    <a:lumMod val="50000"/>
                  </a:schemeClr>
                </a:solidFill>
                <a:effectLst>
                  <a:outerShdw blurRad="38100" dist="38100" dir="2700000" algn="tl">
                    <a:srgbClr val="C0C0C0"/>
                  </a:outerShdw>
                </a:effectLst>
                <a:latin typeface="+mn-lt"/>
                <a:cs typeface="Times New Roman" panose="02020603050405020304" pitchFamily="18" charset="0"/>
              </a:rPr>
              <a:t/>
            </a:r>
            <a:br>
              <a:rPr lang="en-US" sz="2800" b="1" i="1" dirty="0">
                <a:solidFill>
                  <a:schemeClr val="accent2">
                    <a:lumMod val="50000"/>
                  </a:schemeClr>
                </a:solidFill>
                <a:effectLst>
                  <a:outerShdw blurRad="38100" dist="38100" dir="2700000" algn="tl">
                    <a:srgbClr val="C0C0C0"/>
                  </a:outerShdw>
                </a:effectLst>
                <a:latin typeface="+mn-lt"/>
                <a:cs typeface="Times New Roman" panose="02020603050405020304" pitchFamily="18" charset="0"/>
              </a:rPr>
            </a:br>
            <a:r>
              <a:rPr lang="en-US" sz="2800" b="1" dirty="0">
                <a:solidFill>
                  <a:schemeClr val="tx2"/>
                </a:solidFill>
                <a:effectLst>
                  <a:outerShdw blurRad="38100" dist="38100" dir="2700000" algn="tl">
                    <a:srgbClr val="C0C0C0"/>
                  </a:outerShdw>
                </a:effectLst>
                <a:latin typeface="+mn-lt"/>
                <a:cs typeface="Times New Roman" panose="02020603050405020304" pitchFamily="18" charset="0"/>
              </a:rPr>
              <a:t>SCOPUL </a:t>
            </a:r>
            <a:r>
              <a:rPr lang="x-none" sz="2800" b="1" dirty="0">
                <a:solidFill>
                  <a:schemeClr val="tx2"/>
                </a:solidFill>
                <a:effectLst>
                  <a:outerShdw blurRad="38100" dist="38100" dir="2700000" algn="tl">
                    <a:srgbClr val="C0C0C0"/>
                  </a:outerShdw>
                </a:effectLst>
                <a:latin typeface="+mn-lt"/>
                <a:cs typeface="Times New Roman" panose="02020603050405020304" pitchFamily="18" charset="0"/>
              </a:rPr>
              <a:t>ȘI OBIECTIVELE</a:t>
            </a:r>
            <a:endParaRPr lang="en-US" sz="2800" dirty="0">
              <a:solidFill>
                <a:schemeClr val="tx2"/>
              </a:solidFill>
              <a:latin typeface="+mn-lt"/>
            </a:endParaRPr>
          </a:p>
        </p:txBody>
      </p:sp>
      <p:sp>
        <p:nvSpPr>
          <p:cNvPr id="3" name="Объект 2"/>
          <p:cNvSpPr>
            <a:spLocks noGrp="1"/>
          </p:cNvSpPr>
          <p:nvPr>
            <p:ph idx="1"/>
          </p:nvPr>
        </p:nvSpPr>
        <p:spPr/>
        <p:txBody>
          <a:bodyPr>
            <a:normAutofit/>
          </a:bodyPr>
          <a:lstStyle/>
          <a:p>
            <a:pPr algn="just">
              <a:spcBef>
                <a:spcPts val="1200"/>
              </a:spcBef>
              <a:buNone/>
              <a:defRPr/>
            </a:pPr>
            <a:r>
              <a:rPr lang="ro-RO" altLang="ru-RU" sz="2000" b="1" dirty="0">
                <a:solidFill>
                  <a:schemeClr val="accent1">
                    <a:lumMod val="75000"/>
                  </a:schemeClr>
                </a:solidFill>
                <a:cs typeface="Times New Roman" panose="02020603050405020304" pitchFamily="18" charset="0"/>
              </a:rPr>
              <a:t>Scopul:</a:t>
            </a:r>
          </a:p>
          <a:p>
            <a:pPr lvl="1" algn="just">
              <a:spcBef>
                <a:spcPts val="1200"/>
              </a:spcBef>
              <a:buNone/>
              <a:defRPr/>
            </a:pPr>
            <a:r>
              <a:rPr lang="ro-RO" altLang="ru-RU" sz="1600" dirty="0">
                <a:solidFill>
                  <a:schemeClr val="tx2">
                    <a:lumMod val="75000"/>
                  </a:schemeClr>
                </a:solidFill>
                <a:cs typeface="Times New Roman" panose="02020603050405020304" pitchFamily="18" charset="0"/>
              </a:rPr>
              <a:t>      </a:t>
            </a:r>
            <a:r>
              <a:rPr lang="ro-RO" altLang="ru-RU" sz="2000" b="1" dirty="0">
                <a:solidFill>
                  <a:schemeClr val="tx2">
                    <a:lumMod val="75000"/>
                  </a:schemeClr>
                </a:solidFill>
                <a:cs typeface="Times New Roman" panose="02020603050405020304" pitchFamily="18" charset="0"/>
              </a:rPr>
              <a:t>Stimularea inițiativelor </a:t>
            </a:r>
            <a:r>
              <a:rPr lang="ro-RO" altLang="ru-RU" sz="2000" dirty="0">
                <a:solidFill>
                  <a:schemeClr val="tx2">
                    <a:lumMod val="75000"/>
                  </a:schemeClr>
                </a:solidFill>
                <a:cs typeface="Times New Roman" panose="02020603050405020304" pitchFamily="18" charset="0"/>
              </a:rPr>
              <a:t>care contribuie la implementarea politicii de dezvoltare regională.</a:t>
            </a:r>
          </a:p>
          <a:p>
            <a:pPr algn="just">
              <a:spcBef>
                <a:spcPts val="1200"/>
              </a:spcBef>
              <a:buNone/>
              <a:defRPr/>
            </a:pPr>
            <a:r>
              <a:rPr lang="ro-RO" altLang="ru-RU" sz="2000" b="1" dirty="0">
                <a:solidFill>
                  <a:schemeClr val="accent1">
                    <a:lumMod val="75000"/>
                  </a:schemeClr>
                </a:solidFill>
                <a:cs typeface="Times New Roman" panose="02020603050405020304" pitchFamily="18" charset="0"/>
              </a:rPr>
              <a:t>Obiectivele concursului:</a:t>
            </a:r>
          </a:p>
          <a:p>
            <a:pPr lvl="1" algn="just">
              <a:spcBef>
                <a:spcPts val="1200"/>
              </a:spcBef>
              <a:buNone/>
              <a:defRPr/>
            </a:pPr>
            <a:r>
              <a:rPr lang="ro-RO" altLang="ru-RU" sz="2000" dirty="0">
                <a:solidFill>
                  <a:schemeClr val="tx2">
                    <a:lumMod val="75000"/>
                  </a:schemeClr>
                </a:solidFill>
                <a:cs typeface="Times New Roman" panose="02020603050405020304" pitchFamily="18" charset="0"/>
              </a:rPr>
              <a:t>-	</a:t>
            </a:r>
            <a:r>
              <a:rPr lang="ro-RO" altLang="ru-RU" sz="2000" b="1" dirty="0">
                <a:solidFill>
                  <a:schemeClr val="tx2">
                    <a:lumMod val="75000"/>
                  </a:schemeClr>
                </a:solidFill>
                <a:cs typeface="Times New Roman" panose="02020603050405020304" pitchFamily="18" charset="0"/>
              </a:rPr>
              <a:t>Identificarea</a:t>
            </a:r>
            <a:r>
              <a:rPr lang="ro-RO" altLang="ru-RU" sz="2000" dirty="0">
                <a:solidFill>
                  <a:schemeClr val="tx2">
                    <a:lumMod val="75000"/>
                  </a:schemeClr>
                </a:solidFill>
                <a:cs typeface="Times New Roman" panose="02020603050405020304" pitchFamily="18" charset="0"/>
              </a:rPr>
              <a:t> proiectelor de dezvoltare regională ce propun o abordare integrată și care contribuie la atingerea obiectivelor politicii de dezvoltare regională</a:t>
            </a:r>
          </a:p>
          <a:p>
            <a:pPr lvl="1" algn="just">
              <a:spcBef>
                <a:spcPts val="1200"/>
              </a:spcBef>
              <a:buNone/>
              <a:defRPr/>
            </a:pPr>
            <a:r>
              <a:rPr lang="ro-RO" altLang="ru-RU" sz="2000" dirty="0">
                <a:solidFill>
                  <a:schemeClr val="tx2">
                    <a:lumMod val="75000"/>
                  </a:schemeClr>
                </a:solidFill>
                <a:cs typeface="Times New Roman" panose="02020603050405020304" pitchFamily="18" charset="0"/>
              </a:rPr>
              <a:t>-	</a:t>
            </a:r>
            <a:r>
              <a:rPr lang="ro-RO" altLang="ru-RU" sz="2000" b="1" dirty="0">
                <a:solidFill>
                  <a:schemeClr val="tx2">
                    <a:lumMod val="75000"/>
                  </a:schemeClr>
                </a:solidFill>
                <a:cs typeface="Times New Roman" panose="02020603050405020304" pitchFamily="18" charset="0"/>
              </a:rPr>
              <a:t>Dezvoltarea</a:t>
            </a:r>
            <a:r>
              <a:rPr lang="ro-RO" altLang="ru-RU" sz="2000" dirty="0">
                <a:solidFill>
                  <a:schemeClr val="tx2">
                    <a:lumMod val="75000"/>
                  </a:schemeClr>
                </a:solidFill>
                <a:cs typeface="Times New Roman" panose="02020603050405020304" pitchFamily="18" charset="0"/>
              </a:rPr>
              <a:t> </a:t>
            </a:r>
            <a:r>
              <a:rPr lang="ro-RO" altLang="ru-RU" sz="2000" i="1" dirty="0">
                <a:solidFill>
                  <a:schemeClr val="tx2">
                    <a:lumMod val="75000"/>
                  </a:schemeClr>
                </a:solidFill>
                <a:cs typeface="Times New Roman" panose="02020603050405020304" pitchFamily="18" charset="0"/>
              </a:rPr>
              <a:t>Programelor Operaționale Regionale </a:t>
            </a:r>
            <a:r>
              <a:rPr lang="ro-RO" altLang="ru-RU" sz="2000" dirty="0">
                <a:solidFill>
                  <a:schemeClr val="tx2">
                    <a:lumMod val="75000"/>
                  </a:schemeClr>
                </a:solidFill>
                <a:cs typeface="Times New Roman" panose="02020603050405020304" pitchFamily="18" charset="0"/>
              </a:rPr>
              <a:t>pentru fiecare regiune</a:t>
            </a:r>
          </a:p>
          <a:p>
            <a:pPr lvl="1" algn="just">
              <a:spcBef>
                <a:spcPts val="1200"/>
              </a:spcBef>
              <a:buNone/>
              <a:defRPr/>
            </a:pPr>
            <a:r>
              <a:rPr lang="ro-RO" altLang="ru-RU" sz="2000" dirty="0">
                <a:solidFill>
                  <a:schemeClr val="tx2">
                    <a:lumMod val="75000"/>
                  </a:schemeClr>
                </a:solidFill>
                <a:cs typeface="Times New Roman" panose="02020603050405020304" pitchFamily="18" charset="0"/>
              </a:rPr>
              <a:t>-	</a:t>
            </a:r>
            <a:r>
              <a:rPr lang="ro-RO" altLang="ru-RU" sz="2000" b="1" dirty="0">
                <a:solidFill>
                  <a:schemeClr val="tx2">
                    <a:lumMod val="75000"/>
                  </a:schemeClr>
                </a:solidFill>
                <a:cs typeface="Times New Roman" panose="02020603050405020304" pitchFamily="18" charset="0"/>
              </a:rPr>
              <a:t>Punerea în aplicare </a:t>
            </a:r>
            <a:r>
              <a:rPr lang="ro-RO" altLang="ru-RU" sz="2000" dirty="0">
                <a:solidFill>
                  <a:schemeClr val="tx2">
                    <a:lumMod val="75000"/>
                  </a:schemeClr>
                </a:solidFill>
                <a:cs typeface="Times New Roman" panose="02020603050405020304" pitchFamily="18" charset="0"/>
              </a:rPr>
              <a:t>a documentelor de politici naționale și regionale sectoriale</a:t>
            </a:r>
          </a:p>
          <a:p>
            <a:pPr marL="0" indent="0">
              <a:buNone/>
            </a:pPr>
            <a:endParaRPr lang="en-US" dirty="0"/>
          </a:p>
        </p:txBody>
      </p:sp>
      <p:pic>
        <p:nvPicPr>
          <p:cNvPr id="4"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2160240" cy="661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PNG\adrCentru\03-ADR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188640"/>
            <a:ext cx="1872208" cy="51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2926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BADE76F1-477C-43E4-B3EF-D5E5C14004D1}"/>
              </a:ext>
            </a:extLst>
          </p:cNvPr>
          <p:cNvSpPr>
            <a:spLocks noGrp="1"/>
          </p:cNvSpPr>
          <p:nvPr>
            <p:ph type="title"/>
          </p:nvPr>
        </p:nvSpPr>
        <p:spPr>
          <a:xfrm>
            <a:off x="1476375" y="850900"/>
            <a:ext cx="6911975" cy="777875"/>
          </a:xfrm>
        </p:spPr>
        <p:txBody>
          <a:bodyPr/>
          <a:lstStyle/>
          <a:p>
            <a:pPr>
              <a:defRPr/>
            </a:pPr>
            <a:r>
              <a:rPr lang="ro-RO" sz="3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Dosarul Cererii de Finanțare</a:t>
            </a:r>
            <a:endParaRPr lang="ru-RU"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1507" name="Content Placeholder 2"/>
          <p:cNvSpPr>
            <a:spLocks noGrp="1"/>
          </p:cNvSpPr>
          <p:nvPr>
            <p:ph idx="1"/>
          </p:nvPr>
        </p:nvSpPr>
        <p:spPr>
          <a:xfrm>
            <a:off x="468313" y="1715343"/>
            <a:ext cx="8501062" cy="5026025"/>
          </a:xfrm>
        </p:spPr>
        <p:txBody>
          <a:bodyPr>
            <a:normAutofit/>
          </a:bodyPr>
          <a:lstStyle/>
          <a:p>
            <a:pPr marL="0" indent="0">
              <a:buFont typeface="Arial" charset="0"/>
              <a:buNone/>
            </a:pPr>
            <a:r>
              <a:rPr lang="ro-RO" altLang="ru-RU" sz="2400" b="1" dirty="0">
                <a:solidFill>
                  <a:schemeClr val="tx2">
                    <a:lumMod val="75000"/>
                  </a:schemeClr>
                </a:solidFill>
                <a:latin typeface="+mj-lt"/>
                <a:cs typeface="Times New Roman" pitchFamily="18" charset="0"/>
              </a:rPr>
              <a:t>Dosarul de Aplicare </a:t>
            </a:r>
            <a:r>
              <a:rPr lang="ro-RO" altLang="ru-RU" sz="2400" dirty="0">
                <a:solidFill>
                  <a:schemeClr val="tx2">
                    <a:lumMod val="75000"/>
                  </a:schemeClr>
                </a:solidFill>
                <a:latin typeface="+mj-lt"/>
                <a:cs typeface="Times New Roman" pitchFamily="18" charset="0"/>
              </a:rPr>
              <a:t>va conține următoarele documente:</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Formularul Cererii complete de finanțare (Form.6)</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Planul de acțiuni privind asigurarea durabilității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7)</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Matricea cadrul logic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8)</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Riscurile proiectului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9)</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Bugetul  proiectului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10)</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Declarația </a:t>
            </a:r>
            <a:r>
              <a:rPr lang="ro-RO" altLang="ru-RU" sz="2400" dirty="0" err="1">
                <a:solidFill>
                  <a:schemeClr val="tx2">
                    <a:lumMod val="75000"/>
                  </a:schemeClr>
                </a:solidFill>
                <a:latin typeface="+mj-lt"/>
                <a:cs typeface="Times New Roman" pitchFamily="18" charset="0"/>
              </a:rPr>
              <a:t>Aplicantului</a:t>
            </a:r>
            <a:r>
              <a:rPr lang="ro-RO" altLang="ru-RU" sz="2400" dirty="0">
                <a:solidFill>
                  <a:schemeClr val="tx2">
                    <a:lumMod val="75000"/>
                  </a:schemeClr>
                </a:solidFill>
                <a:latin typeface="+mj-lt"/>
                <a:cs typeface="Times New Roman" pitchFamily="18" charset="0"/>
              </a:rPr>
              <a:t>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2)</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Declarațiile de parteneriat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4)</a:t>
            </a:r>
            <a:endParaRPr lang="ru-RU" altLang="ru-RU" sz="2400" dirty="0">
              <a:solidFill>
                <a:schemeClr val="tx2">
                  <a:lumMod val="75000"/>
                </a:schemeClr>
              </a:solidFill>
              <a:latin typeface="+mj-lt"/>
              <a:cs typeface="Times New Roman" pitchFamily="18" charset="0"/>
            </a:endParaRP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Lista de Verificare (</a:t>
            </a:r>
            <a:r>
              <a:rPr lang="ro-RO" altLang="ru-RU" sz="2400" dirty="0" err="1">
                <a:solidFill>
                  <a:schemeClr val="tx2">
                    <a:lumMod val="75000"/>
                  </a:schemeClr>
                </a:solidFill>
                <a:latin typeface="+mj-lt"/>
                <a:cs typeface="Times New Roman" pitchFamily="18" charset="0"/>
              </a:rPr>
              <a:t>Form</a:t>
            </a:r>
            <a:r>
              <a:rPr lang="ro-RO" altLang="ru-RU" sz="2400" dirty="0">
                <a:solidFill>
                  <a:schemeClr val="tx2">
                    <a:lumMod val="75000"/>
                  </a:schemeClr>
                </a:solidFill>
                <a:latin typeface="+mj-lt"/>
                <a:cs typeface="Times New Roman" pitchFamily="18" charset="0"/>
              </a:rPr>
              <a:t>. 11)</a:t>
            </a:r>
          </a:p>
          <a:p>
            <a:pPr marL="400050" lvl="1" indent="0">
              <a:buFont typeface="Calibri" pitchFamily="34" charset="0"/>
              <a:buAutoNum type="arabicPeriod"/>
            </a:pPr>
            <a:r>
              <a:rPr lang="ro-RO" altLang="ru-RU" sz="2400" dirty="0">
                <a:solidFill>
                  <a:schemeClr val="tx2">
                    <a:lumMod val="75000"/>
                  </a:schemeClr>
                </a:solidFill>
                <a:latin typeface="+mj-lt"/>
                <a:cs typeface="Times New Roman" pitchFamily="18" charset="0"/>
              </a:rPr>
              <a:t> Documentele-suport și cele confirmative.</a:t>
            </a:r>
          </a:p>
        </p:txBody>
      </p:sp>
      <p:pic>
        <p:nvPicPr>
          <p:cNvPr id="21508"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176851"/>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D6798446-44A3-4AA7-B81E-55C62F3035DF}"/>
              </a:ext>
            </a:extLst>
          </p:cNvPr>
          <p:cNvSpPr>
            <a:spLocks noGrp="1"/>
          </p:cNvSpPr>
          <p:nvPr>
            <p:ph type="title"/>
          </p:nvPr>
        </p:nvSpPr>
        <p:spPr>
          <a:xfrm>
            <a:off x="755576" y="1137246"/>
            <a:ext cx="7704137" cy="563562"/>
          </a:xfrm>
        </p:spPr>
        <p:txBody>
          <a:bodyPr>
            <a:normAutofit fontScale="90000"/>
          </a:bodyPr>
          <a:lstStyle/>
          <a:p>
            <a:pPr>
              <a:defRPr/>
            </a:pPr>
            <a:r>
              <a:rPr lang="ro-RO" sz="32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Documentele de suport și confirmative </a:t>
            </a:r>
            <a:r>
              <a:rPr lang="ro-RO" sz="32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(1)</a:t>
            </a:r>
            <a:endParaRPr lang="ru-RU" sz="32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3" name="Объект 2">
            <a:extLst>
              <a:ext uri="{FF2B5EF4-FFF2-40B4-BE49-F238E27FC236}">
                <a16:creationId xmlns:a16="http://schemas.microsoft.com/office/drawing/2014/main" xmlns="" id="{D3D9EC29-C508-4D8E-BEE4-2C081B548D58}"/>
              </a:ext>
            </a:extLst>
          </p:cNvPr>
          <p:cNvGraphicFramePr>
            <a:graphicFrameLocks noGrp="1"/>
          </p:cNvGraphicFramePr>
          <p:nvPr>
            <p:ph idx="1"/>
            <p:extLst>
              <p:ext uri="{D42A27DB-BD31-4B8C-83A1-F6EECF244321}">
                <p14:modId xmlns:p14="http://schemas.microsoft.com/office/powerpoint/2010/main" val="3828249157"/>
              </p:ext>
            </p:extLst>
          </p:nvPr>
        </p:nvGraphicFramePr>
        <p:xfrm>
          <a:off x="107504" y="1787376"/>
          <a:ext cx="8862664" cy="502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2532" name="Объект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4" descr="D:\Desktop\Panou\03-ADR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527845"/>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xmlns="" id="{4851A620-6B38-4F22-BB33-B305901D151E}"/>
              </a:ext>
            </a:extLst>
          </p:cNvPr>
          <p:cNvSpPr>
            <a:spLocks noGrp="1"/>
          </p:cNvSpPr>
          <p:nvPr>
            <p:ph type="title"/>
          </p:nvPr>
        </p:nvSpPr>
        <p:spPr>
          <a:xfrm>
            <a:off x="827088" y="994246"/>
            <a:ext cx="7704137" cy="490538"/>
          </a:xfrm>
        </p:spPr>
        <p:txBody>
          <a:bodyPr>
            <a:normAutofit fontScale="90000"/>
          </a:bodyPr>
          <a:lstStyle/>
          <a:p>
            <a:pPr>
              <a:defRPr/>
            </a:pPr>
            <a:r>
              <a:rPr lang="ro-RO"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Documentele de suport și confirmative </a:t>
            </a:r>
            <a:r>
              <a:rPr lang="ro-RO" sz="2800"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(2)</a:t>
            </a:r>
            <a:endParaRPr lang="ru-RU" sz="28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graphicFrame>
        <p:nvGraphicFramePr>
          <p:cNvPr id="2" name="Объект 1">
            <a:extLst>
              <a:ext uri="{FF2B5EF4-FFF2-40B4-BE49-F238E27FC236}">
                <a16:creationId xmlns:a16="http://schemas.microsoft.com/office/drawing/2014/main" xmlns="" id="{DFA213DD-807A-48E1-A443-5BE3144637F7}"/>
              </a:ext>
            </a:extLst>
          </p:cNvPr>
          <p:cNvGraphicFramePr>
            <a:graphicFrameLocks noGrp="1"/>
          </p:cNvGraphicFramePr>
          <p:nvPr>
            <p:ph idx="1"/>
            <p:extLst>
              <p:ext uri="{D42A27DB-BD31-4B8C-83A1-F6EECF244321}">
                <p14:modId xmlns:p14="http://schemas.microsoft.com/office/powerpoint/2010/main" val="2178546907"/>
              </p:ext>
            </p:extLst>
          </p:nvPr>
        </p:nvGraphicFramePr>
        <p:xfrm>
          <a:off x="107504" y="1567731"/>
          <a:ext cx="8862664" cy="51736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3556" name="Объект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D:\Desktop\Panou\03-ADRC.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126874"/>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B609CD6-4C97-4D42-910C-8C6956CEE3F3}"/>
              </a:ext>
            </a:extLst>
          </p:cNvPr>
          <p:cNvSpPr>
            <a:spLocks noGrp="1"/>
          </p:cNvSpPr>
          <p:nvPr>
            <p:ph type="title"/>
          </p:nvPr>
        </p:nvSpPr>
        <p:spPr>
          <a:xfrm>
            <a:off x="755650" y="1178198"/>
            <a:ext cx="8001000" cy="882650"/>
          </a:xfrm>
        </p:spPr>
        <p:txBody>
          <a:bodyPr/>
          <a:lstStyle/>
          <a:p>
            <a:pPr>
              <a:defRPr/>
            </a:pPr>
            <a:r>
              <a:rPr lang="ro-RO" sz="3200" b="1" dirty="0">
                <a:solidFill>
                  <a:schemeClr val="tx2">
                    <a:lumMod val="75000"/>
                  </a:schemeClr>
                </a:solidFill>
                <a:effectLst>
                  <a:outerShdw blurRad="38100" dist="38100" dir="2700000" algn="tl">
                    <a:srgbClr val="000000">
                      <a:alpha val="43137"/>
                    </a:srgbClr>
                  </a:outerShdw>
                </a:effectLst>
                <a:ea typeface="+mn-ea"/>
                <a:cs typeface="Times New Roman" panose="02020603050405020304" pitchFamily="18" charset="0"/>
              </a:rPr>
              <a:t>Cererea de Finanţare: Reguli generale</a:t>
            </a:r>
            <a:endParaRPr lang="en-US" sz="3200" b="1" dirty="0">
              <a:solidFill>
                <a:schemeClr val="tx2">
                  <a:lumMod val="75000"/>
                </a:schemeClr>
              </a:solidFill>
              <a:effectLst>
                <a:outerShdw blurRad="38100" dist="38100" dir="2700000" algn="tl">
                  <a:srgbClr val="000000">
                    <a:alpha val="43137"/>
                  </a:srgbClr>
                </a:outerShdw>
              </a:effectLst>
              <a:ea typeface="+mn-ea"/>
              <a:cs typeface="Times New Roman" panose="02020603050405020304" pitchFamily="18" charset="0"/>
            </a:endParaRPr>
          </a:p>
        </p:txBody>
      </p:sp>
      <p:sp>
        <p:nvSpPr>
          <p:cNvPr id="24579" name="Содержимое 2"/>
          <p:cNvSpPr>
            <a:spLocks noGrp="1"/>
          </p:cNvSpPr>
          <p:nvPr>
            <p:ph idx="1"/>
          </p:nvPr>
        </p:nvSpPr>
        <p:spPr>
          <a:xfrm>
            <a:off x="457200" y="2311226"/>
            <a:ext cx="8001000" cy="4502150"/>
          </a:xfrm>
        </p:spPr>
        <p:txBody>
          <a:bodyPr>
            <a:normAutofit/>
          </a:bodyPr>
          <a:lstStyle/>
          <a:p>
            <a:pPr algn="just">
              <a:lnSpc>
                <a:spcPct val="90000"/>
              </a:lnSpc>
              <a:buFont typeface="Wingdings" pitchFamily="2" charset="2"/>
              <a:buChar char="§"/>
            </a:pPr>
            <a:r>
              <a:rPr lang="ro-RO" altLang="ru-RU" sz="2400" dirty="0">
                <a:solidFill>
                  <a:schemeClr val="tx2">
                    <a:lumMod val="75000"/>
                  </a:schemeClr>
                </a:solidFill>
                <a:cs typeface="Times New Roman" pitchFamily="18" charset="0"/>
              </a:rPr>
              <a:t>Solicitanţii eligibili vor prezenta pentru fiecare propunere de proiect câte o cerere de finanţare</a:t>
            </a:r>
          </a:p>
          <a:p>
            <a:pPr algn="just">
              <a:lnSpc>
                <a:spcPct val="90000"/>
              </a:lnSpc>
              <a:buFont typeface="Wingdings" pitchFamily="2" charset="2"/>
              <a:buChar char="§"/>
            </a:pPr>
            <a:r>
              <a:rPr lang="ro-RO" altLang="ru-RU" sz="2400" dirty="0">
                <a:solidFill>
                  <a:schemeClr val="tx2">
                    <a:lumMod val="75000"/>
                  </a:schemeClr>
                </a:solidFill>
                <a:cs typeface="Times New Roman" pitchFamily="18" charset="0"/>
              </a:rPr>
              <a:t>Cererea de finanțare se prezintă în limba de română, tapată la calculator</a:t>
            </a:r>
          </a:p>
          <a:p>
            <a:pPr algn="just">
              <a:lnSpc>
                <a:spcPct val="90000"/>
              </a:lnSpc>
              <a:buFont typeface="Wingdings" pitchFamily="2" charset="2"/>
              <a:buChar char="§"/>
            </a:pPr>
            <a:r>
              <a:rPr lang="ro-RO" altLang="ru-RU" sz="2400" dirty="0">
                <a:solidFill>
                  <a:schemeClr val="tx2">
                    <a:lumMod val="75000"/>
                  </a:schemeClr>
                </a:solidFill>
                <a:cs typeface="Times New Roman" pitchFamily="18" charset="0"/>
              </a:rPr>
              <a:t>Solicitanţii </a:t>
            </a:r>
            <a:r>
              <a:rPr lang="en-US" altLang="ru-RU" sz="2400" dirty="0" err="1">
                <a:solidFill>
                  <a:schemeClr val="tx2">
                    <a:lumMod val="75000"/>
                  </a:schemeClr>
                </a:solidFill>
                <a:cs typeface="Times New Roman" pitchFamily="18" charset="0"/>
              </a:rPr>
              <a:t>vor</a:t>
            </a:r>
            <a:r>
              <a:rPr lang="en-US" altLang="ru-RU" sz="2400" dirty="0">
                <a:solidFill>
                  <a:schemeClr val="tx2">
                    <a:lumMod val="75000"/>
                  </a:schemeClr>
                </a:solidFill>
                <a:cs typeface="Times New Roman" pitchFamily="18" charset="0"/>
              </a:rPr>
              <a:t> </a:t>
            </a:r>
            <a:r>
              <a:rPr lang="ro-RO" altLang="ru-RU" sz="2400" dirty="0">
                <a:solidFill>
                  <a:schemeClr val="tx2">
                    <a:lumMod val="75000"/>
                  </a:schemeClr>
                </a:solidFill>
                <a:cs typeface="Times New Roman" pitchFamily="18" charset="0"/>
              </a:rPr>
              <a:t>fixa Cererea de finanţare şi toate documentele suport într-un dosar unic în ordinea stabilită de Regulament</a:t>
            </a:r>
            <a:endParaRPr lang="en-US" altLang="ru-RU" sz="2400" dirty="0">
              <a:solidFill>
                <a:schemeClr val="tx2">
                  <a:lumMod val="75000"/>
                </a:schemeClr>
              </a:solidFill>
              <a:cs typeface="Times New Roman" pitchFamily="18" charset="0"/>
            </a:endParaRPr>
          </a:p>
          <a:p>
            <a:pPr algn="just">
              <a:lnSpc>
                <a:spcPct val="90000"/>
              </a:lnSpc>
              <a:buFont typeface="Wingdings" pitchFamily="2" charset="2"/>
              <a:buChar char="§"/>
            </a:pPr>
            <a:r>
              <a:rPr lang="en-US" altLang="ru-RU" sz="2400" dirty="0" err="1">
                <a:solidFill>
                  <a:schemeClr val="tx2">
                    <a:lumMod val="75000"/>
                  </a:schemeClr>
                </a:solidFill>
                <a:cs typeface="Times New Roman" pitchFamily="18" charset="0"/>
              </a:rPr>
              <a:t>Solicitan</a:t>
            </a:r>
            <a:r>
              <a:rPr lang="ro-RO" altLang="ru-RU" sz="2400" dirty="0">
                <a:solidFill>
                  <a:schemeClr val="tx2">
                    <a:lumMod val="75000"/>
                  </a:schemeClr>
                </a:solidFill>
                <a:cs typeface="Times New Roman" pitchFamily="18" charset="0"/>
              </a:rPr>
              <a:t>ţii asigură completitudinea dosarului sub răspundere proprie, aplicând sigiliul şi data de prezentare pe colet</a:t>
            </a:r>
            <a:endParaRPr lang="en-US" altLang="ru-RU" sz="2400" dirty="0">
              <a:solidFill>
                <a:schemeClr val="tx2">
                  <a:lumMod val="75000"/>
                </a:schemeClr>
              </a:solidFill>
              <a:cs typeface="Times New Roman" pitchFamily="18" charset="0"/>
            </a:endParaRPr>
          </a:p>
          <a:p>
            <a:pPr>
              <a:lnSpc>
                <a:spcPct val="90000"/>
              </a:lnSpc>
              <a:buFont typeface="Wingdings" pitchFamily="2" charset="2"/>
              <a:buChar char="§"/>
            </a:pPr>
            <a:endParaRPr lang="en-US" altLang="ru-RU" sz="2400" dirty="0">
              <a:solidFill>
                <a:schemeClr val="tx2">
                  <a:lumMod val="75000"/>
                </a:schemeClr>
              </a:solidFill>
            </a:endParaRPr>
          </a:p>
          <a:p>
            <a:pPr>
              <a:lnSpc>
                <a:spcPct val="90000"/>
              </a:lnSpc>
              <a:buFont typeface="Wingdings" pitchFamily="2" charset="2"/>
              <a:buChar char="§"/>
            </a:pPr>
            <a:endParaRPr lang="en-US" altLang="ru-RU" sz="2400" dirty="0">
              <a:solidFill>
                <a:schemeClr val="tx2">
                  <a:lumMod val="75000"/>
                </a:schemeClr>
              </a:solidFill>
            </a:endParaRPr>
          </a:p>
        </p:txBody>
      </p:sp>
      <p:pic>
        <p:nvPicPr>
          <p:cNvPr id="24580" name="Объект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0025" y="255588"/>
            <a:ext cx="2538413"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4" descr="D:\Desktop\Panou\03-ADRC.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321529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Заголовок 1">
            <a:extLst>
              <a:ext uri="{FF2B5EF4-FFF2-40B4-BE49-F238E27FC236}">
                <a16:creationId xmlns:a16="http://schemas.microsoft.com/office/drawing/2014/main" xmlns="" id="{616DCFDE-C437-4181-8869-452D32793BD8}"/>
              </a:ext>
            </a:extLst>
          </p:cNvPr>
          <p:cNvSpPr>
            <a:spLocks noGrp="1"/>
          </p:cNvSpPr>
          <p:nvPr>
            <p:ph type="title"/>
          </p:nvPr>
        </p:nvSpPr>
        <p:spPr>
          <a:xfrm>
            <a:off x="755650" y="1269579"/>
            <a:ext cx="7993063" cy="503237"/>
          </a:xfrm>
        </p:spPr>
        <p:txBody>
          <a:bodyPr>
            <a:noAutofit/>
          </a:bodyPr>
          <a:lstStyle/>
          <a:p>
            <a:pPr>
              <a:defRPr/>
            </a:pPr>
            <a:r>
              <a:rPr lang="ro-RO" sz="2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Unde şi cum se depune dosarul cererii de finanţare </a:t>
            </a:r>
            <a:endParaRPr lang="en-US" sz="26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6627" name="Содержимое 2"/>
          <p:cNvSpPr>
            <a:spLocks noGrp="1"/>
          </p:cNvSpPr>
          <p:nvPr>
            <p:ph idx="1"/>
          </p:nvPr>
        </p:nvSpPr>
        <p:spPr>
          <a:xfrm>
            <a:off x="457200" y="2059831"/>
            <a:ext cx="8229600" cy="4681537"/>
          </a:xfrm>
        </p:spPr>
        <p:txBody>
          <a:bodyPr>
            <a:normAutofit/>
          </a:bodyPr>
          <a:lstStyle/>
          <a:p>
            <a:pPr algn="just">
              <a:lnSpc>
                <a:spcPct val="80000"/>
              </a:lnSpc>
              <a:buFont typeface="Wingdings" pitchFamily="2" charset="2"/>
              <a:buChar char="§"/>
            </a:pPr>
            <a:r>
              <a:rPr lang="ro-RO" altLang="ru-RU" sz="2300" dirty="0">
                <a:solidFill>
                  <a:schemeClr val="tx2">
                    <a:lumMod val="75000"/>
                  </a:schemeClr>
                </a:solidFill>
                <a:latin typeface="+mj-lt"/>
                <a:cs typeface="Times New Roman" pitchFamily="18" charset="0"/>
              </a:rPr>
              <a:t>Cererile de finanţare cu documentele de suport trebuie trimise într-un colet sigilat prin poşta recomandată, poşta expresă sau livrate personal (un certificat de primire, datat şi semnat, va fi dat la primire) la adresa sediului ADR </a:t>
            </a:r>
            <a:r>
              <a:rPr lang="en-US" altLang="ru-RU" sz="2300" dirty="0" err="1">
                <a:solidFill>
                  <a:schemeClr val="tx2">
                    <a:lumMod val="75000"/>
                  </a:schemeClr>
                </a:solidFill>
                <a:latin typeface="+mj-lt"/>
                <a:cs typeface="Times New Roman" pitchFamily="18" charset="0"/>
              </a:rPr>
              <a:t>Centru</a:t>
            </a:r>
            <a:r>
              <a:rPr lang="ro-RO" altLang="ru-RU" sz="2300" dirty="0">
                <a:solidFill>
                  <a:schemeClr val="tx2">
                    <a:lumMod val="75000"/>
                  </a:schemeClr>
                </a:solidFill>
                <a:latin typeface="+mj-lt"/>
                <a:cs typeface="Times New Roman" pitchFamily="18" charset="0"/>
              </a:rPr>
              <a:t>.</a:t>
            </a:r>
          </a:p>
          <a:p>
            <a:pPr algn="just">
              <a:lnSpc>
                <a:spcPct val="80000"/>
              </a:lnSpc>
              <a:buFont typeface="Wingdings" pitchFamily="2" charset="2"/>
              <a:buChar char="§"/>
            </a:pPr>
            <a:r>
              <a:rPr lang="ro-RO" altLang="ru-RU" sz="2300" dirty="0">
                <a:solidFill>
                  <a:schemeClr val="tx2">
                    <a:lumMod val="75000"/>
                  </a:schemeClr>
                </a:solidFill>
                <a:latin typeface="+mj-lt"/>
                <a:cs typeface="Times New Roman" pitchFamily="18" charset="0"/>
              </a:rPr>
              <a:t>Cererile de finanţare împreună cu documentele suport trebuie depuse într-un </a:t>
            </a:r>
            <a:r>
              <a:rPr lang="ro-RO" altLang="ru-RU" sz="2300" b="1" u="sng" dirty="0">
                <a:solidFill>
                  <a:schemeClr val="tx2">
                    <a:lumMod val="75000"/>
                  </a:schemeClr>
                </a:solidFill>
                <a:latin typeface="+mj-lt"/>
                <a:cs typeface="Times New Roman" pitchFamily="18" charset="0"/>
              </a:rPr>
              <a:t>original şi 2 copii</a:t>
            </a:r>
            <a:r>
              <a:rPr lang="ro-RO" altLang="ru-RU" sz="2300" u="sng" dirty="0">
                <a:solidFill>
                  <a:schemeClr val="tx2">
                    <a:lumMod val="75000"/>
                  </a:schemeClr>
                </a:solidFill>
                <a:latin typeface="+mj-lt"/>
                <a:cs typeface="Times New Roman" pitchFamily="18" charset="0"/>
              </a:rPr>
              <a:t>.</a:t>
            </a:r>
            <a:endParaRPr lang="en-US" altLang="ru-RU" sz="2300" u="sng" dirty="0">
              <a:solidFill>
                <a:schemeClr val="tx2">
                  <a:lumMod val="75000"/>
                </a:schemeClr>
              </a:solidFill>
              <a:latin typeface="+mj-lt"/>
              <a:cs typeface="Times New Roman" pitchFamily="18" charset="0"/>
            </a:endParaRPr>
          </a:p>
          <a:p>
            <a:pPr algn="just">
              <a:lnSpc>
                <a:spcPct val="80000"/>
              </a:lnSpc>
              <a:buFont typeface="Wingdings" pitchFamily="2" charset="2"/>
              <a:buChar char="§"/>
            </a:pPr>
            <a:r>
              <a:rPr lang="ro-RO" altLang="ru-RU" sz="2300" dirty="0">
                <a:solidFill>
                  <a:schemeClr val="tx2">
                    <a:lumMod val="75000"/>
                  </a:schemeClr>
                </a:solidFill>
                <a:latin typeface="+mj-lt"/>
                <a:cs typeface="Times New Roman" pitchFamily="18" charset="0"/>
              </a:rPr>
              <a:t>Cererea de finanţare, Bugetul proiectului şi Matricea Cadrului Logic trebuie prezentate în versiune electronică (CD/USB). </a:t>
            </a:r>
            <a:r>
              <a:rPr lang="en-US" altLang="ru-RU" sz="2300" dirty="0" err="1">
                <a:solidFill>
                  <a:schemeClr val="tx2">
                    <a:lumMod val="75000"/>
                  </a:schemeClr>
                </a:solidFill>
                <a:latin typeface="+mj-lt"/>
                <a:cs typeface="Times New Roman" pitchFamily="18" charset="0"/>
              </a:rPr>
              <a:t>Vor</a:t>
            </a:r>
            <a:r>
              <a:rPr lang="ro-RO" altLang="ru-RU" sz="2400" dirty="0">
                <a:solidFill>
                  <a:schemeClr val="tx2">
                    <a:lumMod val="75000"/>
                  </a:schemeClr>
                </a:solidFill>
                <a:latin typeface="+mj-lt"/>
                <a:cs typeface="Times New Roman" pitchFamily="18" charset="0"/>
              </a:rPr>
              <a:t> fi inclus</a:t>
            </a:r>
            <a:r>
              <a:rPr lang="en-US" altLang="ru-RU" sz="2400" dirty="0">
                <a:solidFill>
                  <a:schemeClr val="tx2">
                    <a:lumMod val="75000"/>
                  </a:schemeClr>
                </a:solidFill>
                <a:latin typeface="+mj-lt"/>
                <a:cs typeface="Times New Roman" pitchFamily="18" charset="0"/>
              </a:rPr>
              <a:t>e</a:t>
            </a:r>
            <a:r>
              <a:rPr lang="ro-RO" altLang="ru-RU" sz="2400" dirty="0">
                <a:solidFill>
                  <a:schemeClr val="tx2">
                    <a:lumMod val="75000"/>
                  </a:schemeClr>
                </a:solidFill>
                <a:latin typeface="+mj-lt"/>
                <a:cs typeface="Times New Roman" pitchFamily="18" charset="0"/>
              </a:rPr>
              <a:t> într-o mapă unică (de ex., Cererea de finanțare) și nu în fișiere separate</a:t>
            </a:r>
            <a:r>
              <a:rPr lang="en-US" altLang="ru-RU" sz="2400" dirty="0">
                <a:solidFill>
                  <a:schemeClr val="tx2">
                    <a:lumMod val="75000"/>
                  </a:schemeClr>
                </a:solidFill>
                <a:latin typeface="+mj-lt"/>
                <a:cs typeface="Times New Roman" pitchFamily="18" charset="0"/>
              </a:rPr>
              <a:t>.</a:t>
            </a:r>
          </a:p>
          <a:p>
            <a:pPr algn="just">
              <a:lnSpc>
                <a:spcPct val="80000"/>
              </a:lnSpc>
              <a:buFont typeface="Wingdings" pitchFamily="2" charset="2"/>
              <a:buChar char="§"/>
            </a:pPr>
            <a:r>
              <a:rPr lang="en-US" altLang="ru-RU" sz="2400" dirty="0" err="1">
                <a:solidFill>
                  <a:schemeClr val="tx2">
                    <a:lumMod val="75000"/>
                  </a:schemeClr>
                </a:solidFill>
                <a:latin typeface="+mj-lt"/>
                <a:cs typeface="Times New Roman" pitchFamily="18" charset="0"/>
              </a:rPr>
              <a:t>Pe</a:t>
            </a:r>
            <a:r>
              <a:rPr lang="en-US" altLang="ru-RU" sz="2400" dirty="0">
                <a:solidFill>
                  <a:schemeClr val="tx2">
                    <a:lumMod val="75000"/>
                  </a:schemeClr>
                </a:solidFill>
                <a:latin typeface="+mj-lt"/>
                <a:cs typeface="Times New Roman" pitchFamily="18" charset="0"/>
              </a:rPr>
              <a:t> </a:t>
            </a:r>
            <a:r>
              <a:rPr lang="en-US" altLang="ru-RU" sz="2400" dirty="0" err="1">
                <a:solidFill>
                  <a:schemeClr val="tx2">
                    <a:lumMod val="75000"/>
                  </a:schemeClr>
                </a:solidFill>
                <a:latin typeface="+mj-lt"/>
                <a:cs typeface="Times New Roman" pitchFamily="18" charset="0"/>
              </a:rPr>
              <a:t>colet</a:t>
            </a:r>
            <a:r>
              <a:rPr lang="en-US" altLang="ru-RU" sz="2400" dirty="0">
                <a:solidFill>
                  <a:schemeClr val="tx2">
                    <a:lumMod val="75000"/>
                  </a:schemeClr>
                </a:solidFill>
                <a:latin typeface="+mj-lt"/>
                <a:cs typeface="Times New Roman" pitchFamily="18" charset="0"/>
              </a:rPr>
              <a:t> </a:t>
            </a:r>
            <a:r>
              <a:rPr lang="en-US" altLang="ru-RU" sz="2400" dirty="0" err="1">
                <a:solidFill>
                  <a:schemeClr val="tx2">
                    <a:lumMod val="75000"/>
                  </a:schemeClr>
                </a:solidFill>
                <a:latin typeface="+mj-lt"/>
                <a:cs typeface="Times New Roman" pitchFamily="18" charset="0"/>
              </a:rPr>
              <a:t>va</a:t>
            </a:r>
            <a:r>
              <a:rPr lang="en-US" altLang="ru-RU" sz="2400" dirty="0">
                <a:solidFill>
                  <a:schemeClr val="tx2">
                    <a:lumMod val="75000"/>
                  </a:schemeClr>
                </a:solidFill>
                <a:latin typeface="+mj-lt"/>
                <a:cs typeface="Times New Roman" pitchFamily="18" charset="0"/>
              </a:rPr>
              <a:t> fi </a:t>
            </a:r>
            <a:r>
              <a:rPr lang="en-US" altLang="ru-RU" sz="2400" dirty="0" err="1">
                <a:solidFill>
                  <a:schemeClr val="tx2">
                    <a:lumMod val="75000"/>
                  </a:schemeClr>
                </a:solidFill>
                <a:latin typeface="+mj-lt"/>
                <a:cs typeface="Times New Roman" pitchFamily="18" charset="0"/>
              </a:rPr>
              <a:t>indicat</a:t>
            </a:r>
            <a:r>
              <a:rPr lang="en-US" altLang="ru-RU" sz="2400" dirty="0">
                <a:solidFill>
                  <a:schemeClr val="tx2">
                    <a:lumMod val="75000"/>
                  </a:schemeClr>
                </a:solidFill>
                <a:latin typeface="+mj-lt"/>
                <a:cs typeface="Times New Roman" pitchFamily="18" charset="0"/>
              </a:rPr>
              <a:t>:</a:t>
            </a:r>
            <a:endParaRPr lang="ro-RO" altLang="ru-RU" sz="1600" b="1" dirty="0">
              <a:solidFill>
                <a:schemeClr val="tx2">
                  <a:lumMod val="75000"/>
                </a:schemeClr>
              </a:solidFill>
              <a:latin typeface="+mj-lt"/>
              <a:cs typeface="Times New Roman" pitchFamily="18" charset="0"/>
            </a:endParaRPr>
          </a:p>
          <a:p>
            <a:pPr lvl="1">
              <a:lnSpc>
                <a:spcPct val="70000"/>
              </a:lnSpc>
              <a:buFontTx/>
              <a:buChar char="-"/>
            </a:pPr>
            <a:r>
              <a:rPr lang="ro-RO" altLang="ru-RU" sz="2000" dirty="0">
                <a:solidFill>
                  <a:schemeClr val="tx2">
                    <a:lumMod val="75000"/>
                  </a:schemeClr>
                </a:solidFill>
                <a:latin typeface="+mj-lt"/>
                <a:cs typeface="Times New Roman" pitchFamily="18" charset="0"/>
              </a:rPr>
              <a:t>Titlul </a:t>
            </a:r>
            <a:r>
              <a:rPr lang="en-US" altLang="ru-RU" sz="2000" dirty="0" err="1">
                <a:solidFill>
                  <a:schemeClr val="tx2">
                    <a:lumMod val="75000"/>
                  </a:schemeClr>
                </a:solidFill>
                <a:latin typeface="+mj-lt"/>
                <a:cs typeface="Times New Roman" pitchFamily="18" charset="0"/>
              </a:rPr>
              <a:t>proiectului</a:t>
            </a:r>
            <a:endParaRPr lang="ro-RO" altLang="ru-RU" sz="2000" dirty="0">
              <a:solidFill>
                <a:schemeClr val="tx2">
                  <a:lumMod val="75000"/>
                </a:schemeClr>
              </a:solidFill>
              <a:latin typeface="+mj-lt"/>
              <a:cs typeface="Times New Roman" pitchFamily="18" charset="0"/>
            </a:endParaRPr>
          </a:p>
          <a:p>
            <a:pPr lvl="1">
              <a:lnSpc>
                <a:spcPct val="70000"/>
              </a:lnSpc>
              <a:buFontTx/>
              <a:buChar char="-"/>
            </a:pPr>
            <a:r>
              <a:rPr lang="en-US" altLang="ru-RU" sz="2000" dirty="0">
                <a:solidFill>
                  <a:schemeClr val="tx2">
                    <a:lumMod val="75000"/>
                  </a:schemeClr>
                </a:solidFill>
                <a:latin typeface="+mj-lt"/>
                <a:cs typeface="Times New Roman" pitchFamily="18" charset="0"/>
              </a:rPr>
              <a:t>N</a:t>
            </a:r>
            <a:r>
              <a:rPr lang="ro-RO" altLang="ru-RU" sz="2000" dirty="0">
                <a:solidFill>
                  <a:schemeClr val="tx2">
                    <a:lumMod val="75000"/>
                  </a:schemeClr>
                </a:solidFill>
                <a:latin typeface="+mj-lt"/>
                <a:cs typeface="Times New Roman" pitchFamily="18" charset="0"/>
              </a:rPr>
              <a:t>umărul de referință alocat notei conceptuale</a:t>
            </a:r>
          </a:p>
          <a:p>
            <a:pPr lvl="1">
              <a:lnSpc>
                <a:spcPct val="70000"/>
              </a:lnSpc>
              <a:buFontTx/>
              <a:buChar char="-"/>
            </a:pPr>
            <a:r>
              <a:rPr lang="ro-RO" altLang="ru-RU" sz="2000" dirty="0">
                <a:solidFill>
                  <a:schemeClr val="tx2">
                    <a:lumMod val="75000"/>
                  </a:schemeClr>
                </a:solidFill>
                <a:latin typeface="+mj-lt"/>
                <a:cs typeface="Times New Roman" pitchFamily="18" charset="0"/>
              </a:rPr>
              <a:t>Numele deplin şi adresa solicitantului</a:t>
            </a:r>
          </a:p>
          <a:p>
            <a:pPr lvl="1">
              <a:lnSpc>
                <a:spcPct val="70000"/>
              </a:lnSpc>
              <a:buFontTx/>
              <a:buChar char="-"/>
            </a:pPr>
            <a:r>
              <a:rPr lang="ro-RO" altLang="ru-RU" sz="2000" dirty="0">
                <a:solidFill>
                  <a:schemeClr val="tx2">
                    <a:lumMod val="75000"/>
                  </a:schemeClr>
                </a:solidFill>
                <a:latin typeface="+mj-lt"/>
                <a:cs typeface="Times New Roman" pitchFamily="18" charset="0"/>
              </a:rPr>
              <a:t>Fraza: </a:t>
            </a:r>
            <a:r>
              <a:rPr lang="ro-RO" altLang="ru-RU" sz="2000" i="1" dirty="0">
                <a:solidFill>
                  <a:schemeClr val="tx2">
                    <a:lumMod val="75000"/>
                  </a:schemeClr>
                </a:solidFill>
                <a:latin typeface="+mj-lt"/>
                <a:cs typeface="Times New Roman" pitchFamily="18" charset="0"/>
              </a:rPr>
              <a:t>„A nu se deschide înainte de sesiunea de evaluare”</a:t>
            </a:r>
            <a:endParaRPr lang="en-US" altLang="ru-RU" sz="2000" i="1" dirty="0">
              <a:solidFill>
                <a:schemeClr val="tx2">
                  <a:lumMod val="75000"/>
                </a:schemeClr>
              </a:solidFill>
              <a:latin typeface="+mj-lt"/>
              <a:cs typeface="Times New Roman" pitchFamily="18" charset="0"/>
            </a:endParaRPr>
          </a:p>
          <a:p>
            <a:pPr>
              <a:lnSpc>
                <a:spcPct val="70000"/>
              </a:lnSpc>
              <a:buFont typeface="Wingdings" pitchFamily="2" charset="2"/>
              <a:buChar char="§"/>
            </a:pPr>
            <a:endParaRPr lang="ro-RO" altLang="ru-RU" sz="1600" dirty="0">
              <a:solidFill>
                <a:schemeClr val="tx2">
                  <a:lumMod val="75000"/>
                </a:schemeClr>
              </a:solidFill>
              <a:latin typeface="+mj-lt"/>
              <a:cs typeface="Arial" charset="0"/>
            </a:endParaRPr>
          </a:p>
          <a:p>
            <a:pPr algn="just">
              <a:lnSpc>
                <a:spcPct val="80000"/>
              </a:lnSpc>
              <a:buFont typeface="Wingdings" pitchFamily="2" charset="2"/>
              <a:buChar char="§"/>
            </a:pPr>
            <a:endParaRPr lang="ro-RO" altLang="ru-RU" sz="2300" dirty="0">
              <a:solidFill>
                <a:schemeClr val="tx2">
                  <a:lumMod val="75000"/>
                </a:schemeClr>
              </a:solidFill>
              <a:latin typeface="+mj-lt"/>
              <a:cs typeface="Arial" charset="0"/>
            </a:endParaRPr>
          </a:p>
          <a:p>
            <a:pPr algn="just">
              <a:lnSpc>
                <a:spcPct val="80000"/>
              </a:lnSpc>
              <a:buFont typeface="Wingdings" pitchFamily="2" charset="2"/>
              <a:buChar char="§"/>
            </a:pPr>
            <a:endParaRPr lang="ro-RO" altLang="ru-RU" sz="2300" dirty="0">
              <a:solidFill>
                <a:schemeClr val="tx2">
                  <a:lumMod val="75000"/>
                </a:schemeClr>
              </a:solidFill>
              <a:latin typeface="+mj-lt"/>
              <a:cs typeface="Arial" charset="0"/>
            </a:endParaRPr>
          </a:p>
        </p:txBody>
      </p:sp>
      <p:pic>
        <p:nvPicPr>
          <p:cNvPr id="26628"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793270"/>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Заголовок 1">
            <a:extLst>
              <a:ext uri="{FF2B5EF4-FFF2-40B4-BE49-F238E27FC236}">
                <a16:creationId xmlns:a16="http://schemas.microsoft.com/office/drawing/2014/main" xmlns="" id="{A23CA97E-FCE1-4751-A4BD-8569FF5517B2}"/>
              </a:ext>
            </a:extLst>
          </p:cNvPr>
          <p:cNvSpPr>
            <a:spLocks noGrp="1"/>
          </p:cNvSpPr>
          <p:nvPr>
            <p:ph type="title"/>
          </p:nvPr>
        </p:nvSpPr>
        <p:spPr>
          <a:xfrm>
            <a:off x="2138363" y="1128713"/>
            <a:ext cx="4511675" cy="630237"/>
          </a:xfrm>
        </p:spPr>
        <p:txBody>
          <a:bodyPr>
            <a:normAutofit fontScale="90000"/>
          </a:bodyPr>
          <a:lstStyle/>
          <a:p>
            <a:pPr>
              <a:defRPr/>
            </a:pPr>
            <a:r>
              <a:rPr lang="ro-RO" altLang="ru-RU" sz="3600" dirty="0">
                <a:solidFill>
                  <a:schemeClr val="tx2">
                    <a:lumMod val="75000"/>
                  </a:schemeClr>
                </a:solidFill>
                <a:effectLst>
                  <a:outerShdw blurRad="38100" dist="38100" dir="2700000" algn="tl">
                    <a:srgbClr val="000000">
                      <a:alpha val="43137"/>
                    </a:srgbClr>
                  </a:outerShdw>
                </a:effectLst>
                <a:cs typeface="Arial" panose="020B0604020202020204" pitchFamily="34" charset="0"/>
              </a:rPr>
              <a:t>   </a:t>
            </a:r>
            <a:r>
              <a:rPr lang="ro-RO" altLang="ru-RU" sz="40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rPr>
              <a:t>Termenul limită</a:t>
            </a:r>
            <a:endParaRPr lang="en-US" altLang="ru-RU" sz="4000" b="1" dirty="0">
              <a:solidFill>
                <a:schemeClr val="tx2">
                  <a:lumMod val="75000"/>
                </a:schemeClr>
              </a:solidFill>
              <a:effectLst>
                <a:outerShdw blurRad="38100" dist="38100" dir="2700000" algn="tl">
                  <a:srgbClr val="000000">
                    <a:alpha val="43137"/>
                  </a:srgbClr>
                </a:outerShdw>
              </a:effectLst>
              <a:cs typeface="Times New Roman" panose="02020603050405020304" pitchFamily="18" charset="0"/>
            </a:endParaRPr>
          </a:p>
        </p:txBody>
      </p:sp>
      <p:sp>
        <p:nvSpPr>
          <p:cNvPr id="27651" name="Содержимое 2"/>
          <p:cNvSpPr>
            <a:spLocks noGrp="1"/>
          </p:cNvSpPr>
          <p:nvPr>
            <p:ph idx="1"/>
          </p:nvPr>
        </p:nvSpPr>
        <p:spPr>
          <a:xfrm>
            <a:off x="533400" y="2142455"/>
            <a:ext cx="8077200" cy="3806825"/>
          </a:xfrm>
        </p:spPr>
        <p:txBody>
          <a:bodyPr>
            <a:normAutofit/>
          </a:bodyPr>
          <a:lstStyle/>
          <a:p>
            <a:pPr algn="just"/>
            <a:r>
              <a:rPr lang="ro-RO" altLang="ru-RU" sz="2800" dirty="0">
                <a:solidFill>
                  <a:schemeClr val="tx2">
                    <a:lumMod val="75000"/>
                  </a:schemeClr>
                </a:solidFill>
                <a:cs typeface="Times New Roman" pitchFamily="18" charset="0"/>
              </a:rPr>
              <a:t>Dată limită pentru depunerea dosarului cererilor de finanţare este 120 de zile calendaristice</a:t>
            </a:r>
            <a:r>
              <a:rPr lang="en-US" altLang="ru-RU" sz="2800" dirty="0">
                <a:solidFill>
                  <a:schemeClr val="tx2">
                    <a:lumMod val="75000"/>
                  </a:schemeClr>
                </a:solidFill>
                <a:cs typeface="Times New Roman" pitchFamily="18" charset="0"/>
              </a:rPr>
              <a:t> dup</a:t>
            </a:r>
            <a:r>
              <a:rPr lang="ro-RO" altLang="ru-RU" sz="2800" dirty="0">
                <a:solidFill>
                  <a:schemeClr val="tx2">
                    <a:lumMod val="75000"/>
                  </a:schemeClr>
                </a:solidFill>
                <a:cs typeface="Times New Roman" pitchFamily="18" charset="0"/>
              </a:rPr>
              <a:t>ă plasarea deciziei CRD Centru de aprobare a Notei conceptuale.</a:t>
            </a:r>
            <a:endParaRPr lang="en-US" altLang="ru-RU" sz="2800" dirty="0">
              <a:solidFill>
                <a:schemeClr val="tx2">
                  <a:lumMod val="75000"/>
                </a:schemeClr>
              </a:solidFill>
              <a:cs typeface="Times New Roman" pitchFamily="18" charset="0"/>
            </a:endParaRPr>
          </a:p>
          <a:p>
            <a:pPr algn="just"/>
            <a:r>
              <a:rPr lang="ro-RO" altLang="ru-RU" sz="2800" dirty="0">
                <a:solidFill>
                  <a:schemeClr val="tx2">
                    <a:lumMod val="75000"/>
                  </a:schemeClr>
                </a:solidFill>
                <a:cs typeface="Times New Roman" pitchFamily="18" charset="0"/>
              </a:rPr>
              <a:t>Cererile de finanţare primite după data limită vor fi respinse automat.</a:t>
            </a:r>
            <a:endParaRPr lang="en-US" altLang="ru-RU" sz="2800" dirty="0">
              <a:solidFill>
                <a:schemeClr val="tx2">
                  <a:lumMod val="75000"/>
                </a:schemeClr>
              </a:solidFill>
              <a:cs typeface="Times New Roman" pitchFamily="18" charset="0"/>
            </a:endParaRPr>
          </a:p>
        </p:txBody>
      </p:sp>
      <p:pic>
        <p:nvPicPr>
          <p:cNvPr id="27653"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828500"/>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xmlns="" id="{AD220DE0-1769-4259-98BA-A387841AC9DF}"/>
              </a:ext>
            </a:extLst>
          </p:cNvPr>
          <p:cNvSpPr>
            <a:spLocks noGrp="1"/>
          </p:cNvSpPr>
          <p:nvPr>
            <p:ph type="title"/>
          </p:nvPr>
        </p:nvSpPr>
        <p:spPr>
          <a:xfrm>
            <a:off x="1258888" y="1217613"/>
            <a:ext cx="6840537" cy="777875"/>
          </a:xfrm>
        </p:spPr>
        <p:txBody>
          <a:bodyPr/>
          <a:lstStyle/>
          <a:p>
            <a:pPr>
              <a:defRPr/>
            </a:pPr>
            <a:r>
              <a:rPr lang="ro-RO" altLang="ru-RU" sz="4000" b="1" dirty="0">
                <a:solidFill>
                  <a:schemeClr val="tx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Adresa și date de contact:</a:t>
            </a:r>
            <a:endParaRPr lang="en-US" altLang="ru-RU" sz="40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8131" name="Content Placeholder 2">
            <a:extLst>
              <a:ext uri="{FF2B5EF4-FFF2-40B4-BE49-F238E27FC236}">
                <a16:creationId xmlns:a16="http://schemas.microsoft.com/office/drawing/2014/main" xmlns="" id="{68F6811F-1564-4633-8614-34275A22BB6F}"/>
              </a:ext>
            </a:extLst>
          </p:cNvPr>
          <p:cNvSpPr>
            <a:spLocks noGrp="1"/>
          </p:cNvSpPr>
          <p:nvPr>
            <p:ph idx="1"/>
          </p:nvPr>
        </p:nvSpPr>
        <p:spPr>
          <a:xfrm>
            <a:off x="684213" y="1897063"/>
            <a:ext cx="7775575" cy="4628281"/>
          </a:xfrm>
        </p:spPr>
        <p:txBody>
          <a:bodyPr>
            <a:normAutofit fontScale="92500" lnSpcReduction="10000"/>
          </a:bodyPr>
          <a:lstStyle/>
          <a:p>
            <a:pPr algn="ctr">
              <a:buFont typeface="Wingdings 2" panose="05020102010507070707" pitchFamily="18" charset="2"/>
              <a:buNone/>
              <a:defRPr/>
            </a:pPr>
            <a:endParaRPr lang="en-US" altLang="ru-RU" sz="2400" dirty="0">
              <a:solidFill>
                <a:schemeClr val="tx2">
                  <a:lumMod val="75000"/>
                </a:schemeClr>
              </a:solidFill>
              <a:latin typeface="+mj-lt"/>
              <a:cs typeface="Times New Roman" panose="02020603050405020304" pitchFamily="18" charset="0"/>
            </a:endParaRPr>
          </a:p>
          <a:p>
            <a:pPr>
              <a:buFont typeface="Arial" panose="020B0604020202020204" pitchFamily="34" charset="0"/>
              <a:buChar char="•"/>
              <a:defRPr/>
            </a:pPr>
            <a:r>
              <a:rPr lang="ro-RO" altLang="en-US" sz="2800" b="1" dirty="0">
                <a:solidFill>
                  <a:schemeClr val="tx2">
                    <a:lumMod val="75000"/>
                  </a:schemeClr>
                </a:solidFill>
                <a:effectLst>
                  <a:outerShdw blurRad="38100" dist="38100" dir="2700000" algn="tl">
                    <a:srgbClr val="C0C0C0"/>
                  </a:outerShdw>
                </a:effectLst>
                <a:latin typeface="+mj-lt"/>
              </a:rPr>
              <a:t>Agenția de dezvoltare Regională Centru</a:t>
            </a: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MD-6801 or. Ialoveni, </a:t>
            </a: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str. Alexandru cel Bun, 33</a:t>
            </a: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Tel.: (+373) 268 26671</a:t>
            </a:r>
            <a:r>
              <a:rPr lang="en-US" altLang="en-US" sz="2800" dirty="0">
                <a:solidFill>
                  <a:schemeClr val="tx2">
                    <a:lumMod val="75000"/>
                  </a:schemeClr>
                </a:solidFill>
                <a:effectLst>
                  <a:outerShdw blurRad="38100" dist="38100" dir="2700000" algn="tl">
                    <a:srgbClr val="C0C0C0"/>
                  </a:outerShdw>
                </a:effectLst>
                <a:latin typeface="+mj-lt"/>
              </a:rPr>
              <a:t>, 268 26560</a:t>
            </a:r>
            <a:endParaRPr lang="ro-RO" altLang="en-US" sz="2800" dirty="0">
              <a:solidFill>
                <a:schemeClr val="tx2">
                  <a:lumMod val="75000"/>
                </a:schemeClr>
              </a:solidFill>
              <a:effectLst>
                <a:outerShdw blurRad="38100" dist="38100" dir="2700000" algn="tl">
                  <a:srgbClr val="C0C0C0"/>
                </a:outerShdw>
              </a:effectLst>
              <a:latin typeface="+mj-lt"/>
            </a:endParaRPr>
          </a:p>
          <a:p>
            <a:pPr>
              <a:buFont typeface="Arial" panose="020B0604020202020204" pitchFamily="34" charset="0"/>
              <a:buChar char="•"/>
              <a:defRPr/>
            </a:pPr>
            <a:r>
              <a:rPr lang="ro-RO" altLang="en-US" sz="2800" dirty="0">
                <a:solidFill>
                  <a:schemeClr val="tx2">
                    <a:lumMod val="75000"/>
                  </a:schemeClr>
                </a:solidFill>
                <a:effectLst>
                  <a:outerShdw blurRad="38100" dist="38100" dir="2700000" algn="tl">
                    <a:srgbClr val="C0C0C0"/>
                  </a:outerShdw>
                </a:effectLst>
                <a:latin typeface="+mj-lt"/>
              </a:rPr>
              <a:t>Tel/Fax: (+373) 268 22692</a:t>
            </a:r>
          </a:p>
          <a:p>
            <a:pPr>
              <a:buFont typeface="Arial" panose="020B0604020202020204" pitchFamily="34" charset="0"/>
              <a:buChar char="•"/>
              <a:defRPr/>
            </a:pPr>
            <a:r>
              <a:rPr lang="en-US" altLang="en-US" sz="2800" i="1" dirty="0">
                <a:solidFill>
                  <a:schemeClr val="tx2">
                    <a:lumMod val="75000"/>
                  </a:schemeClr>
                </a:solidFill>
                <a:effectLst>
                  <a:outerShdw blurRad="38100" dist="38100" dir="2700000" algn="tl">
                    <a:srgbClr val="C0C0C0"/>
                  </a:outerShdw>
                </a:effectLst>
                <a:latin typeface="+mj-lt"/>
              </a:rPr>
              <a:t>oficiu.adrc@gmail.com</a:t>
            </a:r>
            <a:endParaRPr lang="ro-RO" altLang="en-US" sz="2800" b="1" i="1" dirty="0">
              <a:solidFill>
                <a:schemeClr val="tx2">
                  <a:lumMod val="75000"/>
                </a:schemeClr>
              </a:solidFill>
              <a:latin typeface="+mj-lt"/>
              <a:cs typeface="Times New Roman" panose="02020603050405020304" pitchFamily="18" charset="0"/>
            </a:endParaRPr>
          </a:p>
          <a:p>
            <a:pPr>
              <a:buFont typeface="Arial" panose="020B0604020202020204" pitchFamily="34" charset="0"/>
              <a:buChar char="•"/>
              <a:defRPr/>
            </a:pPr>
            <a:r>
              <a:rPr lang="en-US" altLang="ru-RU" sz="2800" i="1" dirty="0">
                <a:solidFill>
                  <a:schemeClr val="tx2">
                    <a:lumMod val="75000"/>
                  </a:schemeClr>
                </a:solidFill>
                <a:effectLst>
                  <a:outerShdw blurRad="38100" dist="38100" dir="2700000" algn="tl">
                    <a:srgbClr val="C0C0C0"/>
                  </a:outerShdw>
                </a:effectLst>
                <a:latin typeface="+mj-lt"/>
              </a:rPr>
              <a:t>www</a:t>
            </a:r>
            <a:r>
              <a:rPr lang="ro-RO" altLang="ru-RU" sz="2800" i="1" dirty="0">
                <a:solidFill>
                  <a:schemeClr val="tx2">
                    <a:lumMod val="75000"/>
                  </a:schemeClr>
                </a:solidFill>
                <a:effectLst>
                  <a:outerShdw blurRad="38100" dist="38100" dir="2700000" algn="tl">
                    <a:srgbClr val="C0C0C0"/>
                  </a:outerShdw>
                </a:effectLst>
                <a:latin typeface="+mj-lt"/>
              </a:rPr>
              <a:t>.</a:t>
            </a:r>
            <a:r>
              <a:rPr lang="ro-RO" altLang="ru-RU" sz="2800" i="1" dirty="0" err="1">
                <a:solidFill>
                  <a:schemeClr val="tx2">
                    <a:lumMod val="75000"/>
                  </a:schemeClr>
                </a:solidFill>
                <a:effectLst>
                  <a:outerShdw blurRad="38100" dist="38100" dir="2700000" algn="tl">
                    <a:srgbClr val="C0C0C0"/>
                  </a:outerShdw>
                </a:effectLst>
                <a:latin typeface="+mj-lt"/>
              </a:rPr>
              <a:t>adr</a:t>
            </a:r>
            <a:r>
              <a:rPr lang="en-US" altLang="ru-RU" sz="2800" i="1" dirty="0" err="1">
                <a:solidFill>
                  <a:schemeClr val="tx2">
                    <a:lumMod val="75000"/>
                  </a:schemeClr>
                </a:solidFill>
                <a:effectLst>
                  <a:outerShdw blurRad="38100" dist="38100" dir="2700000" algn="tl">
                    <a:srgbClr val="C0C0C0"/>
                  </a:outerShdw>
                </a:effectLst>
                <a:latin typeface="+mj-lt"/>
              </a:rPr>
              <a:t>centru</a:t>
            </a:r>
            <a:r>
              <a:rPr lang="ro-RO" altLang="ru-RU" sz="2800" i="1" dirty="0">
                <a:solidFill>
                  <a:schemeClr val="tx2">
                    <a:lumMod val="75000"/>
                  </a:schemeClr>
                </a:solidFill>
                <a:effectLst>
                  <a:outerShdw blurRad="38100" dist="38100" dir="2700000" algn="tl">
                    <a:srgbClr val="C0C0C0"/>
                  </a:outerShdw>
                </a:effectLst>
                <a:latin typeface="+mj-lt"/>
              </a:rPr>
              <a:t>.</a:t>
            </a:r>
            <a:r>
              <a:rPr lang="ro-RO" altLang="ru-RU" sz="2800" i="1" dirty="0" err="1">
                <a:solidFill>
                  <a:schemeClr val="tx2">
                    <a:lumMod val="75000"/>
                  </a:schemeClr>
                </a:solidFill>
                <a:effectLst>
                  <a:outerShdw blurRad="38100" dist="38100" dir="2700000" algn="tl">
                    <a:srgbClr val="C0C0C0"/>
                  </a:outerShdw>
                </a:effectLst>
                <a:latin typeface="+mj-lt"/>
              </a:rPr>
              <a:t>md</a:t>
            </a:r>
            <a:r>
              <a:rPr lang="ro-RO" altLang="ru-RU" sz="2800" i="1" dirty="0">
                <a:solidFill>
                  <a:schemeClr val="tx2">
                    <a:lumMod val="75000"/>
                  </a:schemeClr>
                </a:solidFill>
                <a:effectLst>
                  <a:outerShdw blurRad="38100" dist="38100" dir="2700000" algn="tl">
                    <a:srgbClr val="C0C0C0"/>
                  </a:outerShdw>
                </a:effectLst>
                <a:latin typeface="+mj-lt"/>
              </a:rPr>
              <a:t>  </a:t>
            </a:r>
            <a:endParaRPr lang="en-US" altLang="ru-RU" sz="2800" i="1" dirty="0">
              <a:solidFill>
                <a:schemeClr val="tx2">
                  <a:lumMod val="75000"/>
                </a:schemeClr>
              </a:solidFill>
              <a:effectLst>
                <a:outerShdw blurRad="38100" dist="38100" dir="2700000" algn="tl">
                  <a:srgbClr val="C0C0C0"/>
                </a:outerShdw>
              </a:effectLst>
              <a:latin typeface="+mj-lt"/>
            </a:endParaRPr>
          </a:p>
          <a:p>
            <a:pPr algn="ctr">
              <a:buFont typeface="Wingdings 2" panose="05020102010507070707" pitchFamily="18" charset="2"/>
              <a:buNone/>
              <a:defRPr/>
            </a:pPr>
            <a:endParaRPr lang="ro-RO" altLang="ru-RU" b="1" dirty="0">
              <a:solidFill>
                <a:schemeClr val="tx2">
                  <a:lumMod val="75000"/>
                </a:schemeClr>
              </a:solidFill>
              <a:latin typeface="+mj-lt"/>
              <a:cs typeface="Times New Roman" panose="02020603050405020304" pitchFamily="18" charset="0"/>
            </a:endParaRPr>
          </a:p>
          <a:p>
            <a:pPr algn="ctr">
              <a:buFont typeface="Wingdings 2" panose="05020102010507070707" pitchFamily="18" charset="2"/>
              <a:buNone/>
              <a:defRPr/>
            </a:pPr>
            <a:r>
              <a:rPr lang="ro-RO" altLang="ru-RU" b="1" dirty="0">
                <a:solidFill>
                  <a:schemeClr val="tx2">
                    <a:lumMod val="75000"/>
                  </a:schemeClr>
                </a:solidFill>
                <a:latin typeface="+mj-lt"/>
                <a:cs typeface="Times New Roman" panose="02020603050405020304" pitchFamily="18" charset="0"/>
              </a:rPr>
              <a:t>Vă mulțumim pentru atenție!</a:t>
            </a:r>
            <a:endParaRPr lang="en-US" altLang="ru-RU" b="1" dirty="0">
              <a:solidFill>
                <a:schemeClr val="tx2">
                  <a:lumMod val="75000"/>
                </a:schemeClr>
              </a:solidFill>
              <a:latin typeface="+mj-lt"/>
              <a:cs typeface="Times New Roman" panose="02020603050405020304" pitchFamily="18" charset="0"/>
            </a:endParaRPr>
          </a:p>
        </p:txBody>
      </p:sp>
      <p:pic>
        <p:nvPicPr>
          <p:cNvPr id="28676" name="Объект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7663" y="203200"/>
            <a:ext cx="2538412"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4" descr="D:\Desktop\Panou\03-ADR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0475" y="255588"/>
            <a:ext cx="23463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6872103"/>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43608" y="548680"/>
            <a:ext cx="7239000" cy="748684"/>
          </a:xfrm>
          <a:solidFill>
            <a:schemeClr val="bg1">
              <a:lumMod val="95000"/>
            </a:schemeClr>
          </a:solidFill>
          <a:ln>
            <a:miter lim="800000"/>
            <a:headEnd/>
            <a:tailEnd/>
          </a:ln>
        </p:spPr>
        <p:style>
          <a:lnRef idx="0">
            <a:schemeClr val="accent3"/>
          </a:lnRef>
          <a:fillRef idx="3">
            <a:schemeClr val="accent3"/>
          </a:fillRef>
          <a:effectRef idx="3">
            <a:schemeClr val="accent3"/>
          </a:effectRef>
          <a:fontRef idx="minor">
            <a:schemeClr val="lt1"/>
          </a:fontRef>
        </p:style>
        <p:txBody>
          <a:bodyPr>
            <a:normAutofit/>
          </a:bodyPr>
          <a:lstStyle/>
          <a:p>
            <a:pPr eaLnBrk="1" hangingPunct="1">
              <a:defRPr/>
            </a:pPr>
            <a:r>
              <a:rPr lang="ro-RO" altLang="ro-RO" sz="3200" b="1" dirty="0">
                <a:solidFill>
                  <a:srgbClr val="C00000"/>
                </a:solidFill>
                <a:effectLst>
                  <a:outerShdw blurRad="38100" dist="38100" dir="2700000" algn="tl">
                    <a:srgbClr val="C0C0C0"/>
                  </a:outerShdw>
                </a:effectLst>
                <a:cs typeface="Arial" charset="0"/>
              </a:rPr>
              <a:t>Mulțumesc pentru atenție</a:t>
            </a:r>
            <a:endParaRPr lang="ru-RU" altLang="ro-RO" sz="3200" b="1" dirty="0">
              <a:solidFill>
                <a:srgbClr val="C00000"/>
              </a:solidFill>
              <a:effectLst>
                <a:outerShdw blurRad="38100" dist="38100" dir="2700000" algn="tl">
                  <a:srgbClr val="C0C0C0"/>
                </a:outerShdw>
              </a:effectLst>
              <a:cs typeface="Arial" charset="0"/>
            </a:endParaRPr>
          </a:p>
        </p:txBody>
      </p:sp>
      <p:pic>
        <p:nvPicPr>
          <p:cNvPr id="9" name="Picture 4" descr="Imagini pentru contact us blank logo&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2" y="2348879"/>
            <a:ext cx="4536504" cy="3256977"/>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3779912" y="1692733"/>
            <a:ext cx="5176596" cy="4040523"/>
          </a:xfrm>
          <a:prstGeom prst="rect">
            <a:avLst/>
          </a:prstGeom>
          <a:solidFill>
            <a:schemeClr val="bg1">
              <a:lumMod val="95000"/>
            </a:schemeClr>
          </a:solidFill>
        </p:spPr>
        <p:style>
          <a:lnRef idx="0">
            <a:schemeClr val="accent3"/>
          </a:lnRef>
          <a:fillRef idx="3">
            <a:schemeClr val="accent3"/>
          </a:fillRef>
          <a:effectRef idx="3">
            <a:schemeClr val="accent3"/>
          </a:effectRef>
          <a:fontRef idx="minor">
            <a:schemeClr val="lt1"/>
          </a:fontRef>
        </p:style>
        <p:txBody>
          <a:bodyPr lIns="91430" tIns="45714" rIns="91430" bIns="45714" anchor="ctr">
            <a:normAutofit/>
          </a:bodyPr>
          <a:lstStyle/>
          <a:p>
            <a:pPr algn="ctr" defTabSz="1081088">
              <a:defRPr/>
            </a:pPr>
            <a:r>
              <a:rPr lang="ro-RO" altLang="ro-RO" sz="2700" b="1" dirty="0">
                <a:solidFill>
                  <a:schemeClr val="tx2">
                    <a:lumMod val="75000"/>
                  </a:schemeClr>
                </a:solidFill>
                <a:effectLst>
                  <a:outerShdw blurRad="38100" dist="38100" dir="2700000" algn="tl">
                    <a:srgbClr val="C0C0C0"/>
                  </a:outerShdw>
                </a:effectLst>
                <a:cs typeface="Arial" charset="0"/>
              </a:rPr>
              <a:t>Agenția de </a:t>
            </a:r>
            <a:r>
              <a:rPr lang="en-US" altLang="ro-RO" sz="2700" b="1" dirty="0">
                <a:solidFill>
                  <a:schemeClr val="tx2">
                    <a:lumMod val="75000"/>
                  </a:schemeClr>
                </a:solidFill>
                <a:effectLst>
                  <a:outerShdw blurRad="38100" dist="38100" dir="2700000" algn="tl">
                    <a:srgbClr val="C0C0C0"/>
                  </a:outerShdw>
                </a:effectLst>
                <a:cs typeface="Arial" charset="0"/>
              </a:rPr>
              <a:t>D</a:t>
            </a:r>
            <a:r>
              <a:rPr lang="ro-RO" altLang="ro-RO" sz="2700" b="1" dirty="0">
                <a:solidFill>
                  <a:schemeClr val="tx2">
                    <a:lumMod val="75000"/>
                  </a:schemeClr>
                </a:solidFill>
                <a:effectLst>
                  <a:outerShdw blurRad="38100" dist="38100" dir="2700000" algn="tl">
                    <a:srgbClr val="C0C0C0"/>
                  </a:outerShdw>
                </a:effectLst>
                <a:cs typeface="Arial" charset="0"/>
              </a:rPr>
              <a:t>ezvoltare Regională Centru</a:t>
            </a:r>
          </a:p>
          <a:p>
            <a:pPr algn="ctr" defTabSz="1081088">
              <a:defRPr/>
            </a:pPr>
            <a:r>
              <a:rPr lang="ro-RO" altLang="ro-RO" sz="2700" dirty="0">
                <a:solidFill>
                  <a:schemeClr val="tx2">
                    <a:lumMod val="75000"/>
                  </a:schemeClr>
                </a:solidFill>
                <a:effectLst>
                  <a:outerShdw blurRad="38100" dist="38100" dir="2700000" algn="tl">
                    <a:srgbClr val="C0C0C0"/>
                  </a:outerShdw>
                </a:effectLst>
                <a:cs typeface="Arial" charset="0"/>
              </a:rPr>
              <a:t>MD-6801 or. Ialoveni, </a:t>
            </a:r>
          </a:p>
          <a:p>
            <a:pPr algn="ctr" defTabSz="1081088">
              <a:defRPr/>
            </a:pPr>
            <a:r>
              <a:rPr lang="ro-RO" altLang="ro-RO" sz="2700" dirty="0">
                <a:solidFill>
                  <a:schemeClr val="tx2">
                    <a:lumMod val="75000"/>
                  </a:schemeClr>
                </a:solidFill>
                <a:effectLst>
                  <a:outerShdw blurRad="38100" dist="38100" dir="2700000" algn="tl">
                    <a:srgbClr val="C0C0C0"/>
                  </a:outerShdw>
                </a:effectLst>
                <a:cs typeface="Arial" charset="0"/>
              </a:rPr>
              <a:t>str. Alexandru cel Bun, 33</a:t>
            </a:r>
          </a:p>
          <a:p>
            <a:pPr algn="ctr" defTabSz="1081088">
              <a:defRPr/>
            </a:pPr>
            <a:r>
              <a:rPr lang="ro-RO" altLang="ro-RO" sz="2700" dirty="0">
                <a:solidFill>
                  <a:schemeClr val="tx2">
                    <a:lumMod val="75000"/>
                  </a:schemeClr>
                </a:solidFill>
                <a:effectLst>
                  <a:outerShdw blurRad="38100" dist="38100" dir="2700000" algn="tl">
                    <a:srgbClr val="C0C0C0"/>
                  </a:outerShdw>
                </a:effectLst>
                <a:cs typeface="Arial" charset="0"/>
              </a:rPr>
              <a:t>tel./fax: (+373) 268 22692</a:t>
            </a:r>
          </a:p>
          <a:p>
            <a:pPr algn="ctr" defTabSz="1081088">
              <a:defRPr/>
            </a:pPr>
            <a:r>
              <a:rPr lang="ro-RO" altLang="ro-RO" sz="2700" b="1" dirty="0" err="1">
                <a:solidFill>
                  <a:schemeClr val="tx2">
                    <a:lumMod val="75000"/>
                  </a:schemeClr>
                </a:solidFill>
                <a:effectLst>
                  <a:outerShdw blurRad="38100" dist="38100" dir="2700000" algn="tl">
                    <a:srgbClr val="C0C0C0"/>
                  </a:outerShdw>
                </a:effectLst>
                <a:cs typeface="Arial" charset="0"/>
              </a:rPr>
              <a:t>oficiu.adrc</a:t>
            </a:r>
            <a:r>
              <a:rPr lang="ro-RO" altLang="ro-RO" sz="2700" b="1" dirty="0">
                <a:solidFill>
                  <a:schemeClr val="tx2">
                    <a:lumMod val="75000"/>
                  </a:schemeClr>
                </a:solidFill>
                <a:effectLst>
                  <a:outerShdw blurRad="38100" dist="38100" dir="2700000" algn="tl">
                    <a:srgbClr val="C0C0C0"/>
                  </a:outerShdw>
                </a:effectLst>
                <a:cs typeface="Arial" charset="0"/>
              </a:rPr>
              <a:t>@</a:t>
            </a:r>
            <a:r>
              <a:rPr lang="ro-RO" altLang="ro-RO" sz="2700" b="1" dirty="0" err="1">
                <a:solidFill>
                  <a:schemeClr val="tx2">
                    <a:lumMod val="75000"/>
                  </a:schemeClr>
                </a:solidFill>
                <a:effectLst>
                  <a:outerShdw blurRad="38100" dist="38100" dir="2700000" algn="tl">
                    <a:srgbClr val="C0C0C0"/>
                  </a:outerShdw>
                </a:effectLst>
                <a:cs typeface="Arial" charset="0"/>
              </a:rPr>
              <a:t>gmail.com</a:t>
            </a:r>
            <a:endParaRPr lang="ro-RO" altLang="ro-RO" sz="2700" b="1" dirty="0">
              <a:solidFill>
                <a:schemeClr val="tx2">
                  <a:lumMod val="75000"/>
                </a:schemeClr>
              </a:solidFill>
              <a:effectLst>
                <a:outerShdw blurRad="38100" dist="38100" dir="2700000" algn="tl">
                  <a:srgbClr val="C0C0C0"/>
                </a:outerShdw>
              </a:effectLst>
              <a:cs typeface="Arial" charset="0"/>
            </a:endParaRPr>
          </a:p>
          <a:p>
            <a:pPr algn="ctr" defTabSz="1081088">
              <a:defRPr/>
            </a:pPr>
            <a:r>
              <a:rPr lang="ro-RO" altLang="ro-RO" sz="2700" b="1" dirty="0" err="1">
                <a:solidFill>
                  <a:schemeClr val="tx2">
                    <a:lumMod val="75000"/>
                  </a:schemeClr>
                </a:solidFill>
                <a:effectLst>
                  <a:outerShdw blurRad="38100" dist="38100" dir="2700000" algn="tl">
                    <a:srgbClr val="C0C0C0"/>
                  </a:outerShdw>
                </a:effectLst>
                <a:cs typeface="Arial" charset="0"/>
              </a:rPr>
              <a:t>www.adrcentru.md</a:t>
            </a:r>
            <a:r>
              <a:rPr lang="ro-RO" altLang="ro-RO" sz="2700" b="1" dirty="0">
                <a:solidFill>
                  <a:schemeClr val="tx2">
                    <a:lumMod val="75000"/>
                  </a:schemeClr>
                </a:solidFill>
                <a:effectLst>
                  <a:outerShdw blurRad="38100" dist="38100" dir="2700000" algn="tl">
                    <a:srgbClr val="C0C0C0"/>
                  </a:outerShdw>
                </a:effectLst>
                <a:cs typeface="Arial" charset="0"/>
              </a:rPr>
              <a:t> </a:t>
            </a:r>
            <a:endParaRPr lang="ru-RU" altLang="ro-RO" sz="2700" b="1" dirty="0">
              <a:solidFill>
                <a:schemeClr val="tx2">
                  <a:lumMod val="75000"/>
                </a:schemeClr>
              </a:solidFill>
              <a:effectLst>
                <a:outerShdw blurRad="38100" dist="38100" dir="2700000" algn="tl">
                  <a:srgbClr val="C0C0C0"/>
                </a:outerShdw>
              </a:effectLst>
              <a:cs typeface="Arial" charset="0"/>
            </a:endParaRPr>
          </a:p>
        </p:txBody>
      </p:sp>
      <p:pic>
        <p:nvPicPr>
          <p:cNvPr id="8198" name="Picture 6" descr="C:\Users\user\Desktop\PNG\adrCentru\19-ADRC - 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962941"/>
            <a:ext cx="1152128" cy="1186139"/>
          </a:xfrm>
          <a:prstGeom prst="rect">
            <a:avLst/>
          </a:prstGeom>
          <a:noFill/>
          <a:extLst>
            <a:ext uri="{909E8E84-426E-40DD-AFC4-6F175D3DCCD1}">
              <a14:hiddenFill xmlns:a14="http://schemas.microsoft.com/office/drawing/2010/main">
                <a:solidFill>
                  <a:srgbClr val="FFFFFF"/>
                </a:solidFill>
              </a14:hiddenFill>
            </a:ext>
          </a:extLst>
        </p:spPr>
      </p:pic>
      <p:sp>
        <p:nvSpPr>
          <p:cNvPr id="7" name="Dreptunghi 6"/>
          <p:cNvSpPr/>
          <p:nvPr/>
        </p:nvSpPr>
        <p:spPr>
          <a:xfrm>
            <a:off x="-36512" y="5373216"/>
            <a:ext cx="3744416" cy="504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8" name="Picture 14" descr="http://mdrc.gov.md/public/files/campanie/RM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0" y="0"/>
            <a:ext cx="9146579" cy="6858000"/>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1" name="Dreptunghi 10"/>
          <p:cNvSpPr/>
          <p:nvPr/>
        </p:nvSpPr>
        <p:spPr>
          <a:xfrm>
            <a:off x="251520" y="116632"/>
            <a:ext cx="1872208" cy="5040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Picture 3" descr="C:\Users\user\Desktop\PNG\adrCentru\01-MADRM.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116632"/>
            <a:ext cx="1512168" cy="463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9733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8198"/>
                                        </p:tgtEl>
                                        <p:attrNameLst>
                                          <p:attrName>style.visibility</p:attrName>
                                        </p:attrNameLst>
                                      </p:cBhvr>
                                      <p:to>
                                        <p:strVal val="visible"/>
                                      </p:to>
                                    </p:set>
                                    <p:animEffect transition="in" filter="barn(inVertical)">
                                      <p:cBhvr>
                                        <p:cTn id="13" dur="500"/>
                                        <p:tgtEl>
                                          <p:spTgt spid="8198"/>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par>
                                <p:cTn id="19" presetID="21" presetClass="entr" presetSubtype="1"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heel(1)">
                                      <p:cBhvr>
                                        <p:cTn id="21" dur="2000"/>
                                        <p:tgtEl>
                                          <p:spTgt spid="10"/>
                                        </p:tgtEl>
                                      </p:cBhvr>
                                    </p:animEffect>
                                  </p:childTnLst>
                                </p:cTn>
                              </p:par>
                              <p:par>
                                <p:cTn id="22" presetID="21"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heel(1)">
                                      <p:cBhvr>
                                        <p:cTn id="24"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defRPr/>
            </a:pPr>
            <a: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t/>
            </a:r>
            <a:b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br>
            <a: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t/>
            </a:r>
            <a:b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br>
            <a: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t/>
            </a:r>
            <a:br>
              <a:rPr lang="en-US" altLang="ru-RU" sz="3100" b="1" i="1" dirty="0">
                <a:solidFill>
                  <a:srgbClr val="632523"/>
                </a:solidFill>
                <a:effectLst>
                  <a:outerShdw blurRad="38100" dist="38100" dir="2700000" algn="tl">
                    <a:srgbClr val="C0C0C0"/>
                  </a:outerShdw>
                </a:effectLst>
                <a:latin typeface="+mn-lt"/>
                <a:cs typeface="Times New Roman" panose="02020603050405020304" pitchFamily="18" charset="0"/>
              </a:rPr>
            </a:br>
            <a:r>
              <a:rPr lang="en-US" altLang="ru-RU" sz="3100" b="1" dirty="0">
                <a:solidFill>
                  <a:schemeClr val="tx2"/>
                </a:solidFill>
                <a:effectLst>
                  <a:outerShdw blurRad="38100" dist="38100" dir="2700000" algn="tl">
                    <a:srgbClr val="000000">
                      <a:alpha val="43137"/>
                    </a:srgbClr>
                  </a:outerShdw>
                </a:effectLst>
              </a:rPr>
              <a:t>TIPURI DE APEL</a:t>
            </a:r>
            <a:r>
              <a:rPr lang="ro-RO" altLang="ru-RU" sz="3100" b="1" dirty="0">
                <a:solidFill>
                  <a:schemeClr val="tx2"/>
                </a:solidFill>
                <a:latin typeface="Times New Roman" panose="02020603050405020304" pitchFamily="18" charset="0"/>
                <a:cs typeface="Times New Roman" panose="02020603050405020304" pitchFamily="18" charset="0"/>
              </a:rPr>
              <a:t/>
            </a:r>
            <a:br>
              <a:rPr lang="ro-RO" altLang="ru-RU" sz="3100" b="1" dirty="0">
                <a:solidFill>
                  <a:schemeClr val="tx2"/>
                </a:solidFill>
                <a:latin typeface="Times New Roman" panose="02020603050405020304" pitchFamily="18" charset="0"/>
                <a:cs typeface="Times New Roman" panose="02020603050405020304" pitchFamily="18" charset="0"/>
              </a:rPr>
            </a:br>
            <a:r>
              <a:rPr lang="en-US" altLang="ru-RU" sz="3100" b="1" dirty="0">
                <a:solidFill>
                  <a:schemeClr val="tx2"/>
                </a:solidFill>
              </a:rPr>
              <a:t/>
            </a:r>
            <a:br>
              <a:rPr lang="en-US" altLang="ru-RU" sz="3100" b="1" dirty="0">
                <a:solidFill>
                  <a:schemeClr val="tx2"/>
                </a:solidFill>
              </a:rPr>
            </a:br>
            <a:endParaRPr lang="en-US" sz="3100" b="1" dirty="0">
              <a:solidFill>
                <a:schemeClr val="tx2"/>
              </a:solidFill>
            </a:endParaRPr>
          </a:p>
        </p:txBody>
      </p:sp>
      <p:sp>
        <p:nvSpPr>
          <p:cNvPr id="3" name="Объект 2"/>
          <p:cNvSpPr>
            <a:spLocks noGrp="1"/>
          </p:cNvSpPr>
          <p:nvPr>
            <p:ph idx="1"/>
          </p:nvPr>
        </p:nvSpPr>
        <p:spPr>
          <a:xfrm>
            <a:off x="539552" y="1628801"/>
            <a:ext cx="8229600" cy="3528392"/>
          </a:xfrm>
        </p:spPr>
        <p:txBody>
          <a:bodyPr>
            <a:normAutofit fontScale="92500"/>
          </a:bodyPr>
          <a:lstStyle/>
          <a:p>
            <a:endParaRPr lang="en-US" altLang="ru-RU" sz="2000" b="1" dirty="0">
              <a:solidFill>
                <a:srgbClr val="000000"/>
              </a:solidFill>
              <a:latin typeface="+mj-lt"/>
              <a:cs typeface="Times New Roman" panose="02020603050405020304" pitchFamily="18" charset="0"/>
            </a:endParaRPr>
          </a:p>
          <a:p>
            <a:pPr algn="just"/>
            <a:r>
              <a:rPr lang="ro-RO" altLang="ru-RU" sz="2400" b="1" dirty="0">
                <a:solidFill>
                  <a:schemeClr val="tx2">
                    <a:lumMod val="75000"/>
                  </a:schemeClr>
                </a:solidFill>
                <a:latin typeface="+mj-lt"/>
                <a:cs typeface="Times New Roman" panose="02020603050405020304" pitchFamily="18" charset="0"/>
              </a:rPr>
              <a:t>Apel competitiv - </a:t>
            </a:r>
            <a:r>
              <a:rPr lang="ro-RO" altLang="ru-RU" sz="2400" dirty="0">
                <a:solidFill>
                  <a:schemeClr val="tx2">
                    <a:lumMod val="75000"/>
                  </a:schemeClr>
                </a:solidFill>
                <a:latin typeface="+mj-lt"/>
                <a:cs typeface="Times New Roman" panose="02020603050405020304" pitchFamily="18" charset="0"/>
              </a:rPr>
              <a:t>se desfășoară prin selectarea proiectelor pentru domeniile de intervenție, având ca bază un proces competitiv, bazat pe acumularea punctajului maxim în cadrul Apelului și corespund </a:t>
            </a:r>
            <a:r>
              <a:rPr lang="ro-RO" altLang="ru-RU" sz="2400" dirty="0" err="1">
                <a:solidFill>
                  <a:schemeClr val="tx2">
                    <a:lumMod val="75000"/>
                  </a:schemeClr>
                </a:solidFill>
                <a:latin typeface="+mj-lt"/>
                <a:cs typeface="Times New Roman" panose="02020603050405020304" pitchFamily="18" charset="0"/>
              </a:rPr>
              <a:t>criteriilo</a:t>
            </a:r>
            <a:r>
              <a:rPr lang="en-US" altLang="ru-RU" sz="2400" dirty="0">
                <a:solidFill>
                  <a:schemeClr val="tx2">
                    <a:lumMod val="75000"/>
                  </a:schemeClr>
                </a:solidFill>
                <a:latin typeface="+mj-lt"/>
                <a:cs typeface="Times New Roman" panose="02020603050405020304" pitchFamily="18" charset="0"/>
              </a:rPr>
              <a:t>r </a:t>
            </a:r>
            <a:r>
              <a:rPr lang="ro-RO" altLang="ru-RU" sz="2400" dirty="0">
                <a:solidFill>
                  <a:schemeClr val="tx2">
                    <a:lumMod val="75000"/>
                  </a:schemeClr>
                </a:solidFill>
                <a:latin typeface="+mj-lt"/>
                <a:cs typeface="Times New Roman" panose="02020603050405020304" pitchFamily="18" charset="0"/>
              </a:rPr>
              <a:t>generale de eligibilitate.</a:t>
            </a:r>
            <a:endParaRPr lang="en-US" altLang="ru-RU" sz="2400" dirty="0">
              <a:solidFill>
                <a:schemeClr val="tx2">
                  <a:lumMod val="75000"/>
                </a:schemeClr>
              </a:solidFill>
              <a:latin typeface="+mj-lt"/>
              <a:cs typeface="Times New Roman" panose="02020603050405020304" pitchFamily="18" charset="0"/>
            </a:endParaRPr>
          </a:p>
          <a:p>
            <a:pPr marL="0" indent="0" algn="just">
              <a:buNone/>
            </a:pPr>
            <a:endParaRPr lang="en-US" altLang="ru-RU" dirty="0">
              <a:solidFill>
                <a:schemeClr val="tx2">
                  <a:lumMod val="75000"/>
                </a:schemeClr>
              </a:solidFill>
              <a:latin typeface="Times New Roman" panose="02020603050405020304" pitchFamily="18" charset="0"/>
              <a:cs typeface="Times New Roman" panose="02020603050405020304" pitchFamily="18" charset="0"/>
            </a:endParaRPr>
          </a:p>
          <a:p>
            <a:pPr algn="just"/>
            <a:r>
              <a:rPr lang="ro-RO" altLang="ru-RU" sz="2400" b="1" dirty="0">
                <a:solidFill>
                  <a:schemeClr val="tx2">
                    <a:lumMod val="75000"/>
                  </a:schemeClr>
                </a:solidFill>
                <a:latin typeface="+mj-lt"/>
                <a:cs typeface="Times New Roman" panose="02020603050405020304" pitchFamily="18" charset="0"/>
              </a:rPr>
              <a:t>Apel pe listă</a:t>
            </a:r>
            <a:r>
              <a:rPr lang="ro-RO" altLang="ru-RU" sz="2400" dirty="0">
                <a:solidFill>
                  <a:schemeClr val="tx2">
                    <a:lumMod val="75000"/>
                  </a:schemeClr>
                </a:solidFill>
                <a:latin typeface="+mj-lt"/>
                <a:cs typeface="Times New Roman" panose="02020603050405020304" pitchFamily="18" charset="0"/>
              </a:rPr>
              <a:t> - se desfășoară prin selectarea proiectelor prioritare de dezvoltare regională, în baza documentelor naționale de politici, în conformitate cu un set de criterii specifice concursului.</a:t>
            </a:r>
            <a:endParaRPr lang="en-US" sz="2400" dirty="0">
              <a:solidFill>
                <a:schemeClr val="tx2">
                  <a:lumMod val="75000"/>
                </a:schemeClr>
              </a:solidFill>
              <a:latin typeface="+mj-lt"/>
            </a:endParaRPr>
          </a:p>
        </p:txBody>
      </p:sp>
      <p:pic>
        <p:nvPicPr>
          <p:cNvPr id="4"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2160240" cy="6619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user\Desktop\PNG\adrCentru\03-ADR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53784"/>
            <a:ext cx="1872208" cy="510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46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Заголовок 1"/>
          <p:cNvSpPr>
            <a:spLocks noGrp="1"/>
          </p:cNvSpPr>
          <p:nvPr>
            <p:ph type="title"/>
          </p:nvPr>
        </p:nvSpPr>
        <p:spPr>
          <a:xfrm>
            <a:off x="500063" y="836712"/>
            <a:ext cx="8143875" cy="500063"/>
          </a:xfrm>
        </p:spPr>
        <p:txBody>
          <a:bodyPr>
            <a:noAutofit/>
          </a:bodyPr>
          <a:lstStyle/>
          <a:p>
            <a:pPr eaLnBrk="1" hangingPunct="1">
              <a:defRPr/>
            </a:pPr>
            <a:r>
              <a:rPr lang="ro-RO" altLang="ru-RU" sz="2800" b="1" dirty="0">
                <a:solidFill>
                  <a:schemeClr val="tx2"/>
                </a:solidFill>
                <a:effectLst>
                  <a:outerShdw blurRad="38100" dist="38100" dir="2700000" algn="tl">
                    <a:srgbClr val="C0C0C0"/>
                  </a:outerShdw>
                </a:effectLst>
                <a:cs typeface="Times New Roman" panose="02020603050405020304" pitchFamily="18" charset="0"/>
              </a:rPr>
              <a:t>ETAPELE </a:t>
            </a:r>
            <a:r>
              <a:rPr lang="x-none" altLang="ru-RU" sz="2800" b="1" dirty="0">
                <a:solidFill>
                  <a:schemeClr val="tx2"/>
                </a:solidFill>
                <a:effectLst>
                  <a:outerShdw blurRad="38100" dist="38100" dir="2700000" algn="tl">
                    <a:srgbClr val="C0C0C0"/>
                  </a:outerShdw>
                </a:effectLst>
                <a:cs typeface="Times New Roman" panose="02020603050405020304" pitchFamily="18" charset="0"/>
              </a:rPr>
              <a:t>APELULUI COMPETITIV</a:t>
            </a:r>
            <a:endParaRPr lang="ro-RO" altLang="ru-RU" sz="2800" b="1" dirty="0">
              <a:solidFill>
                <a:schemeClr val="tx2"/>
              </a:solidFill>
              <a:effectLst>
                <a:outerShdw blurRad="38100" dist="38100" dir="2700000" algn="tl">
                  <a:srgbClr val="C0C0C0"/>
                </a:outerShdw>
              </a:effectLst>
              <a:cs typeface="Times New Roman" panose="02020603050405020304" pitchFamily="18" charset="0"/>
            </a:endParaRPr>
          </a:p>
        </p:txBody>
      </p:sp>
      <p:cxnSp>
        <p:nvCxnSpPr>
          <p:cNvPr id="22531" name="AutoShape 6"/>
          <p:cNvCxnSpPr>
            <a:cxnSpLocks noChangeShapeType="1"/>
          </p:cNvCxnSpPr>
          <p:nvPr/>
        </p:nvCxnSpPr>
        <p:spPr bwMode="auto">
          <a:xfrm>
            <a:off x="-1238250" y="-812800"/>
            <a:ext cx="7286625" cy="0"/>
          </a:xfrm>
          <a:prstGeom prst="straightConnector1">
            <a:avLst/>
          </a:prstGeom>
          <a:noFill/>
          <a:ln w="38100">
            <a:solidFill>
              <a:srgbClr val="000000"/>
            </a:solidFill>
            <a:round/>
            <a:headEnd/>
            <a:tailEnd/>
          </a:ln>
          <a:extLst>
            <a:ext uri="{909E8E84-426E-40DD-AFC4-6F175D3DCCD1}">
              <a14:hiddenFill xmlns:a14="http://schemas.microsoft.com/office/drawing/2010/main">
                <a:noFill/>
              </a14:hiddenFill>
            </a:ext>
          </a:extLst>
        </p:spPr>
      </p:cxnSp>
      <p:graphicFrame>
        <p:nvGraphicFramePr>
          <p:cNvPr id="16" name="Table 15"/>
          <p:cNvGraphicFramePr>
            <a:graphicFrameLocks noGrp="1"/>
          </p:cNvGraphicFramePr>
          <p:nvPr>
            <p:extLst>
              <p:ext uri="{D42A27DB-BD31-4B8C-83A1-F6EECF244321}">
                <p14:modId xmlns:p14="http://schemas.microsoft.com/office/powerpoint/2010/main" val="785920178"/>
              </p:ext>
            </p:extLst>
          </p:nvPr>
        </p:nvGraphicFramePr>
        <p:xfrm>
          <a:off x="571500" y="1628800"/>
          <a:ext cx="8001000" cy="5207922"/>
        </p:xfrm>
        <a:graphic>
          <a:graphicData uri="http://schemas.openxmlformats.org/drawingml/2006/table">
            <a:tbl>
              <a:tblPr/>
              <a:tblGrid>
                <a:gridCol w="571500">
                  <a:extLst>
                    <a:ext uri="{9D8B030D-6E8A-4147-A177-3AD203B41FA5}">
                      <a16:colId xmlns:a16="http://schemas.microsoft.com/office/drawing/2014/main" xmlns="" val="20000"/>
                    </a:ext>
                  </a:extLst>
                </a:gridCol>
                <a:gridCol w="5733256">
                  <a:extLst>
                    <a:ext uri="{9D8B030D-6E8A-4147-A177-3AD203B41FA5}">
                      <a16:colId xmlns:a16="http://schemas.microsoft.com/office/drawing/2014/main" xmlns="" val="20001"/>
                    </a:ext>
                  </a:extLst>
                </a:gridCol>
                <a:gridCol w="1696244">
                  <a:extLst>
                    <a:ext uri="{9D8B030D-6E8A-4147-A177-3AD203B41FA5}">
                      <a16:colId xmlns:a16="http://schemas.microsoft.com/office/drawing/2014/main" xmlns="" val="20002"/>
                    </a:ext>
                  </a:extLst>
                </a:gridCol>
              </a:tblGrid>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Lansarea Concursului de Proiecte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ru-RU" sz="1800" b="1" i="0" u="none" strike="noStrike" cap="none" normalizeH="0" baseline="0" dirty="0" err="1">
                          <a:ln>
                            <a:noFill/>
                          </a:ln>
                          <a:solidFill>
                            <a:schemeClr val="tx2">
                              <a:lumMod val="75000"/>
                            </a:schemeClr>
                          </a:solidFill>
                          <a:effectLst/>
                          <a:latin typeface="+mj-lt"/>
                          <a:cs typeface="Times New Roman" panose="02020603050405020304" pitchFamily="18" charset="0"/>
                        </a:rPr>
                        <a:t>Ziua</a:t>
                      </a:r>
                      <a:r>
                        <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 „0”</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xmlns="" val="10000"/>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2</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Depunerea Notelor Conceptuale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45 zile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(24.09)</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xmlns="" val="10001"/>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3</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Evaluarea Notelor Conceptuale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15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xmlns="" val="10002"/>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4</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Aprobarea Notelor Conceptuale de către CRD</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Centru</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7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xmlns="" val="10003"/>
                  </a:ext>
                </a:extLst>
              </a:tr>
              <a:tr h="4537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5</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ro-RO" sz="2000" b="1" kern="1200" dirty="0">
                          <a:solidFill>
                            <a:schemeClr val="tx2">
                              <a:lumMod val="75000"/>
                            </a:schemeClr>
                          </a:solidFill>
                          <a:effectLst/>
                          <a:latin typeface="+mj-lt"/>
                          <a:ea typeface="+mn-ea"/>
                          <a:cs typeface="Times New Roman" panose="02020603050405020304" pitchFamily="18" charset="0"/>
                        </a:rPr>
                        <a:t>Informarea </a:t>
                      </a:r>
                      <a:r>
                        <a:rPr lang="ro-RO" sz="2000" b="1" kern="1200" dirty="0" err="1">
                          <a:solidFill>
                            <a:schemeClr val="tx2">
                              <a:lumMod val="75000"/>
                            </a:schemeClr>
                          </a:solidFill>
                          <a:effectLst/>
                          <a:latin typeface="+mj-lt"/>
                          <a:ea typeface="+mn-ea"/>
                          <a:cs typeface="Times New Roman" panose="02020603050405020304" pitchFamily="18" charset="0"/>
                        </a:rPr>
                        <a:t>aplicanților</a:t>
                      </a:r>
                      <a:r>
                        <a:rPr lang="en-US" sz="2000" b="1" kern="1200" dirty="0">
                          <a:solidFill>
                            <a:schemeClr val="tx2">
                              <a:lumMod val="75000"/>
                            </a:schemeClr>
                          </a:solidFill>
                          <a:effectLst/>
                          <a:latin typeface="+mj-lt"/>
                          <a:ea typeface="+mn-ea"/>
                          <a:cs typeface="Times New Roman" panose="02020603050405020304" pitchFamily="18" charset="0"/>
                        </a:rPr>
                        <a:t> </a:t>
                      </a:r>
                      <a:r>
                        <a:rPr lang="en-US" sz="2000" b="1" kern="1200" dirty="0" err="1">
                          <a:solidFill>
                            <a:schemeClr val="tx2">
                              <a:lumMod val="75000"/>
                            </a:schemeClr>
                          </a:solidFill>
                          <a:effectLst/>
                          <a:latin typeface="+mj-lt"/>
                          <a:ea typeface="+mn-ea"/>
                          <a:cs typeface="Times New Roman" panose="02020603050405020304" pitchFamily="18" charset="0"/>
                        </a:rPr>
                        <a:t>selecta</a:t>
                      </a:r>
                      <a:r>
                        <a:rPr lang="ro-RO" sz="2000" b="1" kern="1200" dirty="0">
                          <a:solidFill>
                            <a:schemeClr val="tx2">
                              <a:lumMod val="75000"/>
                            </a:schemeClr>
                          </a:solidFill>
                          <a:effectLst/>
                          <a:latin typeface="+mj-lt"/>
                          <a:ea typeface="+mn-ea"/>
                          <a:cs typeface="Times New Roman" panose="02020603050405020304" pitchFamily="18" charset="0"/>
                        </a:rPr>
                        <a:t>ți</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x-none"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7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xmlns="" val="10004"/>
                  </a:ext>
                </a:extLst>
              </a:tr>
              <a:tr h="47683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6</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Depunerea Cererilor de finanțare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120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xmlns="" val="10005"/>
                  </a:ext>
                </a:extLst>
              </a:tr>
              <a:tr h="453722">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7</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Evaluarea Cererilor complete de finanțare</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rowSpan="2">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21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xmlns="" val="10006"/>
                  </a:ext>
                </a:extLst>
              </a:tr>
              <a:tr h="70104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8</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Aprobarea Cererilor complete de finanțare de către CRD Centru</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tc vMerge="1">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ru-RU" sz="1800" b="1" i="0" u="none" strike="noStrike" cap="none" normalizeH="0" baseline="0" dirty="0">
                        <a:ln>
                          <a:noFill/>
                        </a:ln>
                        <a:solidFill>
                          <a:schemeClr val="tx1"/>
                        </a:solidFill>
                        <a:effectLst/>
                        <a:latin typeface="Calibri" panose="020F0502020204030204" pitchFamily="34" charset="0"/>
                      </a:endParaRPr>
                    </a:p>
                  </a:txBody>
                  <a:tcPr marT="45716" marB="4571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8EB4E3"/>
                    </a:solidFill>
                  </a:tcPr>
                </a:tc>
                <a:extLst>
                  <a:ext uri="{0D108BD9-81ED-4DB2-BD59-A6C34878D82A}">
                    <a16:rowId xmlns:a16="http://schemas.microsoft.com/office/drawing/2014/main" xmlns="" val="10007"/>
                  </a:ext>
                </a:extLst>
              </a:tr>
              <a:tr h="42032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9</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o-RO"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Evaluarea de către Comisia Interministerială</a:t>
                      </a:r>
                      <a:endPar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30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8"/>
                  </a:ext>
                </a:extLst>
              </a:tr>
              <a:tr h="581665">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10</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Includerea</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proiectelor</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în</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Documentul</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a:t>
                      </a:r>
                      <a:r>
                        <a:rPr kumimoji="0" lang="en-US" altLang="ru-RU" sz="2000" b="1" i="0" u="none" strike="noStrike" cap="none" normalizeH="0" baseline="0" dirty="0" err="1">
                          <a:ln>
                            <a:noFill/>
                          </a:ln>
                          <a:solidFill>
                            <a:schemeClr val="tx2">
                              <a:lumMod val="75000"/>
                            </a:schemeClr>
                          </a:solidFill>
                          <a:effectLst/>
                          <a:latin typeface="+mj-lt"/>
                          <a:cs typeface="Times New Roman" panose="02020603050405020304" pitchFamily="18" charset="0"/>
                        </a:rPr>
                        <a:t>Unic</a:t>
                      </a:r>
                      <a:r>
                        <a:rPr kumimoji="0" lang="en-US" altLang="ru-RU" sz="2000" b="1" i="0" u="none" strike="noStrike" cap="none" normalizeH="0" baseline="0" dirty="0">
                          <a:ln>
                            <a:noFill/>
                          </a:ln>
                          <a:solidFill>
                            <a:schemeClr val="tx2">
                              <a:lumMod val="75000"/>
                            </a:schemeClr>
                          </a:solidFill>
                          <a:effectLst/>
                          <a:latin typeface="+mj-lt"/>
                          <a:cs typeface="Times New Roman" panose="02020603050405020304" pitchFamily="18" charset="0"/>
                        </a:rPr>
                        <a:t> de Program (DUP)</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defRPr>
                      </a:lvl3pPr>
                      <a:lvl4pPr marL="1600200" indent="-228600">
                        <a:spcBef>
                          <a:spcPct val="20000"/>
                        </a:spcBef>
                        <a:buFont typeface="Arial" panose="020B0604020202020204" pitchFamily="34" charset="0"/>
                        <a:defRPr>
                          <a:solidFill>
                            <a:schemeClr val="tx1"/>
                          </a:solidFill>
                          <a:latin typeface="Calibri" panose="020F0502020204030204" pitchFamily="34" charset="0"/>
                        </a:defRPr>
                      </a:lvl4pPr>
                      <a:lvl5pPr marL="2057400" indent="-228600">
                        <a:spcBef>
                          <a:spcPct val="20000"/>
                        </a:spcBef>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ru-RU" sz="1800" b="1" i="0" u="none" strike="noStrike" cap="none" normalizeH="0" baseline="0" dirty="0">
                          <a:ln>
                            <a:noFill/>
                          </a:ln>
                          <a:solidFill>
                            <a:schemeClr val="tx2">
                              <a:lumMod val="75000"/>
                            </a:schemeClr>
                          </a:solidFill>
                          <a:effectLst/>
                          <a:latin typeface="+mj-lt"/>
                          <a:cs typeface="Times New Roman" panose="02020603050405020304" pitchFamily="18" charset="0"/>
                        </a:rPr>
                        <a:t>10 zile</a:t>
                      </a:r>
                      <a:endParaRPr kumimoji="0" lang="en-US" altLang="ru-RU" sz="1800" b="1" i="0" u="none" strike="noStrike" cap="none" normalizeH="0" baseline="0" dirty="0">
                        <a:ln>
                          <a:noFill/>
                        </a:ln>
                        <a:solidFill>
                          <a:schemeClr val="tx2">
                            <a:lumMod val="75000"/>
                          </a:schemeClr>
                        </a:solidFill>
                        <a:effectLst/>
                        <a:latin typeface="+mj-lt"/>
                        <a:cs typeface="Times New Roman" panose="02020603050405020304" pitchFamily="18"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D9D9"/>
                    </a:solidFill>
                  </a:tcPr>
                </a:tc>
                <a:extLst>
                  <a:ext uri="{0D108BD9-81ED-4DB2-BD59-A6C34878D82A}">
                    <a16:rowId xmlns:a16="http://schemas.microsoft.com/office/drawing/2014/main" xmlns="" val="10009"/>
                  </a:ext>
                </a:extLst>
              </a:tr>
            </a:tbl>
          </a:graphicData>
        </a:graphic>
      </p:graphicFrame>
      <p:pic>
        <p:nvPicPr>
          <p:cNvPr id="9" name="Picture 2" descr="C:\Users\user\Desktop\PNG\adrCentru\03-ADR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88640"/>
            <a:ext cx="1872208" cy="51092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2738"/>
            <a:ext cx="2160240" cy="66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27156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57808"/>
            <a:ext cx="8229600" cy="1143000"/>
          </a:xfrm>
        </p:spPr>
        <p:txBody>
          <a:bodyPr>
            <a:noAutofit/>
          </a:bodyPr>
          <a:lstStyle/>
          <a:p>
            <a:r>
              <a:rPr lang="ro-RO" altLang="ru-RU" sz="2800" b="1" dirty="0">
                <a:effectLst>
                  <a:outerShdw blurRad="38100" dist="38100" dir="2700000" algn="tl">
                    <a:srgbClr val="000000">
                      <a:alpha val="43137"/>
                    </a:srgbClr>
                  </a:outerShdw>
                </a:effectLst>
                <a:cs typeface="Times New Roman" panose="02020603050405020304" pitchFamily="18" charset="0"/>
              </a:rPr>
              <a:t/>
            </a:r>
            <a:br>
              <a:rPr lang="ro-RO" altLang="ru-RU" sz="2800" b="1" dirty="0">
                <a:effectLst>
                  <a:outerShdw blurRad="38100" dist="38100" dir="2700000" algn="tl">
                    <a:srgbClr val="000000">
                      <a:alpha val="43137"/>
                    </a:srgbClr>
                  </a:outerShdw>
                </a:effectLst>
                <a:cs typeface="Times New Roman" panose="02020603050405020304" pitchFamily="18" charset="0"/>
              </a:rPr>
            </a:br>
            <a:r>
              <a:rPr lang="ro-RO" altLang="ru-RU" sz="2800" b="1" dirty="0">
                <a:effectLst>
                  <a:outerShdw blurRad="38100" dist="38100" dir="2700000" algn="tl">
                    <a:srgbClr val="000000">
                      <a:alpha val="43137"/>
                    </a:srgbClr>
                  </a:outerShdw>
                </a:effectLst>
                <a:cs typeface="Times New Roman" panose="02020603050405020304" pitchFamily="18" charset="0"/>
              </a:rPr>
              <a:t/>
            </a:r>
            <a:br>
              <a:rPr lang="ro-RO" altLang="ru-RU" sz="2800" b="1" dirty="0">
                <a:effectLst>
                  <a:outerShdw blurRad="38100" dist="38100" dir="2700000" algn="tl">
                    <a:srgbClr val="000000">
                      <a:alpha val="43137"/>
                    </a:srgbClr>
                  </a:outerShdw>
                </a:effectLst>
                <a:cs typeface="Times New Roman" panose="02020603050405020304" pitchFamily="18" charset="0"/>
              </a:rPr>
            </a:br>
            <a:r>
              <a:rPr lang="en-US" altLang="ru-RU" sz="2800" b="1" dirty="0">
                <a:solidFill>
                  <a:schemeClr val="tx2"/>
                </a:solidFill>
                <a:effectLst>
                  <a:outerShdw blurRad="38100" dist="38100" dir="2700000" algn="tl">
                    <a:srgbClr val="000000">
                      <a:alpha val="43137"/>
                    </a:srgbClr>
                  </a:outerShdw>
                </a:effectLst>
                <a:cs typeface="Times New Roman" panose="02020603050405020304" pitchFamily="18" charset="0"/>
              </a:rPr>
              <a:t>DISTRIBU</a:t>
            </a:r>
            <a:r>
              <a:rPr lang="ro-RO" altLang="ru-RU" sz="2800" b="1" dirty="0">
                <a:solidFill>
                  <a:schemeClr val="tx2"/>
                </a:solidFill>
                <a:effectLst>
                  <a:outerShdw blurRad="38100" dist="38100" dir="2700000" algn="tl">
                    <a:srgbClr val="000000">
                      <a:alpha val="43137"/>
                    </a:srgbClr>
                  </a:outerShdw>
                </a:effectLst>
                <a:cs typeface="Times New Roman" panose="02020603050405020304" pitchFamily="18" charset="0"/>
              </a:rPr>
              <a:t>ȚIA  RESURSELOR  FNDR</a:t>
            </a:r>
            <a:br>
              <a:rPr lang="ro-RO" altLang="ru-RU" sz="2800" b="1" dirty="0">
                <a:solidFill>
                  <a:schemeClr val="tx2"/>
                </a:solidFill>
                <a:effectLst>
                  <a:outerShdw blurRad="38100" dist="38100" dir="2700000" algn="tl">
                    <a:srgbClr val="000000">
                      <a:alpha val="43137"/>
                    </a:srgbClr>
                  </a:outerShdw>
                </a:effectLst>
                <a:cs typeface="Times New Roman" panose="02020603050405020304" pitchFamily="18" charset="0"/>
              </a:rPr>
            </a:br>
            <a:endParaRPr lang="en-US" sz="2800" dirty="0">
              <a:solidFill>
                <a:schemeClr val="tx2"/>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57200" y="1783357"/>
            <a:ext cx="8229600" cy="4525963"/>
          </a:xfrm>
        </p:spPr>
        <p:txBody>
          <a:bodyPr>
            <a:normAutofit/>
          </a:bodyPr>
          <a:lstStyle/>
          <a:p>
            <a:pPr algn="just">
              <a:spcBef>
                <a:spcPct val="0"/>
              </a:spcBef>
              <a:spcAft>
                <a:spcPts val="600"/>
              </a:spcAft>
              <a:buNone/>
              <a:defRPr/>
            </a:pPr>
            <a:endParaRPr lang="ro-RO" altLang="ru-RU" sz="2400" b="1" i="1" dirty="0">
              <a:solidFill>
                <a:schemeClr val="tx2">
                  <a:lumMod val="75000"/>
                </a:schemeClr>
              </a:solidFill>
              <a:cs typeface="Times New Roman" panose="02020603050405020304" pitchFamily="18" charset="0"/>
            </a:endParaRPr>
          </a:p>
          <a:p>
            <a:pPr algn="just">
              <a:spcBef>
                <a:spcPct val="0"/>
              </a:spcBef>
              <a:spcAft>
                <a:spcPts val="600"/>
              </a:spcAft>
              <a:buNone/>
              <a:defRPr/>
            </a:pPr>
            <a:r>
              <a:rPr lang="en-US" altLang="ru-RU" sz="2400" b="1" dirty="0">
                <a:solidFill>
                  <a:schemeClr val="tx2">
                    <a:lumMod val="75000"/>
                  </a:schemeClr>
                </a:solidFill>
                <a:cs typeface="Times New Roman" panose="02020603050405020304" pitchFamily="18" charset="0"/>
              </a:rPr>
              <a:t>	</a:t>
            </a:r>
            <a:r>
              <a:rPr lang="ro-RO" altLang="ru-RU" sz="2400" b="1" dirty="0">
                <a:solidFill>
                  <a:schemeClr val="tx2">
                    <a:lumMod val="75000"/>
                  </a:schemeClr>
                </a:solidFill>
                <a:cs typeface="Times New Roman" panose="02020603050405020304" pitchFamily="18" charset="0"/>
              </a:rPr>
              <a:t>Buget total planificat </a:t>
            </a:r>
            <a:r>
              <a:rPr lang="en-US" altLang="ru-RU" sz="2400" b="1" dirty="0">
                <a:solidFill>
                  <a:schemeClr val="tx2">
                    <a:lumMod val="75000"/>
                  </a:schemeClr>
                </a:solidFill>
                <a:cs typeface="Times New Roman" panose="02020603050405020304" pitchFamily="18" charset="0"/>
              </a:rPr>
              <a:t>			   </a:t>
            </a:r>
            <a:r>
              <a:rPr lang="ro-RO" altLang="ru-RU" sz="2400" dirty="0">
                <a:solidFill>
                  <a:srgbClr val="C00000"/>
                </a:solidFill>
                <a:cs typeface="Times New Roman" panose="02020603050405020304" pitchFamily="18" charset="0"/>
              </a:rPr>
              <a:t>600 milioane lei</a:t>
            </a:r>
            <a:r>
              <a:rPr lang="ro-RO" altLang="ru-RU" sz="2400" b="1" dirty="0">
                <a:solidFill>
                  <a:srgbClr val="C00000"/>
                </a:solidFill>
                <a:cs typeface="Times New Roman" panose="02020603050405020304" pitchFamily="18" charset="0"/>
              </a:rPr>
              <a:t> </a:t>
            </a:r>
            <a:endParaRPr lang="en-US" altLang="ru-RU" sz="2400" b="1" dirty="0">
              <a:solidFill>
                <a:srgbClr val="C00000"/>
              </a:solidFill>
              <a:cs typeface="Times New Roman" panose="02020603050405020304" pitchFamily="18" charset="0"/>
            </a:endParaRPr>
          </a:p>
          <a:p>
            <a:pPr algn="just">
              <a:spcBef>
                <a:spcPct val="0"/>
              </a:spcBef>
              <a:spcAft>
                <a:spcPts val="600"/>
              </a:spcAft>
              <a:buNone/>
              <a:defRPr/>
            </a:pPr>
            <a:r>
              <a:rPr lang="en-US" altLang="ru-RU" sz="2400" b="1" dirty="0">
                <a:solidFill>
                  <a:schemeClr val="tx2">
                    <a:lumMod val="75000"/>
                  </a:schemeClr>
                </a:solidFill>
                <a:cs typeface="Times New Roman" panose="02020603050405020304" pitchFamily="18" charset="0"/>
              </a:rPr>
              <a:t>	</a:t>
            </a:r>
          </a:p>
          <a:p>
            <a:pPr algn="just">
              <a:spcBef>
                <a:spcPct val="0"/>
              </a:spcBef>
              <a:spcAft>
                <a:spcPts val="600"/>
              </a:spcAft>
              <a:buNone/>
              <a:defRPr/>
            </a:pPr>
            <a:r>
              <a:rPr lang="en-US" altLang="ru-RU" sz="2400" b="1" dirty="0">
                <a:solidFill>
                  <a:schemeClr val="tx2">
                    <a:lumMod val="75000"/>
                  </a:schemeClr>
                </a:solidFill>
                <a:cs typeface="Times New Roman" panose="02020603050405020304" pitchFamily="18" charset="0"/>
              </a:rPr>
              <a:t>	</a:t>
            </a:r>
            <a:r>
              <a:rPr lang="ro-RO" altLang="ru-RU" sz="2400" b="1" dirty="0">
                <a:solidFill>
                  <a:schemeClr val="tx2">
                    <a:lumMod val="75000"/>
                  </a:schemeClr>
                </a:solidFill>
                <a:cs typeface="Times New Roman" panose="02020603050405020304" pitchFamily="18" charset="0"/>
              </a:rPr>
              <a:t>Programe de finanțare:</a:t>
            </a:r>
            <a:endParaRPr lang="en-US" altLang="ru-RU" sz="2400" b="1" dirty="0">
              <a:solidFill>
                <a:schemeClr val="tx2">
                  <a:lumMod val="75000"/>
                </a:schemeClr>
              </a:solidFill>
              <a:cs typeface="Times New Roman" panose="02020603050405020304" pitchFamily="18" charset="0"/>
            </a:endParaRPr>
          </a:p>
          <a:p>
            <a:pPr lvl="1" algn="just">
              <a:spcBef>
                <a:spcPct val="0"/>
              </a:spcBef>
              <a:spcAft>
                <a:spcPts val="600"/>
              </a:spcAft>
              <a:buFont typeface="Wingdings" pitchFamily="2" charset="2"/>
              <a:buChar char="§"/>
              <a:defRPr/>
            </a:pPr>
            <a:r>
              <a:rPr lang="ro-RO" altLang="ru-RU" sz="2400" dirty="0">
                <a:solidFill>
                  <a:schemeClr val="tx2">
                    <a:lumMod val="75000"/>
                  </a:schemeClr>
                </a:solidFill>
                <a:cs typeface="Times New Roman" panose="02020603050405020304" pitchFamily="18" charset="0"/>
              </a:rPr>
              <a:t>Programul 1 </a:t>
            </a:r>
            <a:r>
              <a:rPr lang="ro-RO" altLang="ru-RU" sz="2400" b="1" dirty="0">
                <a:solidFill>
                  <a:schemeClr val="tx2">
                    <a:lumMod val="75000"/>
                  </a:schemeClr>
                </a:solidFill>
                <a:cs typeface="Times New Roman" panose="02020603050405020304" pitchFamily="18" charset="0"/>
              </a:rPr>
              <a:t>„Competitivitate” </a:t>
            </a:r>
            <a:r>
              <a:rPr lang="en-US" altLang="ru-RU" sz="2400" b="1" dirty="0">
                <a:solidFill>
                  <a:schemeClr val="tx2">
                    <a:lumMod val="75000"/>
                  </a:schemeClr>
                </a:solidFill>
                <a:cs typeface="Times New Roman" panose="02020603050405020304" pitchFamily="18" charset="0"/>
              </a:rPr>
              <a:t>	   </a:t>
            </a:r>
            <a:r>
              <a:rPr lang="ro-RO" altLang="ru-RU" sz="2400" dirty="0">
                <a:solidFill>
                  <a:srgbClr val="C00000"/>
                </a:solidFill>
                <a:cs typeface="Times New Roman" panose="02020603050405020304" pitchFamily="18" charset="0"/>
              </a:rPr>
              <a:t>180 milioane lei</a:t>
            </a:r>
            <a:endParaRPr lang="en-US" altLang="ru-RU" sz="2400" dirty="0">
              <a:solidFill>
                <a:srgbClr val="C00000"/>
              </a:solidFill>
              <a:cs typeface="Times New Roman" panose="02020603050405020304" pitchFamily="18" charset="0"/>
            </a:endParaRPr>
          </a:p>
          <a:p>
            <a:pPr lvl="1" algn="just">
              <a:spcBef>
                <a:spcPct val="0"/>
              </a:spcBef>
              <a:spcAft>
                <a:spcPts val="600"/>
              </a:spcAft>
              <a:buFont typeface="Wingdings" pitchFamily="2" charset="2"/>
              <a:buChar char="§"/>
              <a:defRPr/>
            </a:pPr>
            <a:r>
              <a:rPr lang="ro-RO" altLang="ru-RU" sz="2400" dirty="0">
                <a:solidFill>
                  <a:schemeClr val="tx2">
                    <a:lumMod val="75000"/>
                  </a:schemeClr>
                </a:solidFill>
                <a:cs typeface="Times New Roman" panose="02020603050405020304" pitchFamily="18" charset="0"/>
              </a:rPr>
              <a:t>Programul 2 </a:t>
            </a:r>
            <a:r>
              <a:rPr lang="ro-RO" altLang="ru-RU" sz="2400" b="1" dirty="0">
                <a:solidFill>
                  <a:schemeClr val="tx2">
                    <a:lumMod val="75000"/>
                  </a:schemeClr>
                </a:solidFill>
                <a:cs typeface="Times New Roman" panose="02020603050405020304" pitchFamily="18" charset="0"/>
              </a:rPr>
              <a:t>„Dezvoltare Urbană”</a:t>
            </a:r>
            <a:r>
              <a:rPr lang="en-US" altLang="ru-RU" sz="2400" b="1" dirty="0">
                <a:solidFill>
                  <a:schemeClr val="tx2">
                    <a:lumMod val="75000"/>
                  </a:schemeClr>
                </a:solidFill>
                <a:cs typeface="Times New Roman" panose="02020603050405020304" pitchFamily="18" charset="0"/>
              </a:rPr>
              <a:t>	   </a:t>
            </a:r>
            <a:r>
              <a:rPr lang="ro-RO" altLang="ru-RU" sz="2400" dirty="0">
                <a:solidFill>
                  <a:srgbClr val="C00000"/>
                </a:solidFill>
                <a:cs typeface="Times New Roman" panose="02020603050405020304" pitchFamily="18" charset="0"/>
              </a:rPr>
              <a:t>180 milioane lei</a:t>
            </a:r>
            <a:endParaRPr lang="en-US" altLang="ru-RU" sz="2400" dirty="0">
              <a:solidFill>
                <a:srgbClr val="C00000"/>
              </a:solidFill>
              <a:cs typeface="Times New Roman" panose="02020603050405020304" pitchFamily="18" charset="0"/>
            </a:endParaRPr>
          </a:p>
          <a:p>
            <a:pPr lvl="1" algn="just">
              <a:spcBef>
                <a:spcPct val="0"/>
              </a:spcBef>
              <a:spcAft>
                <a:spcPts val="600"/>
              </a:spcAft>
              <a:buFont typeface="Wingdings" pitchFamily="2" charset="2"/>
              <a:buChar char="§"/>
              <a:defRPr/>
            </a:pPr>
            <a:r>
              <a:rPr lang="ro-RO" altLang="ru-RU" sz="2400" dirty="0">
                <a:solidFill>
                  <a:schemeClr val="tx2">
                    <a:lumMod val="75000"/>
                  </a:schemeClr>
                </a:solidFill>
                <a:cs typeface="Times New Roman" panose="02020603050405020304" pitchFamily="18" charset="0"/>
              </a:rPr>
              <a:t>Programul 3 </a:t>
            </a:r>
            <a:r>
              <a:rPr lang="ro-RO" altLang="ru-RU" sz="2400" b="1" dirty="0">
                <a:solidFill>
                  <a:schemeClr val="tx2">
                    <a:lumMod val="75000"/>
                  </a:schemeClr>
                </a:solidFill>
                <a:cs typeface="Times New Roman" panose="02020603050405020304" pitchFamily="18" charset="0"/>
              </a:rPr>
              <a:t>„Infrastructură regională”  </a:t>
            </a:r>
            <a:r>
              <a:rPr lang="ro-RO" altLang="ru-RU" sz="2400" dirty="0">
                <a:solidFill>
                  <a:srgbClr val="C00000"/>
                </a:solidFill>
                <a:cs typeface="Times New Roman" panose="02020603050405020304" pitchFamily="18" charset="0"/>
              </a:rPr>
              <a:t>240 milioane lei</a:t>
            </a:r>
          </a:p>
          <a:p>
            <a:endParaRPr lang="en-US" dirty="0">
              <a:solidFill>
                <a:schemeClr val="tx2">
                  <a:lumMod val="75000"/>
                </a:schemeClr>
              </a:solidFill>
            </a:endParaRPr>
          </a:p>
        </p:txBody>
      </p:sp>
      <p:pic>
        <p:nvPicPr>
          <p:cNvPr id="6" name="Picture 2" descr="C:\Users\user\Desktop\PNG\adrCentru\03-ADR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20272" y="116632"/>
            <a:ext cx="1872208" cy="5109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02738"/>
            <a:ext cx="2160240" cy="661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983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720081"/>
          </a:xfrm>
        </p:spPr>
        <p:txBody>
          <a:bodyPr>
            <a:normAutofit fontScale="90000"/>
          </a:bodyPr>
          <a:lstStyle/>
          <a:p>
            <a:r>
              <a:rPr lang="x-none" dirty="0"/>
              <a:t/>
            </a:r>
            <a:br>
              <a:rPr lang="x-none" dirty="0"/>
            </a:br>
            <a:r>
              <a:rPr lang="x-none" dirty="0"/>
              <a:t/>
            </a:r>
            <a:br>
              <a:rPr lang="x-none" dirty="0"/>
            </a:br>
            <a:r>
              <a:rPr lang="en-US" sz="3100" dirty="0">
                <a:solidFill>
                  <a:schemeClr val="tx2"/>
                </a:solidFill>
              </a:rPr>
              <a:t>Program </a:t>
            </a:r>
            <a:r>
              <a:rPr lang="ro-RO" sz="3100" dirty="0">
                <a:solidFill>
                  <a:schemeClr val="tx2"/>
                </a:solidFill>
              </a:rPr>
              <a:t>1</a:t>
            </a:r>
            <a:r>
              <a:rPr lang="en-US" sz="3100" dirty="0">
                <a:solidFill>
                  <a:schemeClr val="tx2"/>
                </a:solidFill>
              </a:rPr>
              <a:t>: </a:t>
            </a:r>
            <a:r>
              <a:rPr lang="en-US" sz="3100" b="1" dirty="0">
                <a:solidFill>
                  <a:schemeClr val="tx2"/>
                </a:solidFill>
              </a:rPr>
              <a:t>COMPETITIVITATE</a:t>
            </a:r>
            <a:r>
              <a:rPr lang="x-none" dirty="0"/>
              <a:t/>
            </a:r>
            <a:br>
              <a:rPr lang="x-none" dirty="0"/>
            </a:br>
            <a:r>
              <a:rPr lang="x-none" dirty="0"/>
              <a:t/>
            </a:r>
            <a:br>
              <a:rPr lang="x-none" dirty="0"/>
            </a:br>
            <a:r>
              <a:rPr lang="en-US" dirty="0"/>
              <a:t>                </a:t>
            </a:r>
          </a:p>
        </p:txBody>
      </p:sp>
      <p:graphicFrame>
        <p:nvGraphicFramePr>
          <p:cNvPr id="8" name="Таблица 7"/>
          <p:cNvGraphicFramePr>
            <a:graphicFrameLocks noGrp="1"/>
          </p:cNvGraphicFramePr>
          <p:nvPr>
            <p:extLst>
              <p:ext uri="{D42A27DB-BD31-4B8C-83A1-F6EECF244321}">
                <p14:modId xmlns:p14="http://schemas.microsoft.com/office/powerpoint/2010/main" val="1912537769"/>
              </p:ext>
            </p:extLst>
          </p:nvPr>
        </p:nvGraphicFramePr>
        <p:xfrm>
          <a:off x="683568" y="5503376"/>
          <a:ext cx="7848873" cy="949960"/>
        </p:xfrm>
        <a:graphic>
          <a:graphicData uri="http://schemas.openxmlformats.org/drawingml/2006/table">
            <a:tbl>
              <a:tblPr firstRow="1" bandRow="1">
                <a:tableStyleId>{5C22544A-7EE6-4342-B048-85BDC9FD1C3A}</a:tableStyleId>
              </a:tblPr>
              <a:tblGrid>
                <a:gridCol w="2093033">
                  <a:extLst>
                    <a:ext uri="{9D8B030D-6E8A-4147-A177-3AD203B41FA5}">
                      <a16:colId xmlns:a16="http://schemas.microsoft.com/office/drawing/2014/main" xmlns="" val="3754608223"/>
                    </a:ext>
                  </a:extLst>
                </a:gridCol>
                <a:gridCol w="2093033">
                  <a:extLst>
                    <a:ext uri="{9D8B030D-6E8A-4147-A177-3AD203B41FA5}">
                      <a16:colId xmlns:a16="http://schemas.microsoft.com/office/drawing/2014/main" xmlns="" val="2569902010"/>
                    </a:ext>
                  </a:extLst>
                </a:gridCol>
                <a:gridCol w="1794028">
                  <a:extLst>
                    <a:ext uri="{9D8B030D-6E8A-4147-A177-3AD203B41FA5}">
                      <a16:colId xmlns:a16="http://schemas.microsoft.com/office/drawing/2014/main" xmlns="" val="866453181"/>
                    </a:ext>
                  </a:extLst>
                </a:gridCol>
                <a:gridCol w="1868779">
                  <a:extLst>
                    <a:ext uri="{9D8B030D-6E8A-4147-A177-3AD203B41FA5}">
                      <a16:colId xmlns:a16="http://schemas.microsoft.com/office/drawing/2014/main" xmlns="" val="3482302380"/>
                    </a:ext>
                  </a:extLst>
                </a:gridCol>
              </a:tblGrid>
              <a:tr h="370840">
                <a:tc>
                  <a:txBody>
                    <a:bodyPr/>
                    <a:lstStyle/>
                    <a:p>
                      <a:pPr algn="ctr"/>
                      <a:r>
                        <a:rPr lang="x-none" sz="1600" b="1"/>
                        <a:t>Aplicanți </a:t>
                      </a:r>
                      <a:r>
                        <a:rPr lang="en-US" sz="1600" b="1" dirty="0"/>
                        <a:t>/ </a:t>
                      </a:r>
                      <a:r>
                        <a:rPr lang="en-US" sz="1600" b="1" dirty="0" err="1"/>
                        <a:t>Parteneri</a:t>
                      </a:r>
                      <a:endParaRPr lang="en-US" sz="1600" b="1" dirty="0"/>
                    </a:p>
                  </a:txBody>
                  <a:tcPr/>
                </a:tc>
                <a:tc>
                  <a:txBody>
                    <a:bodyPr/>
                    <a:lstStyle/>
                    <a:p>
                      <a:pPr algn="ctr"/>
                      <a:r>
                        <a:rPr lang="x-none" sz="1600" b="1" dirty="0"/>
                        <a:t>Periodicitatea</a:t>
                      </a:r>
                      <a:endParaRPr lang="en-US" sz="1600" b="1" dirty="0"/>
                    </a:p>
                  </a:txBody>
                  <a:tcPr/>
                </a:tc>
                <a:tc>
                  <a:txBody>
                    <a:bodyPr/>
                    <a:lstStyle/>
                    <a:p>
                      <a:pPr algn="ctr"/>
                      <a:r>
                        <a:rPr lang="x-none" sz="1600" b="1" dirty="0"/>
                        <a:t>Buget</a:t>
                      </a:r>
                      <a:endParaRPr lang="en-US" sz="1600" b="1" dirty="0"/>
                    </a:p>
                  </a:txBody>
                  <a:tcPr/>
                </a:tc>
                <a:tc>
                  <a:txBody>
                    <a:bodyPr/>
                    <a:lstStyle/>
                    <a:p>
                      <a:pPr algn="ctr"/>
                      <a:r>
                        <a:rPr lang="x-none" sz="1600" b="1" dirty="0"/>
                        <a:t>Cofinanțare</a:t>
                      </a:r>
                      <a:endParaRPr lang="en-US" sz="1600" b="1" dirty="0"/>
                    </a:p>
                  </a:txBody>
                  <a:tcPr/>
                </a:tc>
                <a:extLst>
                  <a:ext uri="{0D108BD9-81ED-4DB2-BD59-A6C34878D82A}">
                    <a16:rowId xmlns:a16="http://schemas.microsoft.com/office/drawing/2014/main" xmlns="" val="4043225789"/>
                  </a:ext>
                </a:extLst>
              </a:tr>
              <a:tr h="370840">
                <a:tc>
                  <a:txBody>
                    <a:bodyPr/>
                    <a:lstStyle/>
                    <a:p>
                      <a:pPr algn="ctr"/>
                      <a:r>
                        <a:rPr lang="x-none" sz="1600">
                          <a:solidFill>
                            <a:schemeClr val="tx2">
                              <a:lumMod val="75000"/>
                            </a:schemeClr>
                          </a:solidFill>
                        </a:rPr>
                        <a:t>APL</a:t>
                      </a:r>
                      <a:r>
                        <a:rPr lang="ro-RO" sz="1600" dirty="0">
                          <a:solidFill>
                            <a:schemeClr val="tx2">
                              <a:lumMod val="75000"/>
                            </a:schemeClr>
                          </a:solidFill>
                        </a:rPr>
                        <a:t>, </a:t>
                      </a:r>
                      <a:br>
                        <a:rPr lang="ro-RO" sz="1600" dirty="0">
                          <a:solidFill>
                            <a:schemeClr val="tx2">
                              <a:lumMod val="75000"/>
                            </a:schemeClr>
                          </a:solidFill>
                        </a:rPr>
                      </a:br>
                      <a:r>
                        <a:rPr lang="x-none" sz="1600">
                          <a:solidFill>
                            <a:schemeClr val="tx2">
                              <a:lumMod val="75000"/>
                            </a:schemeClr>
                          </a:solidFill>
                        </a:rPr>
                        <a:t>Entit</a:t>
                      </a:r>
                      <a:r>
                        <a:rPr lang="ro-RO" sz="1600" dirty="0" err="1">
                          <a:solidFill>
                            <a:schemeClr val="tx2">
                              <a:lumMod val="75000"/>
                            </a:schemeClr>
                          </a:solidFill>
                        </a:rPr>
                        <a:t>ăți</a:t>
                      </a:r>
                      <a:r>
                        <a:rPr lang="x-none" sz="1600" baseline="0">
                          <a:solidFill>
                            <a:schemeClr val="tx2">
                              <a:lumMod val="75000"/>
                            </a:schemeClr>
                          </a:solidFill>
                        </a:rPr>
                        <a:t> de </a:t>
                      </a:r>
                      <a:r>
                        <a:rPr lang="ro-RO" sz="1600" baseline="0" dirty="0">
                          <a:solidFill>
                            <a:schemeClr val="tx2">
                              <a:lumMod val="75000"/>
                            </a:schemeClr>
                          </a:solidFill>
                        </a:rPr>
                        <a:t>d</a:t>
                      </a:r>
                      <a:r>
                        <a:rPr lang="en-US" sz="1600" baseline="0" dirty="0" err="1">
                          <a:solidFill>
                            <a:schemeClr val="tx2">
                              <a:lumMod val="75000"/>
                            </a:schemeClr>
                          </a:solidFill>
                        </a:rPr>
                        <a:t>rept</a:t>
                      </a:r>
                      <a:r>
                        <a:rPr lang="en-US" sz="1600" baseline="0" dirty="0">
                          <a:solidFill>
                            <a:schemeClr val="tx2">
                              <a:lumMod val="75000"/>
                            </a:schemeClr>
                          </a:solidFill>
                        </a:rPr>
                        <a:t> </a:t>
                      </a:r>
                      <a:r>
                        <a:rPr lang="ro-RO" sz="1600" baseline="0" dirty="0">
                          <a:solidFill>
                            <a:schemeClr val="tx2">
                              <a:lumMod val="75000"/>
                            </a:schemeClr>
                          </a:solidFill>
                        </a:rPr>
                        <a:t>p</a:t>
                      </a:r>
                      <a:r>
                        <a:rPr lang="en-US" sz="1600" baseline="0" dirty="0" err="1">
                          <a:solidFill>
                            <a:schemeClr val="tx2">
                              <a:lumMod val="75000"/>
                            </a:schemeClr>
                          </a:solidFill>
                        </a:rPr>
                        <a:t>ublic</a:t>
                      </a:r>
                      <a:endParaRPr lang="en-US" sz="1600" dirty="0">
                        <a:solidFill>
                          <a:schemeClr val="tx2">
                            <a:lumMod val="75000"/>
                          </a:schemeClr>
                        </a:solidFill>
                      </a:endParaRPr>
                    </a:p>
                  </a:txBody>
                  <a:tcPr/>
                </a:tc>
                <a:tc>
                  <a:txBody>
                    <a:bodyPr/>
                    <a:lstStyle/>
                    <a:p>
                      <a:pPr algn="ctr"/>
                      <a:r>
                        <a:rPr lang="x-none" sz="1600">
                          <a:solidFill>
                            <a:schemeClr val="tx2">
                              <a:lumMod val="75000"/>
                            </a:schemeClr>
                          </a:solidFill>
                        </a:rPr>
                        <a:t>O dat</a:t>
                      </a:r>
                      <a:r>
                        <a:rPr lang="ro-RO" sz="1600" dirty="0">
                          <a:solidFill>
                            <a:schemeClr val="tx2">
                              <a:lumMod val="75000"/>
                            </a:schemeClr>
                          </a:solidFill>
                        </a:rPr>
                        <a:t>ă</a:t>
                      </a:r>
                      <a:r>
                        <a:rPr lang="x-none" sz="1600" baseline="0">
                          <a:solidFill>
                            <a:schemeClr val="tx2">
                              <a:lumMod val="75000"/>
                            </a:schemeClr>
                          </a:solidFill>
                        </a:rPr>
                        <a:t> </a:t>
                      </a:r>
                      <a:r>
                        <a:rPr lang="x-none" sz="1600" baseline="0" dirty="0">
                          <a:solidFill>
                            <a:schemeClr val="tx2">
                              <a:lumMod val="75000"/>
                            </a:schemeClr>
                          </a:solidFill>
                        </a:rPr>
                        <a:t>la 3 ani</a:t>
                      </a:r>
                      <a:endParaRPr lang="en-US" sz="1600" dirty="0">
                        <a:solidFill>
                          <a:schemeClr val="tx2">
                            <a:lumMod val="75000"/>
                          </a:schemeClr>
                        </a:solidFill>
                      </a:endParaRPr>
                    </a:p>
                  </a:txBody>
                  <a:tcPr/>
                </a:tc>
                <a:tc>
                  <a:txBody>
                    <a:bodyPr/>
                    <a:lstStyle/>
                    <a:p>
                      <a:pPr algn="ctr"/>
                      <a:r>
                        <a:rPr lang="ro-RO" sz="1600" dirty="0">
                          <a:solidFill>
                            <a:schemeClr val="tx2">
                              <a:lumMod val="75000"/>
                            </a:schemeClr>
                          </a:solidFill>
                        </a:rPr>
                        <a:t>5 </a:t>
                      </a:r>
                      <a:r>
                        <a:rPr lang="x-none" sz="1600">
                          <a:solidFill>
                            <a:schemeClr val="tx2">
                              <a:lumMod val="75000"/>
                            </a:schemeClr>
                          </a:solidFill>
                        </a:rPr>
                        <a:t>–</a:t>
                      </a:r>
                      <a:r>
                        <a:rPr lang="ro-RO" sz="1600" dirty="0">
                          <a:solidFill>
                            <a:schemeClr val="tx2">
                              <a:lumMod val="75000"/>
                            </a:schemeClr>
                          </a:solidFill>
                        </a:rPr>
                        <a:t> 25</a:t>
                      </a:r>
                      <a:r>
                        <a:rPr lang="x-none" sz="1600">
                          <a:solidFill>
                            <a:schemeClr val="tx2">
                              <a:lumMod val="75000"/>
                            </a:schemeClr>
                          </a:solidFill>
                        </a:rPr>
                        <a:t> </a:t>
                      </a:r>
                      <a:r>
                        <a:rPr lang="x-none" sz="1600" dirty="0">
                          <a:solidFill>
                            <a:schemeClr val="tx2">
                              <a:lumMod val="75000"/>
                            </a:schemeClr>
                          </a:solidFill>
                        </a:rPr>
                        <a:t>mln</a:t>
                      </a:r>
                      <a:r>
                        <a:rPr lang="en-US" sz="1600" dirty="0">
                          <a:solidFill>
                            <a:schemeClr val="tx2">
                              <a:lumMod val="75000"/>
                            </a:schemeClr>
                          </a:solidFill>
                        </a:rPr>
                        <a:t> lei</a:t>
                      </a:r>
                    </a:p>
                  </a:txBody>
                  <a:tcPr/>
                </a:tc>
                <a:tc>
                  <a:txBody>
                    <a:bodyPr/>
                    <a:lstStyle/>
                    <a:p>
                      <a:pPr algn="ctr"/>
                      <a:r>
                        <a:rPr lang="ro-RO" sz="1600" dirty="0">
                          <a:solidFill>
                            <a:schemeClr val="tx2">
                              <a:lumMod val="75000"/>
                            </a:schemeClr>
                          </a:solidFill>
                        </a:rPr>
                        <a:t>minim </a:t>
                      </a:r>
                      <a:r>
                        <a:rPr lang="x-none" sz="1600">
                          <a:solidFill>
                            <a:schemeClr val="tx2">
                              <a:lumMod val="75000"/>
                            </a:schemeClr>
                          </a:solidFill>
                        </a:rPr>
                        <a:t>10</a:t>
                      </a:r>
                      <a:r>
                        <a:rPr lang="x-none" sz="1600" dirty="0">
                          <a:solidFill>
                            <a:schemeClr val="tx2">
                              <a:lumMod val="75000"/>
                            </a:schemeClr>
                          </a:solidFill>
                        </a:rPr>
                        <a:t>%</a:t>
                      </a:r>
                      <a:endParaRPr lang="en-US" sz="1600" dirty="0">
                        <a:solidFill>
                          <a:schemeClr val="tx2">
                            <a:lumMod val="75000"/>
                          </a:schemeClr>
                        </a:solidFill>
                      </a:endParaRPr>
                    </a:p>
                  </a:txBody>
                  <a:tcPr/>
                </a:tc>
                <a:extLst>
                  <a:ext uri="{0D108BD9-81ED-4DB2-BD59-A6C34878D82A}">
                    <a16:rowId xmlns:a16="http://schemas.microsoft.com/office/drawing/2014/main" xmlns="" val="3583400815"/>
                  </a:ext>
                </a:extLst>
              </a:tr>
            </a:tbl>
          </a:graphicData>
        </a:graphic>
      </p:graphicFrame>
      <p:sp>
        <p:nvSpPr>
          <p:cNvPr id="24" name="Прямоугольник: скругленные углы 5">
            <a:extLst>
              <a:ext uri="{FF2B5EF4-FFF2-40B4-BE49-F238E27FC236}">
                <a16:creationId xmlns:a16="http://schemas.microsoft.com/office/drawing/2014/main" xmlns="" id="{4BC17AF9-A0B5-4431-AB6A-1113A126F8DC}"/>
              </a:ext>
            </a:extLst>
          </p:cNvPr>
          <p:cNvSpPr/>
          <p:nvPr/>
        </p:nvSpPr>
        <p:spPr>
          <a:xfrm>
            <a:off x="107504" y="2060848"/>
            <a:ext cx="2147528" cy="1913683"/>
          </a:xfrm>
          <a:prstGeom prst="roundRect">
            <a:avLst/>
          </a:prstGeom>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Domeniul</a:t>
            </a:r>
            <a:r>
              <a:rPr lang="en-US" sz="1600" dirty="0"/>
              <a:t> </a:t>
            </a:r>
            <a:r>
              <a:rPr lang="ro-RO" sz="1600" dirty="0"/>
              <a:t>1.1</a:t>
            </a:r>
            <a:endParaRPr lang="en-US" sz="1600" dirty="0"/>
          </a:p>
          <a:p>
            <a:pPr algn="ctr"/>
            <a:endParaRPr lang="ro-RO" b="1" dirty="0"/>
          </a:p>
          <a:p>
            <a:pPr algn="ctr"/>
            <a:r>
              <a:rPr lang="en-US" sz="2000" b="1" dirty="0" err="1"/>
              <a:t>Valorificarea</a:t>
            </a:r>
            <a:r>
              <a:rPr lang="en-US" sz="2000" b="1" dirty="0"/>
              <a:t> </a:t>
            </a:r>
            <a:r>
              <a:rPr lang="en-US" sz="2000" b="1" dirty="0" err="1"/>
              <a:t>infrastructurilor</a:t>
            </a:r>
            <a:r>
              <a:rPr lang="en-US" sz="2000" b="1" dirty="0"/>
              <a:t> </a:t>
            </a:r>
          </a:p>
          <a:p>
            <a:pPr algn="ctr"/>
            <a:r>
              <a:rPr lang="en-US" sz="2000" b="1" dirty="0"/>
              <a:t>de </a:t>
            </a:r>
            <a:r>
              <a:rPr lang="en-US" sz="2000" b="1" dirty="0" err="1"/>
              <a:t>afaceri</a:t>
            </a:r>
            <a:endParaRPr lang="ru-RU" sz="2000" b="1" dirty="0"/>
          </a:p>
        </p:txBody>
      </p:sp>
      <p:sp>
        <p:nvSpPr>
          <p:cNvPr id="31"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2411760" y="1628800"/>
            <a:ext cx="3329504" cy="1243466"/>
          </a:xfrm>
          <a:prstGeom prst="roundRect">
            <a:avLst>
              <a:gd name="adj" fmla="val 21440"/>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1400" dirty="0">
                <a:solidFill>
                  <a:schemeClr val="tx2">
                    <a:lumMod val="75000"/>
                  </a:schemeClr>
                </a:solidFill>
                <a:latin typeface="Calibri" pitchFamily="34" charset="0"/>
                <a:cs typeface="Calibri" pitchFamily="34" charset="0"/>
              </a:rPr>
              <a:t>Valorificarea infrastructurii de afaceri și dezvoltarea capacităților: parcuri industriale, ZEL-uri, incubatoare de afaceri </a:t>
            </a:r>
            <a:r>
              <a:rPr lang="vi-VN" sz="1400" i="1" dirty="0">
                <a:solidFill>
                  <a:schemeClr val="tx2">
                    <a:lumMod val="75000"/>
                  </a:schemeClr>
                </a:solidFill>
                <a:latin typeface="Calibri" pitchFamily="34" charset="0"/>
                <a:cs typeface="Calibri" pitchFamily="34" charset="0"/>
              </a:rPr>
              <a:t>(Acțiunile vor viza infrastructura deja creată/funcțională)</a:t>
            </a:r>
          </a:p>
        </p:txBody>
      </p:sp>
      <p:sp>
        <p:nvSpPr>
          <p:cNvPr id="34"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65364" y="1494563"/>
            <a:ext cx="2827113" cy="471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Serviciile create pot acoperi cel puțin </a:t>
            </a:r>
            <a:r>
              <a:rPr lang="ro-RO" sz="1400" b="1" dirty="0">
                <a:solidFill>
                  <a:schemeClr val="tx2">
                    <a:lumMod val="75000"/>
                  </a:schemeClr>
                </a:solidFill>
              </a:rPr>
              <a:t>2 raioane</a:t>
            </a:r>
            <a:endParaRPr lang="ru-RU" sz="1400" b="1" dirty="0">
              <a:solidFill>
                <a:schemeClr val="tx2">
                  <a:lumMod val="75000"/>
                </a:schemeClr>
              </a:solidFill>
            </a:endParaRPr>
          </a:p>
        </p:txBody>
      </p:sp>
      <p:sp>
        <p:nvSpPr>
          <p:cNvPr id="35"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65365" y="2143026"/>
            <a:ext cx="2827114" cy="471215"/>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Cel puțin </a:t>
            </a:r>
            <a:r>
              <a:rPr lang="ro-RO" sz="1400" b="1" dirty="0">
                <a:solidFill>
                  <a:schemeClr val="tx2">
                    <a:lumMod val="75000"/>
                  </a:schemeClr>
                </a:solidFill>
              </a:rPr>
              <a:t>60 mii locuitori </a:t>
            </a:r>
            <a:r>
              <a:rPr lang="ro-RO" sz="1400" dirty="0">
                <a:solidFill>
                  <a:schemeClr val="tx2">
                    <a:lumMod val="75000"/>
                  </a:schemeClr>
                </a:solidFill>
              </a:rPr>
              <a:t>pot avea acces la serviciile create</a:t>
            </a:r>
          </a:p>
        </p:txBody>
      </p:sp>
      <p:sp>
        <p:nvSpPr>
          <p:cNvPr id="36"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83398" y="2788119"/>
            <a:ext cx="2809081" cy="474194"/>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400" dirty="0">
                <a:solidFill>
                  <a:schemeClr val="tx2">
                    <a:lumMod val="75000"/>
                  </a:schemeClr>
                </a:solidFill>
              </a:rPr>
              <a:t>Rata de ocupare cu rezidenți este de cel mult </a:t>
            </a:r>
            <a:r>
              <a:rPr lang="ro-RO" sz="1400" b="1" dirty="0">
                <a:solidFill>
                  <a:schemeClr val="tx2">
                    <a:lumMod val="75000"/>
                  </a:schemeClr>
                </a:solidFill>
              </a:rPr>
              <a:t>60%</a:t>
            </a:r>
            <a:endParaRPr lang="ru-RU" sz="1400" b="1" dirty="0">
              <a:solidFill>
                <a:schemeClr val="tx2">
                  <a:lumMod val="75000"/>
                </a:schemeClr>
              </a:solidFill>
            </a:endParaRPr>
          </a:p>
        </p:txBody>
      </p:sp>
      <p:sp>
        <p:nvSpPr>
          <p:cNvPr id="37"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99948" y="3406329"/>
            <a:ext cx="2798622" cy="770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400" dirty="0">
                <a:solidFill>
                  <a:schemeClr val="tx2">
                    <a:lumMod val="75000"/>
                  </a:schemeClr>
                </a:solidFill>
              </a:rPr>
              <a:t>Bunurile create vor fi aflate în proprietate publică </a:t>
            </a:r>
            <a:r>
              <a:rPr lang="ro-RO" sz="1400" b="1" dirty="0">
                <a:solidFill>
                  <a:schemeClr val="tx2">
                    <a:lumMod val="75000"/>
                  </a:schemeClr>
                </a:solidFill>
              </a:rPr>
              <a:t>minim 10 ani </a:t>
            </a:r>
            <a:r>
              <a:rPr lang="ro-RO" sz="1400" dirty="0">
                <a:solidFill>
                  <a:schemeClr val="tx2">
                    <a:lumMod val="75000"/>
                  </a:schemeClr>
                </a:solidFill>
              </a:rPr>
              <a:t>și nu pot fi înstrăinate</a:t>
            </a:r>
            <a:endParaRPr lang="ru-RU" sz="1400" dirty="0">
              <a:solidFill>
                <a:schemeClr val="tx2">
                  <a:lumMod val="75000"/>
                </a:schemeClr>
              </a:solidFill>
            </a:endParaRPr>
          </a:p>
        </p:txBody>
      </p:sp>
      <p:sp>
        <p:nvSpPr>
          <p:cNvPr id="38"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99948" y="4382173"/>
            <a:ext cx="2792529"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Durata proiectelor finanțate nu poate depăși </a:t>
            </a:r>
            <a:r>
              <a:rPr lang="ro-RO" sz="1400" b="1" dirty="0">
                <a:solidFill>
                  <a:schemeClr val="tx2">
                    <a:lumMod val="75000"/>
                  </a:schemeClr>
                </a:solidFill>
              </a:rPr>
              <a:t>36</a:t>
            </a:r>
            <a:r>
              <a:rPr lang="ro-RO" sz="1400" dirty="0">
                <a:solidFill>
                  <a:schemeClr val="tx2">
                    <a:lumMod val="75000"/>
                  </a:schemeClr>
                </a:solidFill>
              </a:rPr>
              <a:t> luni</a:t>
            </a:r>
            <a:endParaRPr lang="ru-RU" sz="1400" dirty="0">
              <a:solidFill>
                <a:schemeClr val="tx2">
                  <a:lumMod val="75000"/>
                </a:schemeClr>
              </a:solidFill>
            </a:endParaRPr>
          </a:p>
        </p:txBody>
      </p:sp>
      <p:sp>
        <p:nvSpPr>
          <p:cNvPr id="39"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2411760" y="3275932"/>
            <a:ext cx="3329504" cy="1255859"/>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1400" dirty="0">
                <a:solidFill>
                  <a:schemeClr val="tx2">
                    <a:lumMod val="75000"/>
                  </a:schemeClr>
                </a:solidFill>
                <a:latin typeface="Calibri" pitchFamily="34" charset="0"/>
                <a:cs typeface="Calibri" pitchFamily="34" charset="0"/>
              </a:rPr>
              <a:t>Dezvoltarea de abilității și competențe în cadrul infrastructurilor de afaceri: programe de incubare, acceleratoare regionale, dezvoltarea de hub-uri de competențe </a:t>
            </a:r>
          </a:p>
        </p:txBody>
      </p:sp>
      <p:sp>
        <p:nvSpPr>
          <p:cNvPr id="40" name="Левая круглая скобка 39">
            <a:extLst>
              <a:ext uri="{FF2B5EF4-FFF2-40B4-BE49-F238E27FC236}">
                <a16:creationId xmlns:a16="http://schemas.microsoft.com/office/drawing/2014/main" xmlns="" id="{3637C262-330C-42D3-8CB5-C649176DA20F}"/>
              </a:ext>
            </a:extLst>
          </p:cNvPr>
          <p:cNvSpPr/>
          <p:nvPr/>
        </p:nvSpPr>
        <p:spPr>
          <a:xfrm flipH="1">
            <a:off x="5796136" y="1628800"/>
            <a:ext cx="54871" cy="2952328"/>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pic>
        <p:nvPicPr>
          <p:cNvPr id="13" name="Picture 3" descr="D:\IURA\simbol de identitate MADRM și ADR\PNG\PNG\adrCentru\03-ADRC.png">
            <a:extLst>
              <a:ext uri="{FF2B5EF4-FFF2-40B4-BE49-F238E27FC236}">
                <a16:creationId xmlns:a16="http://schemas.microsoft.com/office/drawing/2014/main" xmlns="" id="{63476D04-FE04-4CC9-BC9E-16D84F8424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260648"/>
            <a:ext cx="1678871" cy="44581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88641"/>
            <a:ext cx="1590488" cy="487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52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1"/>
          </a:xfrm>
        </p:spPr>
        <p:txBody>
          <a:bodyPr>
            <a:normAutofit fontScale="90000"/>
          </a:bodyPr>
          <a:lstStyle/>
          <a:p>
            <a:r>
              <a:rPr lang="x-none" dirty="0"/>
              <a:t/>
            </a:r>
            <a:br>
              <a:rPr lang="x-none" dirty="0"/>
            </a:br>
            <a:r>
              <a:rPr lang="x-none" dirty="0"/>
              <a:t/>
            </a:r>
            <a:br>
              <a:rPr lang="x-none" dirty="0"/>
            </a:br>
            <a:r>
              <a:rPr lang="en-US" sz="3100" dirty="0">
                <a:solidFill>
                  <a:schemeClr val="tx2"/>
                </a:solidFill>
              </a:rPr>
              <a:t>Program </a:t>
            </a:r>
            <a:r>
              <a:rPr lang="ro-RO" sz="3100" dirty="0">
                <a:solidFill>
                  <a:schemeClr val="tx2"/>
                </a:solidFill>
              </a:rPr>
              <a:t>1</a:t>
            </a:r>
            <a:r>
              <a:rPr lang="en-US" sz="3100" dirty="0">
                <a:solidFill>
                  <a:schemeClr val="tx2"/>
                </a:solidFill>
              </a:rPr>
              <a:t>: </a:t>
            </a:r>
            <a:r>
              <a:rPr lang="en-US" sz="3100" b="1" dirty="0">
                <a:solidFill>
                  <a:schemeClr val="tx2"/>
                </a:solidFill>
              </a:rPr>
              <a:t>COMPETITIVITATE      </a:t>
            </a:r>
            <a:r>
              <a:rPr lang="x-none" dirty="0"/>
              <a:t/>
            </a:r>
            <a:br>
              <a:rPr lang="x-none" dirty="0"/>
            </a:br>
            <a:r>
              <a:rPr lang="x-none" dirty="0"/>
              <a:t/>
            </a:r>
            <a:br>
              <a:rPr lang="x-none" dirty="0"/>
            </a:br>
            <a:r>
              <a:rPr lang="en-US" dirty="0"/>
              <a:t>                </a:t>
            </a:r>
          </a:p>
        </p:txBody>
      </p:sp>
      <p:graphicFrame>
        <p:nvGraphicFramePr>
          <p:cNvPr id="8" name="Таблица 7"/>
          <p:cNvGraphicFramePr>
            <a:graphicFrameLocks noGrp="1"/>
          </p:cNvGraphicFramePr>
          <p:nvPr>
            <p:extLst>
              <p:ext uri="{D42A27DB-BD31-4B8C-83A1-F6EECF244321}">
                <p14:modId xmlns:p14="http://schemas.microsoft.com/office/powerpoint/2010/main" val="909204801"/>
              </p:ext>
            </p:extLst>
          </p:nvPr>
        </p:nvGraphicFramePr>
        <p:xfrm>
          <a:off x="683568" y="5503376"/>
          <a:ext cx="8215002" cy="119380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3754608223"/>
                    </a:ext>
                  </a:extLst>
                </a:gridCol>
                <a:gridCol w="1440160">
                  <a:extLst>
                    <a:ext uri="{9D8B030D-6E8A-4147-A177-3AD203B41FA5}">
                      <a16:colId xmlns:a16="http://schemas.microsoft.com/office/drawing/2014/main" xmlns="" val="2569902010"/>
                    </a:ext>
                  </a:extLst>
                </a:gridCol>
                <a:gridCol w="2232248">
                  <a:extLst>
                    <a:ext uri="{9D8B030D-6E8A-4147-A177-3AD203B41FA5}">
                      <a16:colId xmlns:a16="http://schemas.microsoft.com/office/drawing/2014/main" xmlns="" val="866453181"/>
                    </a:ext>
                  </a:extLst>
                </a:gridCol>
                <a:gridCol w="2526370">
                  <a:extLst>
                    <a:ext uri="{9D8B030D-6E8A-4147-A177-3AD203B41FA5}">
                      <a16:colId xmlns:a16="http://schemas.microsoft.com/office/drawing/2014/main" xmlns="" val="3482302380"/>
                    </a:ext>
                  </a:extLst>
                </a:gridCol>
              </a:tblGrid>
              <a:tr h="370840">
                <a:tc>
                  <a:txBody>
                    <a:bodyPr/>
                    <a:lstStyle/>
                    <a:p>
                      <a:pPr algn="ctr"/>
                      <a:r>
                        <a:rPr lang="x-none" sz="1600"/>
                        <a:t>Aplicanți </a:t>
                      </a:r>
                      <a:r>
                        <a:rPr lang="en-US" sz="1600" dirty="0"/>
                        <a:t>/ </a:t>
                      </a:r>
                      <a:r>
                        <a:rPr lang="en-US" sz="1600" dirty="0" err="1"/>
                        <a:t>Parteneri</a:t>
                      </a:r>
                      <a:endParaRPr lang="en-US" sz="1600" dirty="0"/>
                    </a:p>
                  </a:txBody>
                  <a:tcPr/>
                </a:tc>
                <a:tc>
                  <a:txBody>
                    <a:bodyPr/>
                    <a:lstStyle/>
                    <a:p>
                      <a:pPr algn="ctr"/>
                      <a:r>
                        <a:rPr lang="x-none" sz="1600" dirty="0"/>
                        <a:t>Periodicitatea</a:t>
                      </a:r>
                      <a:endParaRPr lang="en-US" sz="1600" dirty="0"/>
                    </a:p>
                  </a:txBody>
                  <a:tcPr/>
                </a:tc>
                <a:tc>
                  <a:txBody>
                    <a:bodyPr/>
                    <a:lstStyle/>
                    <a:p>
                      <a:pPr algn="ctr"/>
                      <a:r>
                        <a:rPr lang="x-none" sz="1600" dirty="0"/>
                        <a:t>Buget</a:t>
                      </a:r>
                      <a:endParaRPr lang="en-US" sz="1600" dirty="0"/>
                    </a:p>
                  </a:txBody>
                  <a:tcPr/>
                </a:tc>
                <a:tc>
                  <a:txBody>
                    <a:bodyPr/>
                    <a:lstStyle/>
                    <a:p>
                      <a:pPr algn="ctr"/>
                      <a:r>
                        <a:rPr lang="x-none" sz="1600" dirty="0"/>
                        <a:t>Cofinanțare</a:t>
                      </a:r>
                      <a:endParaRPr lang="en-US" sz="1600" dirty="0"/>
                    </a:p>
                  </a:txBody>
                  <a:tcPr/>
                </a:tc>
                <a:extLst>
                  <a:ext uri="{0D108BD9-81ED-4DB2-BD59-A6C34878D82A}">
                    <a16:rowId xmlns:a16="http://schemas.microsoft.com/office/drawing/2014/main" xmlns="" val="404322578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0" kern="1200" dirty="0">
                          <a:solidFill>
                            <a:schemeClr val="tx2">
                              <a:lumMod val="75000"/>
                            </a:schemeClr>
                          </a:solidFill>
                          <a:latin typeface="Calibri" pitchFamily="34" charset="0"/>
                          <a:ea typeface="+mn-ea"/>
                          <a:cs typeface="Calibri" pitchFamily="34" charset="0"/>
                        </a:rPr>
                        <a:t>APL</a:t>
                      </a:r>
                      <a:r>
                        <a:rPr lang="en-US" sz="1600" b="0" kern="1200" dirty="0">
                          <a:solidFill>
                            <a:schemeClr val="tx2">
                              <a:lumMod val="75000"/>
                            </a:schemeClr>
                          </a:solidFill>
                          <a:latin typeface="Calibri" pitchFamily="34" charset="0"/>
                          <a:ea typeface="+mn-ea"/>
                          <a:cs typeface="Calibri" pitchFamily="34" charset="0"/>
                        </a:rPr>
                        <a:t>,</a:t>
                      </a:r>
                      <a:r>
                        <a:rPr lang="en-US" sz="1600" b="0" kern="1200" baseline="0" dirty="0">
                          <a:solidFill>
                            <a:schemeClr val="tx2">
                              <a:lumMod val="75000"/>
                            </a:schemeClr>
                          </a:solidFill>
                          <a:latin typeface="Calibri" pitchFamily="34" charset="0"/>
                          <a:ea typeface="+mn-ea"/>
                          <a:cs typeface="Calibri" pitchFamily="34" charset="0"/>
                        </a:rPr>
                        <a:t> </a:t>
                      </a:r>
                      <a:r>
                        <a:rPr lang="vi-VN" sz="1600" b="0" kern="1200" dirty="0">
                          <a:solidFill>
                            <a:schemeClr val="tx2">
                              <a:lumMod val="75000"/>
                            </a:schemeClr>
                          </a:solidFill>
                          <a:latin typeface="Calibri" pitchFamily="34" charset="0"/>
                          <a:ea typeface="+mn-ea"/>
                          <a:cs typeface="Calibri" pitchFamily="34" charset="0"/>
                        </a:rPr>
                        <a:t>AE</a:t>
                      </a:r>
                      <a:r>
                        <a:rPr lang="en-US" sz="1600" b="0" kern="1200" dirty="0">
                          <a:solidFill>
                            <a:schemeClr val="tx2">
                              <a:lumMod val="75000"/>
                            </a:schemeClr>
                          </a:solidFill>
                          <a:latin typeface="Calibri" pitchFamily="34" charset="0"/>
                          <a:ea typeface="+mn-ea"/>
                          <a:cs typeface="Calibri" pitchFamily="34" charset="0"/>
                        </a:rPr>
                        <a:t>,</a:t>
                      </a:r>
                      <a:r>
                        <a:rPr lang="en-US" sz="1600" b="0" kern="1200" baseline="0" dirty="0">
                          <a:solidFill>
                            <a:schemeClr val="tx2">
                              <a:lumMod val="75000"/>
                            </a:schemeClr>
                          </a:solidFill>
                          <a:latin typeface="Calibri" pitchFamily="34" charset="0"/>
                          <a:ea typeface="+mn-ea"/>
                          <a:cs typeface="Calibri" pitchFamily="34" charset="0"/>
                        </a:rPr>
                        <a:t> </a:t>
                      </a:r>
                      <a:r>
                        <a:rPr lang="vi-VN" sz="1600" b="0" kern="1200" dirty="0">
                          <a:solidFill>
                            <a:schemeClr val="tx2">
                              <a:lumMod val="75000"/>
                            </a:schemeClr>
                          </a:solidFill>
                          <a:latin typeface="Calibri" pitchFamily="34" charset="0"/>
                          <a:ea typeface="+mn-ea"/>
                          <a:cs typeface="Calibri" pitchFamily="34" charset="0"/>
                        </a:rPr>
                        <a:t>ONG</a:t>
                      </a:r>
                      <a:r>
                        <a:rPr lang="en-US" sz="1600" b="0" kern="1200" dirty="0">
                          <a:solidFill>
                            <a:schemeClr val="tx2">
                              <a:lumMod val="75000"/>
                            </a:schemeClr>
                          </a:solidFill>
                          <a:latin typeface="Calibri" pitchFamily="34" charset="0"/>
                          <a:ea typeface="+mn-ea"/>
                          <a:cs typeface="Calibri" pitchFamily="34" charset="0"/>
                        </a:rPr>
                        <a:t>,</a:t>
                      </a:r>
                      <a:r>
                        <a:rPr lang="en-US" sz="1600" b="0" kern="1200" baseline="0" dirty="0">
                          <a:solidFill>
                            <a:schemeClr val="tx2">
                              <a:lumMod val="75000"/>
                            </a:schemeClr>
                          </a:solidFill>
                          <a:latin typeface="Calibri" pitchFamily="34" charset="0"/>
                          <a:ea typeface="+mn-ea"/>
                          <a:cs typeface="Calibri" pitchFamily="34" charset="0"/>
                        </a:rPr>
                        <a:t> </a:t>
                      </a:r>
                      <a:r>
                        <a:rPr lang="en-US" sz="1600" b="0" kern="1200" dirty="0">
                          <a:solidFill>
                            <a:schemeClr val="tx2">
                              <a:lumMod val="75000"/>
                            </a:schemeClr>
                          </a:solidFill>
                          <a:latin typeface="Calibri" pitchFamily="34" charset="0"/>
                          <a:ea typeface="+mn-ea"/>
                          <a:cs typeface="Calibri" pitchFamily="34" charset="0"/>
                        </a:rPr>
                        <a:t>e</a:t>
                      </a:r>
                      <a:r>
                        <a:rPr lang="vi-VN" sz="1600" b="0" kern="1200" dirty="0">
                          <a:solidFill>
                            <a:schemeClr val="tx2">
                              <a:lumMod val="75000"/>
                            </a:schemeClr>
                          </a:solidFill>
                          <a:latin typeface="Calibri" pitchFamily="34" charset="0"/>
                          <a:ea typeface="+mn-ea"/>
                          <a:cs typeface="Calibri" pitchFamily="34" charset="0"/>
                        </a:rPr>
                        <a:t>ntități de drept public</a:t>
                      </a:r>
                      <a:endParaRPr lang="ro-RO" sz="1600" b="0" kern="1200" dirty="0">
                        <a:solidFill>
                          <a:schemeClr val="tx2">
                            <a:lumMod val="75000"/>
                          </a:schemeClr>
                        </a:solidFill>
                        <a:latin typeface="Calibri" pitchFamily="34" charset="0"/>
                        <a:ea typeface="+mn-ea"/>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dirty="0">
                          <a:solidFill>
                            <a:schemeClr val="tx2">
                              <a:lumMod val="75000"/>
                            </a:schemeClr>
                          </a:solidFill>
                          <a:cs typeface="Arial" pitchFamily="34" charset="0"/>
                        </a:rPr>
                        <a:t>A</a:t>
                      </a:r>
                      <a:r>
                        <a:rPr lang="en-US" sz="1600" b="0" dirty="0" err="1">
                          <a:solidFill>
                            <a:schemeClr val="tx2">
                              <a:lumMod val="75000"/>
                            </a:schemeClr>
                          </a:solidFill>
                          <a:cs typeface="Arial" pitchFamily="34" charset="0"/>
                        </a:rPr>
                        <a:t>nual</a:t>
                      </a:r>
                      <a:endParaRPr lang="ro-RO" sz="1600" b="0" dirty="0">
                        <a:solidFill>
                          <a:schemeClr val="tx2">
                            <a:lumMod val="75000"/>
                          </a:schemeClr>
                        </a:solidFill>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a:solidFill>
                            <a:schemeClr val="tx2">
                              <a:lumMod val="75000"/>
                            </a:schemeClr>
                          </a:solidFill>
                          <a:cs typeface="Arial" pitchFamily="34" charset="0"/>
                        </a:rPr>
                        <a:t>100 000</a:t>
                      </a:r>
                      <a:r>
                        <a:rPr lang="ro-RO" sz="1600" b="0">
                          <a:solidFill>
                            <a:schemeClr val="tx2">
                              <a:lumMod val="75000"/>
                            </a:schemeClr>
                          </a:solidFill>
                          <a:cs typeface="Arial" pitchFamily="34" charset="0"/>
                        </a:rPr>
                        <a:t> – </a:t>
                      </a:r>
                      <a:r>
                        <a:rPr lang="en-US" sz="1600" b="0">
                          <a:solidFill>
                            <a:schemeClr val="tx2">
                              <a:lumMod val="75000"/>
                            </a:schemeClr>
                          </a:solidFill>
                          <a:cs typeface="Arial" pitchFamily="34" charset="0"/>
                        </a:rPr>
                        <a:t>1 000 000</a:t>
                      </a:r>
                      <a:r>
                        <a:rPr lang="ro-RO" sz="1600" b="0">
                          <a:solidFill>
                            <a:schemeClr val="tx2">
                              <a:lumMod val="75000"/>
                            </a:schemeClr>
                          </a:solidFill>
                          <a:cs typeface="Arial" pitchFamily="34" charset="0"/>
                        </a:rPr>
                        <a:t> lei</a:t>
                      </a:r>
                      <a:endParaRPr lang="ro-RO" sz="1600" b="0" dirty="0">
                        <a:solidFill>
                          <a:schemeClr val="tx2">
                            <a:lumMod val="75000"/>
                          </a:schemeClr>
                        </a:solidFill>
                        <a:cs typeface="Arial"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600" b="0" dirty="0">
                          <a:solidFill>
                            <a:schemeClr val="tx2">
                              <a:lumMod val="75000"/>
                            </a:schemeClr>
                          </a:solidFill>
                          <a:cs typeface="Arial" pitchFamily="34" charset="0"/>
                        </a:rPr>
                        <a:t>p</a:t>
                      </a:r>
                      <a:r>
                        <a:rPr lang="en-US" sz="1600" b="0" dirty="0" err="1">
                          <a:solidFill>
                            <a:schemeClr val="tx2">
                              <a:lumMod val="75000"/>
                            </a:schemeClr>
                          </a:solidFill>
                          <a:cs typeface="Arial" pitchFamily="34" charset="0"/>
                        </a:rPr>
                        <a:t>entru</a:t>
                      </a:r>
                      <a:r>
                        <a:rPr lang="en-US" sz="1600" b="0" dirty="0">
                          <a:solidFill>
                            <a:schemeClr val="tx2">
                              <a:lumMod val="75000"/>
                            </a:schemeClr>
                          </a:solidFill>
                          <a:cs typeface="Arial" pitchFamily="34" charset="0"/>
                        </a:rPr>
                        <a:t> AE</a:t>
                      </a:r>
                      <a:r>
                        <a:rPr lang="ro-RO" sz="1600" b="0" dirty="0">
                          <a:solidFill>
                            <a:schemeClr val="tx2">
                              <a:lumMod val="75000"/>
                            </a:schemeClr>
                          </a:solidFill>
                          <a:cs typeface="Arial" pitchFamily="34" charset="0"/>
                        </a:rPr>
                        <a:t>:</a:t>
                      </a:r>
                      <a:r>
                        <a:rPr lang="en-US" sz="1600" b="0" dirty="0">
                          <a:solidFill>
                            <a:schemeClr val="tx2">
                              <a:lumMod val="75000"/>
                            </a:schemeClr>
                          </a:solidFill>
                          <a:cs typeface="Arial" pitchFamily="34" charset="0"/>
                        </a:rPr>
                        <a:t> minim 50%</a:t>
                      </a:r>
                      <a:br>
                        <a:rPr lang="en-US" sz="1600" b="0" dirty="0">
                          <a:solidFill>
                            <a:schemeClr val="tx2">
                              <a:lumMod val="75000"/>
                            </a:schemeClr>
                          </a:solidFill>
                          <a:cs typeface="Arial" pitchFamily="34" charset="0"/>
                        </a:rPr>
                      </a:br>
                      <a:r>
                        <a:rPr lang="en-US" sz="1600" b="0" dirty="0" err="1">
                          <a:solidFill>
                            <a:schemeClr val="tx2">
                              <a:lumMod val="75000"/>
                            </a:schemeClr>
                          </a:solidFill>
                          <a:cs typeface="Arial" pitchFamily="34" charset="0"/>
                        </a:rPr>
                        <a:t>pentru</a:t>
                      </a:r>
                      <a:r>
                        <a:rPr lang="en-US" sz="1600" b="0" dirty="0">
                          <a:solidFill>
                            <a:schemeClr val="tx2">
                              <a:lumMod val="75000"/>
                            </a:schemeClr>
                          </a:solidFill>
                          <a:cs typeface="Arial" pitchFamily="34" charset="0"/>
                        </a:rPr>
                        <a:t> </a:t>
                      </a:r>
                      <a:r>
                        <a:rPr lang="en-US" sz="1600" b="0" dirty="0" err="1">
                          <a:solidFill>
                            <a:schemeClr val="tx2">
                              <a:lumMod val="75000"/>
                            </a:schemeClr>
                          </a:solidFill>
                          <a:cs typeface="Arial" pitchFamily="34" charset="0"/>
                        </a:rPr>
                        <a:t>celelalte</a:t>
                      </a:r>
                      <a:r>
                        <a:rPr lang="en-US" sz="1600" b="0" baseline="0" dirty="0">
                          <a:solidFill>
                            <a:schemeClr val="tx2">
                              <a:lumMod val="75000"/>
                            </a:schemeClr>
                          </a:solidFill>
                          <a:cs typeface="Arial" pitchFamily="34" charset="0"/>
                        </a:rPr>
                        <a:t> </a:t>
                      </a:r>
                      <a:r>
                        <a:rPr lang="en-US" sz="1600" b="0" baseline="0" dirty="0" err="1">
                          <a:solidFill>
                            <a:schemeClr val="tx2">
                              <a:lumMod val="75000"/>
                            </a:schemeClr>
                          </a:solidFill>
                          <a:cs typeface="Arial" pitchFamily="34" charset="0"/>
                        </a:rPr>
                        <a:t>entit</a:t>
                      </a:r>
                      <a:r>
                        <a:rPr lang="ro-RO" sz="1600" b="0" baseline="0" dirty="0" err="1">
                          <a:solidFill>
                            <a:schemeClr val="tx2">
                              <a:lumMod val="75000"/>
                            </a:schemeClr>
                          </a:solidFill>
                          <a:cs typeface="Arial" pitchFamily="34" charset="0"/>
                        </a:rPr>
                        <a:t>ăți</a:t>
                      </a:r>
                      <a:r>
                        <a:rPr lang="ro-RO" sz="1600" b="0" baseline="0" dirty="0">
                          <a:solidFill>
                            <a:schemeClr val="tx2">
                              <a:lumMod val="75000"/>
                            </a:schemeClr>
                          </a:solidFill>
                          <a:cs typeface="Arial" pitchFamily="34" charset="0"/>
                        </a:rPr>
                        <a:t>: </a:t>
                      </a:r>
                      <a:r>
                        <a:rPr lang="ro-RO" sz="1600" b="0" dirty="0">
                          <a:solidFill>
                            <a:schemeClr val="tx2">
                              <a:lumMod val="75000"/>
                            </a:schemeClr>
                          </a:solidFill>
                          <a:cs typeface="Arial" pitchFamily="34" charset="0"/>
                        </a:rPr>
                        <a:t>minim 10%</a:t>
                      </a:r>
                      <a:r>
                        <a:rPr lang="en-US" sz="1600" b="0" dirty="0">
                          <a:solidFill>
                            <a:schemeClr val="tx2">
                              <a:lumMod val="75000"/>
                            </a:schemeClr>
                          </a:solidFill>
                          <a:cs typeface="Arial" pitchFamily="34" charset="0"/>
                        </a:rPr>
                        <a:t> </a:t>
                      </a:r>
                      <a:endParaRPr lang="pt-BR" sz="1600" b="0" dirty="0">
                        <a:solidFill>
                          <a:schemeClr val="tx2">
                            <a:lumMod val="75000"/>
                          </a:schemeClr>
                        </a:solidFill>
                        <a:cs typeface="Arial" pitchFamily="34" charset="0"/>
                      </a:endParaRPr>
                    </a:p>
                  </a:txBody>
                  <a:tcPr/>
                </a:tc>
                <a:extLst>
                  <a:ext uri="{0D108BD9-81ED-4DB2-BD59-A6C34878D82A}">
                    <a16:rowId xmlns:a16="http://schemas.microsoft.com/office/drawing/2014/main" xmlns="" val="3583400815"/>
                  </a:ext>
                </a:extLst>
              </a:tr>
            </a:tbl>
          </a:graphicData>
        </a:graphic>
      </p:graphicFrame>
      <p:sp>
        <p:nvSpPr>
          <p:cNvPr id="24" name="Прямоугольник: скругленные углы 5">
            <a:extLst>
              <a:ext uri="{FF2B5EF4-FFF2-40B4-BE49-F238E27FC236}">
                <a16:creationId xmlns:a16="http://schemas.microsoft.com/office/drawing/2014/main" xmlns="" id="{4BC17AF9-A0B5-4431-AB6A-1113A126F8DC}"/>
              </a:ext>
            </a:extLst>
          </p:cNvPr>
          <p:cNvSpPr/>
          <p:nvPr/>
        </p:nvSpPr>
        <p:spPr>
          <a:xfrm>
            <a:off x="120216" y="2132855"/>
            <a:ext cx="2147528" cy="1913683"/>
          </a:xfrm>
          <a:prstGeom prst="roundRect">
            <a:avLst/>
          </a:prstGeom>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Domeniul</a:t>
            </a:r>
            <a:r>
              <a:rPr lang="en-US" sz="1600" dirty="0"/>
              <a:t> </a:t>
            </a:r>
            <a:r>
              <a:rPr lang="ro-RO" sz="1600" dirty="0"/>
              <a:t>1.2</a:t>
            </a:r>
            <a:endParaRPr lang="en-US" sz="1600" dirty="0"/>
          </a:p>
          <a:p>
            <a:pPr algn="ctr"/>
            <a:endParaRPr lang="ro-RO" b="1" dirty="0"/>
          </a:p>
          <a:p>
            <a:pPr algn="ctr"/>
            <a:r>
              <a:rPr lang="en-US" sz="2000" b="1" dirty="0" err="1"/>
              <a:t>Dezvoltarea</a:t>
            </a:r>
            <a:r>
              <a:rPr lang="en-US" sz="2000" b="1" dirty="0"/>
              <a:t> </a:t>
            </a:r>
            <a:r>
              <a:rPr lang="en-US" sz="2000" b="1" dirty="0" err="1"/>
              <a:t>mediului</a:t>
            </a:r>
            <a:r>
              <a:rPr lang="en-US" sz="2000" b="1" dirty="0"/>
              <a:t> </a:t>
            </a:r>
            <a:r>
              <a:rPr lang="en-US" sz="2000" b="1" dirty="0" err="1"/>
              <a:t>antreprenorial</a:t>
            </a:r>
            <a:endParaRPr lang="en-US" sz="2000" b="1" dirty="0"/>
          </a:p>
        </p:txBody>
      </p:sp>
      <p:sp>
        <p:nvSpPr>
          <p:cNvPr id="31"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2411760" y="1536055"/>
            <a:ext cx="3329504" cy="1870273"/>
          </a:xfrm>
          <a:prstGeom prst="roundRect">
            <a:avLst>
              <a:gd name="adj" fmla="val 21440"/>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1400" dirty="0">
                <a:solidFill>
                  <a:schemeClr val="tx2">
                    <a:lumMod val="75000"/>
                  </a:schemeClr>
                </a:solidFill>
                <a:latin typeface="Calibri" pitchFamily="34" charset="0"/>
                <a:cs typeface="Calibri" pitchFamily="34" charset="0"/>
              </a:rPr>
              <a:t>Programe regionale de formare profesională (continuă) și antreprenorială în ramurile prioritare ale regiunii, inclusiv programe de formare de competențe în domeniul turismului (de ex. module și programe implementate de către structurile existente de sprijin a afacerilor)</a:t>
            </a:r>
          </a:p>
        </p:txBody>
      </p:sp>
      <p:sp>
        <p:nvSpPr>
          <p:cNvPr id="34"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65364" y="1052736"/>
            <a:ext cx="2971131" cy="471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Serviciile create pot acoperi cel puțin </a:t>
            </a:r>
            <a:r>
              <a:rPr lang="ro-RO" sz="1400" b="1" dirty="0">
                <a:solidFill>
                  <a:schemeClr val="tx2">
                    <a:lumMod val="75000"/>
                  </a:schemeClr>
                </a:solidFill>
              </a:rPr>
              <a:t>2 raioane</a:t>
            </a:r>
            <a:endParaRPr lang="ru-RU" sz="1400" b="1" dirty="0">
              <a:solidFill>
                <a:schemeClr val="tx2">
                  <a:lumMod val="75000"/>
                </a:schemeClr>
              </a:solidFill>
            </a:endParaRPr>
          </a:p>
        </p:txBody>
      </p:sp>
      <p:sp>
        <p:nvSpPr>
          <p:cNvPr id="35"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65364" y="1628800"/>
            <a:ext cx="2971131" cy="471215"/>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Cel puțin </a:t>
            </a:r>
            <a:r>
              <a:rPr lang="ro-RO" sz="1400" b="1" dirty="0">
                <a:solidFill>
                  <a:schemeClr val="tx2">
                    <a:lumMod val="75000"/>
                  </a:schemeClr>
                </a:solidFill>
              </a:rPr>
              <a:t>60 mii locuitori </a:t>
            </a:r>
            <a:r>
              <a:rPr lang="ro-RO" sz="1400" dirty="0">
                <a:solidFill>
                  <a:schemeClr val="tx2">
                    <a:lumMod val="75000"/>
                  </a:schemeClr>
                </a:solidFill>
              </a:rPr>
              <a:t>pot avea acces la serviciile create</a:t>
            </a:r>
          </a:p>
        </p:txBody>
      </p:sp>
      <p:sp>
        <p:nvSpPr>
          <p:cNvPr id="36"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83398" y="2204864"/>
            <a:ext cx="2953098" cy="712890"/>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vi-VN" sz="1400" dirty="0">
                <a:solidFill>
                  <a:schemeClr val="tx2">
                    <a:lumMod val="75000"/>
                  </a:schemeClr>
                </a:solidFill>
                <a:latin typeface="Calibri" pitchFamily="34" charset="0"/>
                <a:cs typeface="Calibri" pitchFamily="34" charset="0"/>
              </a:rPr>
              <a:t>Programele vizează grupurile/zonele defavorizate (grupuri social vulnerabile, șomeri etc.)</a:t>
            </a:r>
          </a:p>
        </p:txBody>
      </p:sp>
      <p:sp>
        <p:nvSpPr>
          <p:cNvPr id="37"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99948" y="2996952"/>
            <a:ext cx="2936548" cy="936104"/>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200" dirty="0" err="1">
                <a:solidFill>
                  <a:schemeClr val="tx2">
                    <a:lumMod val="75000"/>
                  </a:schemeClr>
                </a:solidFill>
              </a:rPr>
              <a:t>Aplicantul</a:t>
            </a:r>
            <a:r>
              <a:rPr lang="ro-RO" sz="1200" dirty="0">
                <a:solidFill>
                  <a:schemeClr val="tx2">
                    <a:lumMod val="75000"/>
                  </a:schemeClr>
                </a:solidFill>
              </a:rPr>
              <a:t> desfășoară activitatea economică într-unul din domeniile ce generează venituri sporite (IT, Telecomunicații, BPO (business </a:t>
            </a:r>
            <a:r>
              <a:rPr lang="ro-RO" sz="1200" dirty="0" err="1">
                <a:solidFill>
                  <a:schemeClr val="tx2">
                    <a:lumMod val="75000"/>
                  </a:schemeClr>
                </a:solidFill>
              </a:rPr>
              <a:t>process</a:t>
            </a:r>
            <a:r>
              <a:rPr lang="ro-RO" sz="1200" dirty="0">
                <a:solidFill>
                  <a:schemeClr val="tx2">
                    <a:lumMod val="75000"/>
                  </a:schemeClr>
                </a:solidFill>
              </a:rPr>
              <a:t> outsourcing), industrie și altele)</a:t>
            </a:r>
            <a:endParaRPr lang="ru-RU" sz="1200" dirty="0">
              <a:solidFill>
                <a:schemeClr val="tx2">
                  <a:lumMod val="75000"/>
                </a:schemeClr>
              </a:solidFill>
            </a:endParaRPr>
          </a:p>
        </p:txBody>
      </p:sp>
      <p:sp>
        <p:nvSpPr>
          <p:cNvPr id="38"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103142" y="4797152"/>
            <a:ext cx="2933353"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Durata proiectelor finanțate nu poate depăși </a:t>
            </a:r>
            <a:r>
              <a:rPr lang="ro-RO" sz="1400" b="1" dirty="0">
                <a:solidFill>
                  <a:schemeClr val="tx2">
                    <a:lumMod val="75000"/>
                  </a:schemeClr>
                </a:solidFill>
              </a:rPr>
              <a:t>24 </a:t>
            </a:r>
            <a:r>
              <a:rPr lang="ro-RO" sz="1400" dirty="0">
                <a:solidFill>
                  <a:schemeClr val="tx2">
                    <a:lumMod val="75000"/>
                  </a:schemeClr>
                </a:solidFill>
              </a:rPr>
              <a:t>luni</a:t>
            </a:r>
            <a:endParaRPr lang="ru-RU" sz="1400" dirty="0">
              <a:solidFill>
                <a:schemeClr val="tx2">
                  <a:lumMod val="75000"/>
                </a:schemeClr>
              </a:solidFill>
            </a:endParaRPr>
          </a:p>
        </p:txBody>
      </p:sp>
      <p:sp>
        <p:nvSpPr>
          <p:cNvPr id="39"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2411760" y="3575608"/>
            <a:ext cx="3329504" cy="933512"/>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defRPr/>
            </a:pPr>
            <a:r>
              <a:rPr lang="vi-VN" sz="1400" dirty="0">
                <a:solidFill>
                  <a:schemeClr val="tx2">
                    <a:lumMod val="75000"/>
                  </a:schemeClr>
                </a:solidFill>
                <a:latin typeface="Calibri" pitchFamily="34" charset="0"/>
                <a:cs typeface="Calibri" pitchFamily="34" charset="0"/>
              </a:rPr>
              <a:t>Proiecte de sprijin a inovării pentru mediu privat (creare de servicii și produse noi pe piață)</a:t>
            </a:r>
          </a:p>
        </p:txBody>
      </p:sp>
      <p:sp>
        <p:nvSpPr>
          <p:cNvPr id="40" name="Левая круглая скобка 39">
            <a:extLst>
              <a:ext uri="{FF2B5EF4-FFF2-40B4-BE49-F238E27FC236}">
                <a16:creationId xmlns:a16="http://schemas.microsoft.com/office/drawing/2014/main" xmlns="" id="{3637C262-330C-42D3-8CB5-C649176DA20F}"/>
              </a:ext>
            </a:extLst>
          </p:cNvPr>
          <p:cNvSpPr/>
          <p:nvPr/>
        </p:nvSpPr>
        <p:spPr>
          <a:xfrm flipH="1">
            <a:off x="5796136" y="1628800"/>
            <a:ext cx="54871" cy="2952328"/>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3"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117986" y="4005064"/>
            <a:ext cx="2936548" cy="693448"/>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200" dirty="0" err="1">
                <a:solidFill>
                  <a:schemeClr val="tx2">
                    <a:lumMod val="75000"/>
                  </a:schemeClr>
                </a:solidFill>
              </a:rPr>
              <a:t>Aplicantul</a:t>
            </a:r>
            <a:r>
              <a:rPr lang="ro-RO" sz="1200" dirty="0">
                <a:solidFill>
                  <a:schemeClr val="tx2">
                    <a:lumMod val="75000"/>
                  </a:schemeClr>
                </a:solidFill>
              </a:rPr>
              <a:t> creează cel puțin 3 locuri noi (cu regim de muncă complet) de muncă în cadrul întreprinderii (</a:t>
            </a:r>
            <a:r>
              <a:rPr lang="ro-RO" sz="1200" dirty="0" err="1">
                <a:solidFill>
                  <a:schemeClr val="tx2">
                    <a:lumMod val="75000"/>
                  </a:schemeClr>
                </a:solidFill>
              </a:rPr>
              <a:t>pt</a:t>
            </a:r>
            <a:r>
              <a:rPr lang="ro-RO" sz="1200" dirty="0">
                <a:solidFill>
                  <a:schemeClr val="tx2">
                    <a:lumMod val="75000"/>
                  </a:schemeClr>
                </a:solidFill>
              </a:rPr>
              <a:t> cel puțin 3 ani)</a:t>
            </a:r>
            <a:endParaRPr lang="ru-RU" sz="1200" dirty="0">
              <a:solidFill>
                <a:schemeClr val="tx2">
                  <a:lumMod val="75000"/>
                </a:schemeClr>
              </a:solidFill>
            </a:endParaRPr>
          </a:p>
        </p:txBody>
      </p:sp>
      <p:pic>
        <p:nvPicPr>
          <p:cNvPr id="14"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1584176" cy="57606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D:\IURA\simbol de identitate MADRM și ADR\PNG\PNG\adrCentru\03-ADRC.png">
            <a:extLst>
              <a:ext uri="{FF2B5EF4-FFF2-40B4-BE49-F238E27FC236}">
                <a16:creationId xmlns:a16="http://schemas.microsoft.com/office/drawing/2014/main" xmlns="" id="{63476D04-FE04-4CC9-BC9E-16D84F8424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60649"/>
            <a:ext cx="1534855" cy="40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9402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720081"/>
          </a:xfrm>
        </p:spPr>
        <p:txBody>
          <a:bodyPr>
            <a:normAutofit fontScale="90000"/>
          </a:bodyPr>
          <a:lstStyle/>
          <a:p>
            <a:r>
              <a:rPr lang="x-none" dirty="0"/>
              <a:t/>
            </a:r>
            <a:br>
              <a:rPr lang="x-none" dirty="0"/>
            </a:br>
            <a:r>
              <a:rPr lang="x-none" dirty="0"/>
              <a:t/>
            </a:r>
            <a:br>
              <a:rPr lang="x-none" dirty="0"/>
            </a:br>
            <a:r>
              <a:rPr lang="en-US" sz="3100" dirty="0">
                <a:solidFill>
                  <a:schemeClr val="tx2"/>
                </a:solidFill>
              </a:rPr>
              <a:t>Program </a:t>
            </a:r>
            <a:r>
              <a:rPr lang="ro-RO" sz="3100" dirty="0">
                <a:solidFill>
                  <a:schemeClr val="tx2"/>
                </a:solidFill>
              </a:rPr>
              <a:t>1</a:t>
            </a:r>
            <a:r>
              <a:rPr lang="en-US" sz="3100" dirty="0">
                <a:solidFill>
                  <a:schemeClr val="tx2"/>
                </a:solidFill>
              </a:rPr>
              <a:t>: </a:t>
            </a:r>
            <a:r>
              <a:rPr lang="en-US" sz="3100" b="1" dirty="0">
                <a:solidFill>
                  <a:schemeClr val="tx2"/>
                </a:solidFill>
              </a:rPr>
              <a:t>COMPETITIVITATE</a:t>
            </a:r>
            <a:r>
              <a:rPr lang="x-none" dirty="0"/>
              <a:t/>
            </a:r>
            <a:br>
              <a:rPr lang="x-none" dirty="0"/>
            </a:br>
            <a:r>
              <a:rPr lang="x-none" dirty="0"/>
              <a:t/>
            </a:r>
            <a:br>
              <a:rPr lang="x-none" dirty="0"/>
            </a:br>
            <a:r>
              <a:rPr lang="en-US" dirty="0"/>
              <a:t>                </a:t>
            </a:r>
          </a:p>
        </p:txBody>
      </p:sp>
      <p:graphicFrame>
        <p:nvGraphicFramePr>
          <p:cNvPr id="8" name="Таблица 7"/>
          <p:cNvGraphicFramePr>
            <a:graphicFrameLocks noGrp="1"/>
          </p:cNvGraphicFramePr>
          <p:nvPr>
            <p:extLst>
              <p:ext uri="{D42A27DB-BD31-4B8C-83A1-F6EECF244321}">
                <p14:modId xmlns:p14="http://schemas.microsoft.com/office/powerpoint/2010/main" val="3544460494"/>
              </p:ext>
            </p:extLst>
          </p:nvPr>
        </p:nvGraphicFramePr>
        <p:xfrm>
          <a:off x="683568" y="5503376"/>
          <a:ext cx="8215002" cy="74168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xmlns="" val="3754608223"/>
                    </a:ext>
                  </a:extLst>
                </a:gridCol>
                <a:gridCol w="1440160">
                  <a:extLst>
                    <a:ext uri="{9D8B030D-6E8A-4147-A177-3AD203B41FA5}">
                      <a16:colId xmlns:a16="http://schemas.microsoft.com/office/drawing/2014/main" xmlns="" val="2569902010"/>
                    </a:ext>
                  </a:extLst>
                </a:gridCol>
                <a:gridCol w="2232248">
                  <a:extLst>
                    <a:ext uri="{9D8B030D-6E8A-4147-A177-3AD203B41FA5}">
                      <a16:colId xmlns:a16="http://schemas.microsoft.com/office/drawing/2014/main" xmlns="" val="866453181"/>
                    </a:ext>
                  </a:extLst>
                </a:gridCol>
                <a:gridCol w="2526370">
                  <a:extLst>
                    <a:ext uri="{9D8B030D-6E8A-4147-A177-3AD203B41FA5}">
                      <a16:colId xmlns:a16="http://schemas.microsoft.com/office/drawing/2014/main" xmlns="" val="3482302380"/>
                    </a:ext>
                  </a:extLst>
                </a:gridCol>
              </a:tblGrid>
              <a:tr h="370840">
                <a:tc>
                  <a:txBody>
                    <a:bodyPr/>
                    <a:lstStyle/>
                    <a:p>
                      <a:pPr algn="ctr"/>
                      <a:r>
                        <a:rPr lang="x-none" sz="1600"/>
                        <a:t>Aplicanți </a:t>
                      </a:r>
                      <a:r>
                        <a:rPr lang="en-US" sz="1600" dirty="0"/>
                        <a:t>/ </a:t>
                      </a:r>
                      <a:r>
                        <a:rPr lang="en-US" sz="1600" dirty="0" err="1"/>
                        <a:t>Parteneri</a:t>
                      </a:r>
                      <a:endParaRPr lang="en-US" sz="1600" dirty="0"/>
                    </a:p>
                  </a:txBody>
                  <a:tcPr/>
                </a:tc>
                <a:tc>
                  <a:txBody>
                    <a:bodyPr/>
                    <a:lstStyle/>
                    <a:p>
                      <a:pPr algn="ctr"/>
                      <a:r>
                        <a:rPr lang="x-none" sz="1600" dirty="0"/>
                        <a:t>Periodicitatea</a:t>
                      </a:r>
                      <a:endParaRPr lang="en-US" sz="1600" dirty="0"/>
                    </a:p>
                  </a:txBody>
                  <a:tcPr/>
                </a:tc>
                <a:tc>
                  <a:txBody>
                    <a:bodyPr/>
                    <a:lstStyle/>
                    <a:p>
                      <a:pPr algn="ctr"/>
                      <a:r>
                        <a:rPr lang="x-none" sz="1600" dirty="0"/>
                        <a:t>Buget</a:t>
                      </a:r>
                      <a:endParaRPr lang="en-US" sz="1600" dirty="0"/>
                    </a:p>
                  </a:txBody>
                  <a:tcPr/>
                </a:tc>
                <a:tc>
                  <a:txBody>
                    <a:bodyPr/>
                    <a:lstStyle/>
                    <a:p>
                      <a:pPr algn="ctr"/>
                      <a:r>
                        <a:rPr lang="x-none" sz="1600" dirty="0"/>
                        <a:t>Cofinanțare</a:t>
                      </a:r>
                      <a:endParaRPr lang="en-US" sz="1600" dirty="0"/>
                    </a:p>
                  </a:txBody>
                  <a:tcPr/>
                </a:tc>
                <a:extLst>
                  <a:ext uri="{0D108BD9-81ED-4DB2-BD59-A6C34878D82A}">
                    <a16:rowId xmlns:a16="http://schemas.microsoft.com/office/drawing/2014/main" xmlns="" val="4043225789"/>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b="0" kern="1200" dirty="0">
                          <a:solidFill>
                            <a:schemeClr val="tx2">
                              <a:lumMod val="75000"/>
                            </a:schemeClr>
                          </a:solidFill>
                          <a:latin typeface="Calibri" pitchFamily="34" charset="0"/>
                          <a:ea typeface="+mn-ea"/>
                          <a:cs typeface="Calibri" pitchFamily="34" charset="0"/>
                        </a:rPr>
                        <a:t>APL</a:t>
                      </a:r>
                      <a:endParaRPr lang="ro-RO" sz="1600" b="0" kern="1200" dirty="0">
                        <a:solidFill>
                          <a:schemeClr val="tx2">
                            <a:lumMod val="75000"/>
                          </a:schemeClr>
                        </a:solidFill>
                        <a:latin typeface="Calibri" pitchFamily="34" charset="0"/>
                        <a:ea typeface="+mn-ea"/>
                        <a:cs typeface="Calibri"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0" dirty="0">
                          <a:solidFill>
                            <a:schemeClr val="tx2">
                              <a:lumMod val="75000"/>
                            </a:schemeClr>
                          </a:solidFill>
                          <a:cs typeface="Arial" pitchFamily="34" charset="0"/>
                        </a:rPr>
                        <a:t>O dată la 3 ani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2">
                              <a:lumMod val="75000"/>
                            </a:schemeClr>
                          </a:solidFill>
                          <a:cs typeface="Arial" pitchFamily="34" charset="0"/>
                        </a:rPr>
                        <a:t>10</a:t>
                      </a:r>
                      <a:r>
                        <a:rPr lang="ro-RO" sz="1600" b="0" dirty="0">
                          <a:solidFill>
                            <a:schemeClr val="tx2">
                              <a:lumMod val="75000"/>
                            </a:schemeClr>
                          </a:solidFill>
                          <a:cs typeface="Arial" pitchFamily="34" charset="0"/>
                        </a:rPr>
                        <a:t>– </a:t>
                      </a:r>
                      <a:r>
                        <a:rPr lang="en-US" sz="1600" b="0" dirty="0">
                          <a:solidFill>
                            <a:schemeClr val="tx2">
                              <a:lumMod val="75000"/>
                            </a:schemeClr>
                          </a:solidFill>
                          <a:cs typeface="Arial" pitchFamily="34" charset="0"/>
                        </a:rPr>
                        <a:t>20 </a:t>
                      </a:r>
                      <a:r>
                        <a:rPr lang="en-US" sz="1600" b="0" dirty="0" err="1">
                          <a:solidFill>
                            <a:schemeClr val="tx2">
                              <a:lumMod val="75000"/>
                            </a:schemeClr>
                          </a:solidFill>
                          <a:cs typeface="Arial" pitchFamily="34" charset="0"/>
                        </a:rPr>
                        <a:t>mln</a:t>
                      </a:r>
                      <a:r>
                        <a:rPr lang="en-US" sz="1600" b="0" dirty="0">
                          <a:solidFill>
                            <a:schemeClr val="tx2">
                              <a:lumMod val="75000"/>
                            </a:schemeClr>
                          </a:solidFill>
                          <a:cs typeface="Arial" pitchFamily="34" charset="0"/>
                        </a:rPr>
                        <a:t> </a:t>
                      </a:r>
                      <a:r>
                        <a:rPr lang="ro-RO" sz="1600" b="0" dirty="0">
                          <a:solidFill>
                            <a:schemeClr val="tx2">
                              <a:lumMod val="75000"/>
                            </a:schemeClr>
                          </a:solidFill>
                          <a:cs typeface="Arial" pitchFamily="34" charset="0"/>
                        </a:rPr>
                        <a:t>lei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600" b="0" dirty="0">
                          <a:solidFill>
                            <a:schemeClr val="tx2">
                              <a:lumMod val="75000"/>
                            </a:schemeClr>
                          </a:solidFill>
                          <a:cs typeface="Arial" pitchFamily="34" charset="0"/>
                        </a:rPr>
                        <a:t>APL</a:t>
                      </a:r>
                      <a:r>
                        <a:rPr lang="pt-BR" sz="1600" b="0" baseline="0" dirty="0">
                          <a:solidFill>
                            <a:schemeClr val="tx2">
                              <a:lumMod val="75000"/>
                            </a:schemeClr>
                          </a:solidFill>
                          <a:cs typeface="Arial" pitchFamily="34" charset="0"/>
                        </a:rPr>
                        <a:t> – 10%</a:t>
                      </a:r>
                      <a:endParaRPr lang="pt-BR" sz="1600" b="0" dirty="0">
                        <a:solidFill>
                          <a:schemeClr val="tx2">
                            <a:lumMod val="75000"/>
                          </a:schemeClr>
                        </a:solidFill>
                        <a:cs typeface="Arial" pitchFamily="34" charset="0"/>
                      </a:endParaRPr>
                    </a:p>
                  </a:txBody>
                  <a:tcPr/>
                </a:tc>
                <a:extLst>
                  <a:ext uri="{0D108BD9-81ED-4DB2-BD59-A6C34878D82A}">
                    <a16:rowId xmlns:a16="http://schemas.microsoft.com/office/drawing/2014/main" xmlns="" val="3583400815"/>
                  </a:ext>
                </a:extLst>
              </a:tr>
            </a:tbl>
          </a:graphicData>
        </a:graphic>
      </p:graphicFrame>
      <p:sp>
        <p:nvSpPr>
          <p:cNvPr id="24" name="Прямоугольник: скругленные углы 5">
            <a:extLst>
              <a:ext uri="{FF2B5EF4-FFF2-40B4-BE49-F238E27FC236}">
                <a16:creationId xmlns:a16="http://schemas.microsoft.com/office/drawing/2014/main" xmlns="" id="{4BC17AF9-A0B5-4431-AB6A-1113A126F8DC}"/>
              </a:ext>
            </a:extLst>
          </p:cNvPr>
          <p:cNvSpPr/>
          <p:nvPr/>
        </p:nvSpPr>
        <p:spPr>
          <a:xfrm>
            <a:off x="120216" y="2132855"/>
            <a:ext cx="2147528" cy="1913683"/>
          </a:xfrm>
          <a:prstGeom prst="roundRect">
            <a:avLst/>
          </a:prstGeom>
          <a:ln>
            <a:solidFill>
              <a:schemeClr val="bg1">
                <a:lumMod val="8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600" dirty="0" err="1"/>
              <a:t>Domeniul</a:t>
            </a:r>
            <a:r>
              <a:rPr lang="en-US" sz="1600" dirty="0"/>
              <a:t> </a:t>
            </a:r>
            <a:r>
              <a:rPr lang="ro-RO" sz="1600" dirty="0"/>
              <a:t>1.3</a:t>
            </a:r>
            <a:endParaRPr lang="en-US" sz="1600" dirty="0"/>
          </a:p>
          <a:p>
            <a:pPr algn="ctr"/>
            <a:endParaRPr lang="ro-RO" b="1" dirty="0"/>
          </a:p>
          <a:p>
            <a:pPr algn="ctr"/>
            <a:r>
              <a:rPr lang="vi-VN" sz="2000" b="1" dirty="0">
                <a:latin typeface="Calibri" pitchFamily="34" charset="0"/>
                <a:cs typeface="Calibri" pitchFamily="34" charset="0"/>
              </a:rPr>
              <a:t>Sporirea atractivității turistice</a:t>
            </a:r>
          </a:p>
        </p:txBody>
      </p:sp>
      <p:sp>
        <p:nvSpPr>
          <p:cNvPr id="31"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2411760" y="1320031"/>
            <a:ext cx="3329504" cy="668809"/>
          </a:xfrm>
          <a:prstGeom prst="roundRect">
            <a:avLst>
              <a:gd name="adj" fmla="val 21440"/>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ro-RO" sz="1400" dirty="0">
                <a:solidFill>
                  <a:schemeClr val="tx2">
                    <a:lumMod val="75000"/>
                  </a:schemeClr>
                </a:solidFill>
              </a:rPr>
              <a:t>Crearea, reabilitarea și extinderea infrastructurii de agrement</a:t>
            </a:r>
            <a:endParaRPr lang="ru-RU" sz="1400" dirty="0">
              <a:solidFill>
                <a:schemeClr val="tx2">
                  <a:lumMod val="75000"/>
                </a:schemeClr>
              </a:solidFill>
            </a:endParaRPr>
          </a:p>
        </p:txBody>
      </p:sp>
      <p:sp>
        <p:nvSpPr>
          <p:cNvPr id="34"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65364" y="1412776"/>
            <a:ext cx="2971131" cy="471606"/>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Serviciile create pot acoperi cel puțin </a:t>
            </a:r>
            <a:r>
              <a:rPr lang="ro-RO" sz="1400" b="1" dirty="0">
                <a:solidFill>
                  <a:schemeClr val="tx2">
                    <a:lumMod val="75000"/>
                  </a:schemeClr>
                </a:solidFill>
              </a:rPr>
              <a:t>3 raioane</a:t>
            </a:r>
            <a:endParaRPr lang="ru-RU" sz="1400" b="1" dirty="0">
              <a:solidFill>
                <a:schemeClr val="tx2">
                  <a:lumMod val="75000"/>
                </a:schemeClr>
              </a:solidFill>
            </a:endParaRPr>
          </a:p>
        </p:txBody>
      </p:sp>
      <p:sp>
        <p:nvSpPr>
          <p:cNvPr id="35"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113477" y="2061239"/>
            <a:ext cx="2971131" cy="471215"/>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Cel puțin </a:t>
            </a:r>
            <a:r>
              <a:rPr lang="ro-RO" sz="1400" b="1" dirty="0">
                <a:solidFill>
                  <a:schemeClr val="tx2">
                    <a:lumMod val="75000"/>
                  </a:schemeClr>
                </a:solidFill>
              </a:rPr>
              <a:t>60 mii locuitori </a:t>
            </a:r>
            <a:r>
              <a:rPr lang="ro-RO" sz="1400" dirty="0">
                <a:solidFill>
                  <a:schemeClr val="tx2">
                    <a:lumMod val="75000"/>
                  </a:schemeClr>
                </a:solidFill>
              </a:rPr>
              <a:t>pot avea acces la serviciile create</a:t>
            </a:r>
          </a:p>
        </p:txBody>
      </p:sp>
      <p:sp>
        <p:nvSpPr>
          <p:cNvPr id="36"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83397" y="2683660"/>
            <a:ext cx="2953098" cy="712890"/>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x-none" sz="1400" dirty="0">
                <a:solidFill>
                  <a:schemeClr val="tx2">
                    <a:lumMod val="75000"/>
                  </a:schemeClr>
                </a:solidFill>
              </a:rPr>
              <a:t>Obiectivul  vizat  este (sau va fi pînă la finele proiectului) introdus într-un circuit turistic</a:t>
            </a:r>
            <a:endParaRPr lang="vi-VN" sz="1400" dirty="0">
              <a:solidFill>
                <a:schemeClr val="tx2">
                  <a:lumMod val="75000"/>
                </a:schemeClr>
              </a:solidFill>
            </a:endParaRPr>
          </a:p>
        </p:txBody>
      </p:sp>
      <p:sp>
        <p:nvSpPr>
          <p:cNvPr id="37"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065364" y="3540566"/>
            <a:ext cx="3019244" cy="936104"/>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lvl="0" algn="ctr"/>
            <a:r>
              <a:rPr lang="ro-RO" sz="1400" dirty="0">
                <a:solidFill>
                  <a:schemeClr val="tx2">
                    <a:lumMod val="75000"/>
                  </a:schemeClr>
                </a:solidFill>
              </a:rPr>
              <a:t>Bunurile create vor fi aflate în proprietate publică </a:t>
            </a:r>
            <a:r>
              <a:rPr lang="ro-RO" sz="1400" b="1" dirty="0">
                <a:solidFill>
                  <a:schemeClr val="tx2">
                    <a:lumMod val="75000"/>
                  </a:schemeClr>
                </a:solidFill>
              </a:rPr>
              <a:t>minim 10 ani </a:t>
            </a:r>
            <a:r>
              <a:rPr lang="ro-RO" sz="1400" dirty="0">
                <a:solidFill>
                  <a:schemeClr val="tx2">
                    <a:lumMod val="75000"/>
                  </a:schemeClr>
                </a:solidFill>
              </a:rPr>
              <a:t>și nu pot fi înstrăinate</a:t>
            </a:r>
            <a:endParaRPr lang="ru-RU" sz="1400" dirty="0">
              <a:solidFill>
                <a:schemeClr val="tx2">
                  <a:lumMod val="75000"/>
                </a:schemeClr>
              </a:solidFill>
            </a:endParaRPr>
          </a:p>
        </p:txBody>
      </p:sp>
      <p:sp>
        <p:nvSpPr>
          <p:cNvPr id="38" name="Прямоугольник: скругленные углы 27">
            <a:extLst>
              <a:ext uri="{FF2B5EF4-FFF2-40B4-BE49-F238E27FC236}">
                <a16:creationId xmlns:a16="http://schemas.microsoft.com/office/drawing/2014/main" xmlns="" id="{3B80D01C-10A6-448E-B5FD-8746C45E4644}"/>
              </a:ext>
            </a:extLst>
          </p:cNvPr>
          <p:cNvSpPr/>
          <p:nvPr/>
        </p:nvSpPr>
        <p:spPr>
          <a:xfrm>
            <a:off x="6103142" y="4620686"/>
            <a:ext cx="2933353" cy="414979"/>
          </a:xfrm>
          <a:prstGeom prst="roundRect">
            <a:avLst/>
          </a:prstGeom>
          <a:ln>
            <a:solidFill>
              <a:schemeClr val="bg1">
                <a:lumMod val="8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ro-RO" sz="1400" dirty="0">
                <a:solidFill>
                  <a:schemeClr val="tx2">
                    <a:lumMod val="75000"/>
                  </a:schemeClr>
                </a:solidFill>
              </a:rPr>
              <a:t>Durata proiectelor finanțate nu poate depăși </a:t>
            </a:r>
            <a:r>
              <a:rPr lang="ro-RO" sz="1400" b="1" dirty="0">
                <a:solidFill>
                  <a:schemeClr val="tx2">
                    <a:lumMod val="75000"/>
                  </a:schemeClr>
                </a:solidFill>
              </a:rPr>
              <a:t>36 </a:t>
            </a:r>
            <a:r>
              <a:rPr lang="ro-RO" sz="1400" dirty="0">
                <a:solidFill>
                  <a:schemeClr val="tx2">
                    <a:lumMod val="75000"/>
                  </a:schemeClr>
                </a:solidFill>
              </a:rPr>
              <a:t>luni</a:t>
            </a:r>
            <a:endParaRPr lang="ru-RU" sz="1400" dirty="0">
              <a:solidFill>
                <a:schemeClr val="tx2">
                  <a:lumMod val="75000"/>
                </a:schemeClr>
              </a:solidFill>
            </a:endParaRPr>
          </a:p>
        </p:txBody>
      </p:sp>
      <p:sp>
        <p:nvSpPr>
          <p:cNvPr id="39"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2411759" y="3140968"/>
            <a:ext cx="3329504" cy="933512"/>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ro-RO" sz="1400" dirty="0">
                <a:solidFill>
                  <a:schemeClr val="tx2">
                    <a:lumMod val="75000"/>
                  </a:schemeClr>
                </a:solidFill>
              </a:rPr>
              <a:t>Amenajarea obiectivelor turistice naturale și antropice de utilitate publică, precum și crearea/modernizarea infrastructurilor conexe de utilitate publică</a:t>
            </a:r>
            <a:endParaRPr lang="ru-RU" sz="1400" dirty="0">
              <a:solidFill>
                <a:schemeClr val="tx2">
                  <a:lumMod val="75000"/>
                </a:schemeClr>
              </a:solidFill>
            </a:endParaRPr>
          </a:p>
        </p:txBody>
      </p:sp>
      <p:sp>
        <p:nvSpPr>
          <p:cNvPr id="40" name="Левая круглая скобка 39">
            <a:extLst>
              <a:ext uri="{FF2B5EF4-FFF2-40B4-BE49-F238E27FC236}">
                <a16:creationId xmlns:a16="http://schemas.microsoft.com/office/drawing/2014/main" xmlns="" id="{3637C262-330C-42D3-8CB5-C649176DA20F}"/>
              </a:ext>
            </a:extLst>
          </p:cNvPr>
          <p:cNvSpPr/>
          <p:nvPr/>
        </p:nvSpPr>
        <p:spPr>
          <a:xfrm flipH="1">
            <a:off x="5741262" y="1268760"/>
            <a:ext cx="109743" cy="3888432"/>
          </a:xfrm>
          <a:prstGeom prst="leftBracket">
            <a:avLst/>
          </a:prstGeom>
          <a:ln/>
        </p:spPr>
        <p:style>
          <a:lnRef idx="1">
            <a:schemeClr val="dk1"/>
          </a:lnRef>
          <a:fillRef idx="0">
            <a:schemeClr val="dk1"/>
          </a:fillRef>
          <a:effectRef idx="0">
            <a:schemeClr val="dk1"/>
          </a:effectRef>
          <a:fontRef idx="minor">
            <a:schemeClr val="tx1"/>
          </a:fontRef>
        </p:style>
        <p:txBody>
          <a:bodyPr rtlCol="0" anchor="ctr"/>
          <a:lstStyle/>
          <a:p>
            <a:pPr algn="ctr"/>
            <a:endParaRPr lang="ru-RU"/>
          </a:p>
        </p:txBody>
      </p:sp>
      <p:sp>
        <p:nvSpPr>
          <p:cNvPr id="14"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2415208" y="2112119"/>
            <a:ext cx="3329504" cy="884833"/>
          </a:xfrm>
          <a:prstGeom prst="roundRect">
            <a:avLst>
              <a:gd name="adj" fmla="val 21440"/>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lvl="0" algn="just"/>
            <a:r>
              <a:rPr lang="ro-RO" sz="1400" dirty="0">
                <a:solidFill>
                  <a:schemeClr val="tx2">
                    <a:lumMod val="75000"/>
                  </a:schemeClr>
                </a:solidFill>
              </a:rPr>
              <a:t>Reabilitarea/modernizarea infrastructurii rutiere (drumurilor de acces și a infrastructurii aferente drumurilor) către obiectiv. turistice de importanță regională</a:t>
            </a:r>
            <a:endParaRPr lang="ru-RU" sz="1400" dirty="0">
              <a:solidFill>
                <a:schemeClr val="tx2">
                  <a:lumMod val="75000"/>
                </a:schemeClr>
              </a:solidFill>
            </a:endParaRPr>
          </a:p>
        </p:txBody>
      </p:sp>
      <p:sp>
        <p:nvSpPr>
          <p:cNvPr id="15" name="Прямоугольник: скругленные углы 11">
            <a:extLst>
              <a:ext uri="{FF2B5EF4-FFF2-40B4-BE49-F238E27FC236}">
                <a16:creationId xmlns:a16="http://schemas.microsoft.com/office/drawing/2014/main" xmlns="" id="{F7765AEA-FB75-4F22-A550-0F5748B0DCF3}"/>
              </a:ext>
            </a:extLst>
          </p:cNvPr>
          <p:cNvSpPr/>
          <p:nvPr/>
        </p:nvSpPr>
        <p:spPr>
          <a:xfrm>
            <a:off x="2411760" y="4249853"/>
            <a:ext cx="3329504" cy="835331"/>
          </a:xfrm>
          <a:prstGeom prst="roundRect">
            <a:avLst/>
          </a:prstGeom>
          <a:ln>
            <a:solidFill>
              <a:schemeClr val="bg1">
                <a:lumMod val="8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just"/>
            <a:r>
              <a:rPr lang="ro-RO" sz="1400" dirty="0">
                <a:solidFill>
                  <a:schemeClr val="tx2">
                    <a:lumMod val="75000"/>
                  </a:schemeClr>
                </a:solidFill>
              </a:rPr>
              <a:t>Acțiuni de restaurare și valorificarea sustenabilă a patrimoniului cultural, precum și crearea/modernizarea infrastructurilor conexe</a:t>
            </a:r>
          </a:p>
        </p:txBody>
      </p:sp>
      <p:pic>
        <p:nvPicPr>
          <p:cNvPr id="16" name="Picture 2" descr="D:\IURA\simbol de identitate MADRM și ADR\PNG\PNG\adrCentru\01-MADRM.png">
            <a:extLst>
              <a:ext uri="{FF2B5EF4-FFF2-40B4-BE49-F238E27FC236}">
                <a16:creationId xmlns:a16="http://schemas.microsoft.com/office/drawing/2014/main" xmlns="" id="{4D9C31C2-C9E8-48DF-A1AA-781FFD7E1E8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88641"/>
            <a:ext cx="1590488" cy="48737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descr="D:\IURA\simbol de identitate MADRM și ADR\PNG\PNG\adrCentru\03-ADRC.png">
            <a:extLst>
              <a:ext uri="{FF2B5EF4-FFF2-40B4-BE49-F238E27FC236}">
                <a16:creationId xmlns:a16="http://schemas.microsoft.com/office/drawing/2014/main" xmlns="" id="{63476D04-FE04-4CC9-BC9E-16D84F8424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6296" y="260649"/>
            <a:ext cx="1534855" cy="40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8393946"/>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3654</TotalTime>
  <Words>3177</Words>
  <Application>Microsoft Office PowerPoint</Application>
  <PresentationFormat>Экран (4:3)</PresentationFormat>
  <Paragraphs>362</Paragraphs>
  <Slides>37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37</vt:i4>
      </vt:variant>
    </vt:vector>
  </HeadingPairs>
  <TitlesOfParts>
    <vt:vector size="38" baseType="lpstr">
      <vt:lpstr>Temă Office</vt:lpstr>
      <vt:lpstr>Презентация PowerPoint</vt:lpstr>
      <vt:lpstr> </vt:lpstr>
      <vt:lpstr> SCOPUL ȘI OBIECTIVELE</vt:lpstr>
      <vt:lpstr>   TIPURI DE APEL  </vt:lpstr>
      <vt:lpstr>ETAPELE APELULUI COMPETITIV</vt:lpstr>
      <vt:lpstr>  DISTRIBUȚIA  RESURSELOR  FNDR </vt:lpstr>
      <vt:lpstr>  Program 1: COMPETITIVITATE                  </vt:lpstr>
      <vt:lpstr>  Program 1: COMPETITIVITATE                        </vt:lpstr>
      <vt:lpstr>  Program 1: COMPETITIVITATE                  </vt:lpstr>
      <vt:lpstr>Презентация PowerPoint</vt:lpstr>
      <vt:lpstr>   Program 3: INFRASTRUCTURA REGIONALĂ                   </vt:lpstr>
      <vt:lpstr>EXEMPLE DE INDICATORI </vt:lpstr>
      <vt:lpstr>     Criteriile de eligibilitate  a proiectelor de dezvoltare regională</vt:lpstr>
      <vt:lpstr>    Eligibilitatea Aplicanților și Partenerilor </vt:lpstr>
      <vt:lpstr>Презентация PowerPoint</vt:lpstr>
      <vt:lpstr>                      Eligibilitatea costurilor</vt:lpstr>
      <vt:lpstr>Costurile directe eligibile</vt:lpstr>
      <vt:lpstr>Costuri neeligibile (1)</vt:lpstr>
      <vt:lpstr>Costuri neeligibile (2)</vt:lpstr>
      <vt:lpstr>Criteriile de evaluare a  Propunerilor de proiecte</vt:lpstr>
      <vt:lpstr>Evaluarea Notelor Conceptuale</vt:lpstr>
      <vt:lpstr>Evaluarea Notelor Conceptuale</vt:lpstr>
      <vt:lpstr>Evaluarea Cererilor de Finanțare</vt:lpstr>
      <vt:lpstr>Evaluarea de către  Comisia Interministerială</vt:lpstr>
      <vt:lpstr>Completarea și depunerea  dosarului de aplicare </vt:lpstr>
      <vt:lpstr>Reguli generale</vt:lpstr>
      <vt:lpstr>Nota Conceptuală (NC)</vt:lpstr>
      <vt:lpstr>Dosarul de aplicare a Notei Conceptuale</vt:lpstr>
      <vt:lpstr>Cum vom depune dosarul NC</vt:lpstr>
      <vt:lpstr>Dosarul Cererii de Finanțare</vt:lpstr>
      <vt:lpstr>Documentele de suport și confirmative (1)</vt:lpstr>
      <vt:lpstr>Documentele de suport și confirmative (2)</vt:lpstr>
      <vt:lpstr>Cererea de Finanţare: Reguli generale</vt:lpstr>
      <vt:lpstr>Unde şi cum se depune dosarul cererii de finanţare </vt:lpstr>
      <vt:lpstr>   Termenul limită</vt:lpstr>
      <vt:lpstr>Adresa și date de contact:</vt:lpstr>
      <vt:lpstr>Mulțumesc pentru atenție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user</dc:creator>
  <cp:lastModifiedBy>user</cp:lastModifiedBy>
  <cp:revision>146</cp:revision>
  <dcterms:created xsi:type="dcterms:W3CDTF">2020-07-13T06:13:41Z</dcterms:created>
  <dcterms:modified xsi:type="dcterms:W3CDTF">2020-08-26T12:17:02Z</dcterms:modified>
</cp:coreProperties>
</file>