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60" r:id="rId4"/>
    <p:sldId id="262" r:id="rId5"/>
  </p:sldIdLst>
  <p:sldSz cx="9144000" cy="6858000" type="screen4x3"/>
  <p:notesSz cx="6735763" cy="9866313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57" autoAdjust="0"/>
  </p:normalViewPr>
  <p:slideViewPr>
    <p:cSldViewPr>
      <p:cViewPr varScale="1">
        <p:scale>
          <a:sx n="68" d="100"/>
          <a:sy n="68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87624-49C5-4024-B38E-2B2301697B04}" type="datetimeFigureOut">
              <a:rPr lang="ro-RO" smtClean="0"/>
              <a:pPr/>
              <a:t>13.06.2016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C548C-EA49-43CC-92F9-77810A14B6E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11141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8E753-12C7-4D56-9B1C-AEFA743E9346}" type="datetimeFigureOut">
              <a:rPr lang="ro-RO" smtClean="0"/>
              <a:pPr/>
              <a:t>13.06.2016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A28B9-A3DE-4C1B-9E58-D8C05DDE805F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7683081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A28B9-A3DE-4C1B-9E58-D8C05DDE805F}" type="slidenum">
              <a:rPr lang="ro-RO" smtClean="0"/>
              <a:pPr/>
              <a:t>1</a:t>
            </a:fld>
            <a:endParaRPr lang="ro-RO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36076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A28B9-A3DE-4C1B-9E58-D8C05DDE805F}" type="slidenum">
              <a:rPr lang="ro-RO" smtClean="0"/>
              <a:pPr/>
              <a:t>2</a:t>
            </a:fld>
            <a:endParaRPr lang="ro-RO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65697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13.06.2016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3036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13.06.2016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9019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13.06.2016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1802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13.06.2016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5357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13.06.2016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5652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13.06.2016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1396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13.06.2016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7150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13.06.2016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6799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13.06.2016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755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13.06.2016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1001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13.06.2016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5295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5CAE3-E66C-483F-9A91-133D66834A8A}" type="datetimeFigureOut">
              <a:rPr lang="ro-RO" smtClean="0"/>
              <a:pPr/>
              <a:t>13.06.2016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9731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orina.andronic@apasan.md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52561"/>
            <a:ext cx="3270504" cy="55778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73912"/>
            <a:ext cx="21209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http://www.entwicklung.at/uploads/media/EN_ADC_JPEG_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384" y="6062860"/>
            <a:ext cx="2160240" cy="61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/>
          </a:bodyPr>
          <a:lstStyle/>
          <a:p>
            <a:r>
              <a:rPr lang="ro-RO" b="1" dirty="0" smtClean="0">
                <a:solidFill>
                  <a:srgbClr val="FF0000"/>
                </a:solidFill>
              </a:rPr>
              <a:t>Proiecte</a:t>
            </a:r>
            <a:r>
              <a:rPr lang="ro-RO" dirty="0" smtClean="0"/>
              <a:t>, </a:t>
            </a:r>
            <a:r>
              <a:rPr lang="ro-RO" b="1" dirty="0" smtClean="0">
                <a:solidFill>
                  <a:schemeClr val="accent1">
                    <a:lumMod val="50000"/>
                  </a:schemeClr>
                </a:solidFill>
              </a:rPr>
              <a:t>sisteme</a:t>
            </a:r>
            <a:r>
              <a:rPr lang="ro-RO" b="1" dirty="0" smtClean="0"/>
              <a:t> sau </a:t>
            </a:r>
            <a:r>
              <a:rPr lang="ro-RO" b="1" dirty="0" smtClean="0">
                <a:solidFill>
                  <a:srgbClr val="00B050"/>
                </a:solidFill>
              </a:rPr>
              <a:t>servicii </a:t>
            </a: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>de alimentare cu apă şi sanitație </a:t>
            </a:r>
            <a:endParaRPr lang="ro-RO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683568" y="5157192"/>
            <a:ext cx="7344816" cy="1179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022 212 053, 060100316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6"/>
              </a:rPr>
              <a:t>corina.andronic@apasan.md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o-RO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7423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52561"/>
            <a:ext cx="3270504" cy="55778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73912"/>
            <a:ext cx="21209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http://www.entwicklung.at/uploads/media/EN_ADC_JPEG_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384" y="6062860"/>
            <a:ext cx="2160240" cy="61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55576" y="898115"/>
            <a:ext cx="7772400" cy="1152127"/>
          </a:xfrm>
        </p:spPr>
        <p:txBody>
          <a:bodyPr>
            <a:normAutofit/>
          </a:bodyPr>
          <a:lstStyle/>
          <a:p>
            <a:r>
              <a:rPr lang="en-US" dirty="0" smtClean="0"/>
              <a:t>Concept bun </a:t>
            </a:r>
            <a:r>
              <a:rPr lang="ro-RO" dirty="0" smtClean="0"/>
              <a:t>= sistem durabil </a:t>
            </a:r>
            <a:endParaRPr lang="ro-RO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8650" y="2547255"/>
            <a:ext cx="8047806" cy="36297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Tx/>
              <a:buChar char="-"/>
            </a:pPr>
            <a:r>
              <a:rPr lang="ro-RO" sz="2400" dirty="0" smtClean="0"/>
              <a:t>Ce se vrea </a:t>
            </a:r>
          </a:p>
          <a:p>
            <a:pPr marL="285750" indent="-285750" algn="l">
              <a:buFontTx/>
              <a:buChar char="-"/>
            </a:pPr>
            <a:r>
              <a:rPr lang="ro-RO" sz="2400" dirty="0" smtClean="0"/>
              <a:t>Cum se va obține </a:t>
            </a:r>
          </a:p>
          <a:p>
            <a:pPr marL="285750" indent="-285750" algn="l">
              <a:buFontTx/>
              <a:buChar char="-"/>
            </a:pPr>
            <a:r>
              <a:rPr lang="ro-RO" sz="2400" dirty="0" smtClean="0"/>
              <a:t>Cine este implicat (si cu ce anume)</a:t>
            </a:r>
          </a:p>
          <a:p>
            <a:pPr marL="285750" indent="-285750" algn="l">
              <a:buFontTx/>
              <a:buChar char="-"/>
            </a:pPr>
            <a:r>
              <a:rPr lang="ro-RO" sz="2400" dirty="0"/>
              <a:t>C</a:t>
            </a:r>
            <a:r>
              <a:rPr lang="ro-RO" sz="2400" dirty="0" smtClean="0"/>
              <a:t>ine va opera sistemul si va presta serviciul </a:t>
            </a:r>
            <a:endParaRPr lang="ro-RO" sz="2400" dirty="0"/>
          </a:p>
          <a:p>
            <a:pPr marL="285750" indent="-285750" algn="l">
              <a:buFontTx/>
              <a:buChar char="-"/>
            </a:pPr>
            <a:r>
              <a:rPr lang="ro-RO" sz="2400" dirty="0" smtClean="0"/>
              <a:t>Care sunt condițiile prestării serviciului </a:t>
            </a:r>
          </a:p>
          <a:p>
            <a:pPr marL="285750" indent="-285750" algn="l">
              <a:buFontTx/>
              <a:buChar char="-"/>
            </a:pPr>
            <a:r>
              <a:rPr lang="ro-RO" sz="2400" dirty="0" smtClean="0"/>
              <a:t>Care este angajamentul clientului </a:t>
            </a:r>
          </a:p>
        </p:txBody>
      </p:sp>
    </p:spTree>
    <p:extLst>
      <p:ext uri="{BB962C8B-B14F-4D97-AF65-F5344CB8AC3E}">
        <p14:creationId xmlns:p14="http://schemas.microsoft.com/office/powerpoint/2010/main" val="63474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Criterii minime pentru proiecte</a:t>
            </a:r>
            <a:r>
              <a:rPr lang="en-US" dirty="0" smtClean="0"/>
              <a:t> (</a:t>
            </a:r>
            <a:r>
              <a:rPr lang="en-US" dirty="0" err="1" smtClean="0"/>
              <a:t>Experienta</a:t>
            </a:r>
            <a:r>
              <a:rPr lang="en-US" dirty="0" smtClean="0"/>
              <a:t> ApaSan)</a:t>
            </a:r>
            <a:r>
              <a:rPr lang="ro-RO" dirty="0" smtClean="0"/>
              <a:t> 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47806" cy="4351338"/>
          </a:xfrm>
        </p:spPr>
        <p:txBody>
          <a:bodyPr>
            <a:normAutofit/>
          </a:bodyPr>
          <a:lstStyle/>
          <a:p>
            <a:r>
              <a:rPr lang="ro-RO" dirty="0" smtClean="0"/>
              <a:t>Calitatea apei – este demonstrat că apa întrunește normele de calitate sau este identificată tehnologia de tratare a apei </a:t>
            </a:r>
          </a:p>
          <a:p>
            <a:r>
              <a:rPr lang="ro-RO" dirty="0" smtClean="0"/>
              <a:t>Contribuția beneficiarilor direcți – min 2000 MDL per gospodărie</a:t>
            </a:r>
          </a:p>
          <a:p>
            <a:r>
              <a:rPr lang="ro-RO" dirty="0" smtClean="0"/>
              <a:t>Operator şi gestiune – este identificată forma de gestiune a sistemului şi operatorul ce va presta serviciul </a:t>
            </a:r>
          </a:p>
          <a:p>
            <a:r>
              <a:rPr lang="ro-RO" dirty="0" smtClean="0"/>
              <a:t>Abordare integrata apa/ sanitație – elaborarea soluțiilor pentru implementare consecutivă</a:t>
            </a:r>
          </a:p>
          <a:p>
            <a:r>
              <a:rPr lang="ro-RO" dirty="0" smtClean="0"/>
              <a:t>Inovații manageriale şi tehnologice  (operatori regionali, sisteme de tratare) </a:t>
            </a:r>
          </a:p>
          <a:p>
            <a:r>
              <a:rPr lang="ro-RO" dirty="0" smtClean="0"/>
              <a:t>Compatibilitatea cu Strategiile naționale şi regionale din domeniu</a:t>
            </a:r>
          </a:p>
          <a:p>
            <a:pPr marL="0" indent="0">
              <a:buNone/>
            </a:pPr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52561"/>
            <a:ext cx="3270504" cy="55778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73912"/>
            <a:ext cx="21209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www.entwicklung.at/uploads/media/EN_ADC_JPEG_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384" y="6062860"/>
            <a:ext cx="2160240" cy="61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8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6662"/>
            <a:ext cx="7886700" cy="1325563"/>
          </a:xfrm>
        </p:spPr>
        <p:txBody>
          <a:bodyPr/>
          <a:lstStyle/>
          <a:p>
            <a:r>
              <a:rPr lang="ro-RO" dirty="0" smtClean="0"/>
              <a:t>Serviciul public sau structura funcționala şi dinamica?  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60847"/>
            <a:ext cx="8191822" cy="374441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o-RO" dirty="0" smtClean="0"/>
              <a:t>Proprietar </a:t>
            </a:r>
          </a:p>
          <a:p>
            <a:pPr>
              <a:buFontTx/>
              <a:buChar char="-"/>
            </a:pPr>
            <a:r>
              <a:rPr lang="ro-RO" dirty="0" smtClean="0"/>
              <a:t>Infrastructura </a:t>
            </a:r>
          </a:p>
          <a:p>
            <a:pPr>
              <a:buFontTx/>
              <a:buChar char="-"/>
            </a:pPr>
            <a:r>
              <a:rPr lang="ro-RO" dirty="0" smtClean="0"/>
              <a:t>Operator </a:t>
            </a:r>
          </a:p>
          <a:p>
            <a:pPr>
              <a:buFontTx/>
              <a:buChar char="-"/>
            </a:pPr>
            <a:r>
              <a:rPr lang="ro-RO" dirty="0" smtClean="0"/>
              <a:t>Client </a:t>
            </a:r>
          </a:p>
          <a:p>
            <a:pPr>
              <a:buFontTx/>
              <a:buChar char="-"/>
            </a:pPr>
            <a:r>
              <a:rPr lang="ro-RO" dirty="0" smtClean="0"/>
              <a:t>Reguli de joc </a:t>
            </a:r>
          </a:p>
          <a:p>
            <a:pPr>
              <a:buFontTx/>
              <a:buChar char="-"/>
            </a:pPr>
            <a:r>
              <a:rPr lang="ro-RO" dirty="0" smtClean="0"/>
              <a:t>Venituri si cheltuieli </a:t>
            </a:r>
          </a:p>
          <a:p>
            <a:pPr>
              <a:buFontTx/>
              <a:buChar char="-"/>
            </a:pPr>
            <a:r>
              <a:rPr lang="ro-RO" dirty="0" smtClean="0"/>
              <a:t>întreținere</a:t>
            </a:r>
          </a:p>
          <a:p>
            <a:pPr>
              <a:buFontTx/>
              <a:buChar char="-"/>
            </a:pPr>
            <a:r>
              <a:rPr lang="ro-RO" smtClean="0"/>
              <a:t>Investiții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……..</a:t>
            </a:r>
          </a:p>
          <a:p>
            <a:pPr marL="0" indent="0">
              <a:buNone/>
            </a:pPr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52561"/>
            <a:ext cx="3270504" cy="55778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73912"/>
            <a:ext cx="21209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www.entwicklung.at/uploads/media/EN_ADC_JPEG_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384" y="6062860"/>
            <a:ext cx="2160240" cy="61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74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7021</TotalTime>
  <Words>157</Words>
  <Application>Microsoft Office PowerPoint</Application>
  <PresentationFormat>Экран (4:3)</PresentationFormat>
  <Paragraphs>29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Proiecte, sisteme sau servicii  de alimentare cu apă şi sanitație </vt:lpstr>
      <vt:lpstr>Concept bun = sistem durabil </vt:lpstr>
      <vt:lpstr>Criterii minime pentru proiecte (Experienta ApaSan) </vt:lpstr>
      <vt:lpstr>Serviciul public sau structura funcționala şi dinamica?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Corina</dc:creator>
  <cp:lastModifiedBy>user</cp:lastModifiedBy>
  <cp:revision>165</cp:revision>
  <cp:lastPrinted>2016-06-09T05:42:25Z</cp:lastPrinted>
  <dcterms:created xsi:type="dcterms:W3CDTF">2012-01-24T09:47:37Z</dcterms:created>
  <dcterms:modified xsi:type="dcterms:W3CDTF">2016-06-13T12:57:33Z</dcterms:modified>
</cp:coreProperties>
</file>