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601" r:id="rId5"/>
    <p:sldId id="675" r:id="rId6"/>
    <p:sldId id="647" r:id="rId7"/>
    <p:sldId id="648" r:id="rId8"/>
    <p:sldId id="680" r:id="rId9"/>
    <p:sldId id="682" r:id="rId10"/>
    <p:sldId id="679" r:id="rId11"/>
    <p:sldId id="681" r:id="rId12"/>
    <p:sldId id="678" r:id="rId13"/>
  </p:sldIdLst>
  <p:sldSz cx="9144000" cy="5143500" type="screen16x9"/>
  <p:notesSz cx="6735763" cy="98663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8D7"/>
    <a:srgbClr val="E6D5F3"/>
    <a:srgbClr val="E5F6FF"/>
    <a:srgbClr val="E1FFEF"/>
    <a:srgbClr val="F68A8A"/>
    <a:srgbClr val="F9B1B1"/>
    <a:srgbClr val="FDE7E7"/>
    <a:srgbClr val="C00000"/>
    <a:srgbClr val="F6B859"/>
    <a:srgbClr val="F8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B898D-A0DF-4E73-AAEB-3F695CEA3052}" v="34" dt="2020-01-21T07:31:52.774"/>
    <p1510:client id="{114E9AC3-B016-44E0-8B5B-9A51B1063586}" v="2220" dt="2020-01-20T10:20:47.791"/>
    <p1510:client id="{1407F9AE-3668-49C5-B8EC-E7ECFFB52868}" v="104" dt="2020-01-20T15:51:42.348"/>
    <p1510:client id="{3FC8CA5E-0B89-461F-9D7F-B87669FBC674}" v="2" dt="2020-01-20T10:49:58.759"/>
    <p1510:client id="{D8B14253-D948-4985-BBEB-288424E57398}" v="26" dt="2020-01-20T08:51:28.381"/>
    <p1510:client id="{E0C19E7D-970D-472F-A0AB-0C843E4782F3}" v="489" dt="2020-01-20T13:34:54.553"/>
    <p1510:client id="{E97EE8FD-E691-43C3-AC91-14BC6F7EF327}" v="676" dt="2020-01-21T09:19:16.970"/>
    <p1510:client id="{F97B6FB3-FE3F-4310-B08D-922ABC3C1EE2}" v="5" dt="2020-01-20T13:28:4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76" y="5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21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00" cy="45864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2783" y="0"/>
            <a:ext cx="2970400" cy="45864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21/01/2020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477" y="4399134"/>
            <a:ext cx="5483815" cy="359929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GB" err="1"/>
              <a:t>Formatvorlagen</a:t>
            </a:r>
            <a:r>
              <a:rPr lang="en-GB"/>
              <a:t> des </a:t>
            </a:r>
            <a:r>
              <a:rPr lang="en-GB" err="1"/>
              <a:t>Textmasters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2420"/>
            <a:ext cx="2970400" cy="45863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2783" y="8682420"/>
            <a:ext cx="2970400" cy="45863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3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0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3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" name="Gruppierung 3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14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16" name="Grafik 7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/>
              <a:t>Intermediate slide, photo</a:t>
            </a:r>
            <a:br>
              <a:rPr lang="en-GB"/>
            </a:br>
            <a:r>
              <a:rPr lang="en-GB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grpSp>
        <p:nvGrpSpPr>
          <p:cNvPr id="16" name="Gruppierung 15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17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18" name="Grafik 7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feld 19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MM/YYYY – MM/YYYY</a:t>
            </a:r>
            <a:br>
              <a:rPr lang="en-GB"/>
            </a:br>
            <a:r>
              <a:rPr lang="en-GB"/>
              <a:t>Volume: EUR 00 million</a:t>
            </a:r>
            <a:br>
              <a:rPr lang="en-GB"/>
            </a:br>
            <a:r>
              <a:rPr lang="en-GB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grpSp>
        <p:nvGrpSpPr>
          <p:cNvPr id="29" name="Gruppierung 28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30" name="Grafik 2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31" name="Grafik 7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feld 31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Photo credits/sources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for illustration/free-form selection</a:t>
            </a:r>
            <a:br>
              <a:rPr lang="en-GB"/>
            </a:br>
            <a:r>
              <a:rPr lang="en-GB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37" name="Grafik 7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feld 37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Alternative title slide</a:t>
            </a:r>
            <a:br>
              <a:rPr lang="en-GB"/>
            </a:br>
            <a:r>
              <a:rPr lang="en-GB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uppierung 21"/>
          <p:cNvGrpSpPr/>
          <p:nvPr userDrawn="1"/>
        </p:nvGrpSpPr>
        <p:grpSpPr>
          <a:xfrm>
            <a:off x="322383" y="3770879"/>
            <a:ext cx="3622112" cy="1309121"/>
            <a:chOff x="322383" y="3770879"/>
            <a:chExt cx="3622112" cy="1309121"/>
          </a:xfrm>
        </p:grpSpPr>
        <p:pic>
          <p:nvPicPr>
            <p:cNvPr id="23" name="Grafik 2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6" b="13598"/>
            <a:stretch/>
          </p:blipFill>
          <p:spPr>
            <a:xfrm>
              <a:off x="322383" y="3770879"/>
              <a:ext cx="2458365" cy="1309121"/>
            </a:xfrm>
            <a:prstGeom prst="rect">
              <a:avLst/>
            </a:prstGeom>
          </p:spPr>
        </p:pic>
        <p:pic>
          <p:nvPicPr>
            <p:cNvPr id="24" name="Grafik 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 userDrawn="1"/>
          </p:nvSpPr>
          <p:spPr>
            <a:xfrm>
              <a:off x="2720368" y="4065588"/>
              <a:ext cx="9727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4civilsociety.md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z.d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hyperlink" Target="http://www.eu4civilsociety.md" TargetMode="External"/><Relationship Id="rId4" Type="http://schemas.openxmlformats.org/officeDocument/2006/relationships/hyperlink" Target="http://www.serviciilocale.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F92754-EA38-48C6-AAFC-A6F6730D4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700722" y="2792670"/>
            <a:ext cx="7970837" cy="219291"/>
          </a:xfrm>
        </p:spPr>
        <p:txBody>
          <a:bodyPr/>
          <a:lstStyle/>
          <a:p>
            <a:r>
              <a:rPr lang="en-GB" dirty="0"/>
              <a:t>21 </a:t>
            </a:r>
            <a:r>
              <a:rPr lang="ro-MD" dirty="0"/>
              <a:t>ianuarie </a:t>
            </a:r>
            <a:r>
              <a:rPr lang="en-GB" dirty="0"/>
              <a:t>2020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37E891-3841-419B-AA94-6992BF2311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9848" y="1906648"/>
            <a:ext cx="7971711" cy="720197"/>
          </a:xfrm>
        </p:spPr>
        <p:txBody>
          <a:bodyPr/>
          <a:lstStyle/>
          <a:p>
            <a:r>
              <a:rPr lang="ro-MD" dirty="0"/>
              <a:t>Modernizarea Serviciilor Publice Locale (MSPL) – suport acordat în domeniul dezvoltării regionale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568BD-43BB-4B83-AFFB-7F96316BEBA6}"/>
              </a:ext>
            </a:extLst>
          </p:cNvPr>
          <p:cNvSpPr/>
          <p:nvPr/>
        </p:nvSpPr>
        <p:spPr>
          <a:xfrm>
            <a:off x="631371" y="3762377"/>
            <a:ext cx="1850572" cy="117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4DEBF9-1DD7-4F4B-B9CC-82567217AA17}"/>
              </a:ext>
            </a:extLst>
          </p:cNvPr>
          <p:cNvSpPr/>
          <p:nvPr/>
        </p:nvSpPr>
        <p:spPr>
          <a:xfrm>
            <a:off x="2721429" y="4090030"/>
            <a:ext cx="1190981" cy="65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4D7981-7CB7-4E81-9705-E671BD74BCEE}"/>
              </a:ext>
            </a:extLst>
          </p:cNvPr>
          <p:cNvGrpSpPr/>
          <p:nvPr/>
        </p:nvGrpSpPr>
        <p:grpSpPr>
          <a:xfrm>
            <a:off x="-132637" y="3661229"/>
            <a:ext cx="9083264" cy="1374775"/>
            <a:chOff x="-132637" y="3661229"/>
            <a:chExt cx="9083264" cy="1374775"/>
          </a:xfrm>
        </p:grpSpPr>
        <p:pic>
          <p:nvPicPr>
            <p:cNvPr id="8" name="Picture 7" descr="H:\bn4.jpg">
              <a:extLst>
                <a:ext uri="{FF2B5EF4-FFF2-40B4-BE49-F238E27FC236}">
                  <a16:creationId xmlns:a16="http://schemas.microsoft.com/office/drawing/2014/main" id="{803CB3E6-F654-460F-B952-DF85DD35B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234" y="3853199"/>
              <a:ext cx="822829" cy="82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B8A49347-A285-4953-BCC1-80417826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254" y="3958863"/>
              <a:ext cx="1335373" cy="77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D:\Users\Desktop\logotype.png">
              <a:extLst>
                <a:ext uri="{FF2B5EF4-FFF2-40B4-BE49-F238E27FC236}">
                  <a16:creationId xmlns:a16="http://schemas.microsoft.com/office/drawing/2014/main" id="{9CE89E58-624E-4E6D-A768-C6D7B92B0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928" y="4028728"/>
              <a:ext cx="1639887" cy="47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D:\docs\desktop\ELdZ_Mol_cmyk_rum.jpg">
              <a:extLst>
                <a:ext uri="{FF2B5EF4-FFF2-40B4-BE49-F238E27FC236}">
                  <a16:creationId xmlns:a16="http://schemas.microsoft.com/office/drawing/2014/main" id="{A9778FE2-A255-4AD6-8D96-5FD21765A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8"/>
            <a:stretch>
              <a:fillRect/>
            </a:stretch>
          </p:blipFill>
          <p:spPr bwMode="auto">
            <a:xfrm>
              <a:off x="-132637" y="3661229"/>
              <a:ext cx="2354767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F:\Branding\EU\jaune.jpg">
              <a:extLst>
                <a:ext uri="{FF2B5EF4-FFF2-40B4-BE49-F238E27FC236}">
                  <a16:creationId xmlns:a16="http://schemas.microsoft.com/office/drawing/2014/main" id="{A8788B9E-6062-4771-96C5-C2BB559F1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121" y="3853199"/>
              <a:ext cx="1144298" cy="77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2273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93546" y="124785"/>
            <a:ext cx="8133420" cy="637560"/>
          </a:xfrm>
        </p:spPr>
        <p:txBody>
          <a:bodyPr/>
          <a:lstStyle/>
          <a:p>
            <a:r>
              <a:rPr lang="ro-MD" dirty="0"/>
              <a:t>Obiectivul general al proiectului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55673" y="1314763"/>
            <a:ext cx="7800535" cy="89927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ro-MD" dirty="0"/>
              <a:t>Îmbunătățirea condițiilor cadru pentru implementarea politicii de dezvoltare regională orientată către cetățean în sectoarele prioritare ale prestării serviciilor publice locale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0F7C1D-2A34-4F9E-9D2C-B8A5DD233E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750AAB-FA2B-406D-8825-3215A8A20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/>
              <a:t>Ședința Consiliului Regional de Dezvoltare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5D54FE-6A0E-44D0-8176-FC1B046032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 descr="C:\Users\User\Dropbox\7_Communications\md-sanitation-tunnel.jpg">
            <a:extLst>
              <a:ext uri="{FF2B5EF4-FFF2-40B4-BE49-F238E27FC236}">
                <a16:creationId xmlns:a16="http://schemas.microsoft.com/office/drawing/2014/main" id="{8C6F3FEA-E308-4947-99CD-AAA79F00A33A}"/>
              </a:ext>
            </a:extLst>
          </p:cNvPr>
          <p:cNvPicPr/>
          <p:nvPr/>
        </p:nvPicPr>
        <p:blipFill rotWithShape="1"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24" t="991" r="-294" b="1844"/>
          <a:stretch/>
        </p:blipFill>
        <p:spPr bwMode="auto">
          <a:xfrm>
            <a:off x="2607276" y="2724863"/>
            <a:ext cx="2117187" cy="1305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09500-A4B3-4851-94FA-97111A9B8C02}"/>
              </a:ext>
            </a:extLst>
          </p:cNvPr>
          <p:cNvPicPr/>
          <p:nvPr/>
        </p:nvPicPr>
        <p:blipFill>
          <a:blip r:embed="rId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78" y="2720471"/>
            <a:ext cx="1884677" cy="1305651"/>
          </a:xfrm>
          <a:prstGeom prst="rect">
            <a:avLst/>
          </a:prstGeom>
        </p:spPr>
      </p:pic>
      <p:pic>
        <p:nvPicPr>
          <p:cNvPr id="16" name="Picture 15" descr="D:\Users\Desktop\10.JPG">
            <a:extLst>
              <a:ext uri="{FF2B5EF4-FFF2-40B4-BE49-F238E27FC236}">
                <a16:creationId xmlns:a16="http://schemas.microsoft.com/office/drawing/2014/main" id="{D256F304-3392-4634-BC20-06C8B3DB64C5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" t="5917" r="13"/>
          <a:stretch/>
        </p:blipFill>
        <p:spPr bwMode="auto">
          <a:xfrm>
            <a:off x="6817669" y="2723867"/>
            <a:ext cx="1826921" cy="13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:\Users\Desktop\leova_sed_12.JPG">
            <a:extLst>
              <a:ext uri="{FF2B5EF4-FFF2-40B4-BE49-F238E27FC236}">
                <a16:creationId xmlns:a16="http://schemas.microsoft.com/office/drawing/2014/main" id="{C866B3FB-2314-4B36-8F81-8CE272CF3C1E}"/>
              </a:ext>
            </a:extLst>
          </p:cNvPr>
          <p:cNvPicPr/>
          <p:nvPr/>
        </p:nvPicPr>
        <p:blipFill rotWithShape="1">
          <a:blip r:embed="rId9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2" t="-620" r="-11277" b="717"/>
          <a:stretch/>
        </p:blipFill>
        <p:spPr bwMode="auto">
          <a:xfrm>
            <a:off x="441843" y="2724863"/>
            <a:ext cx="2302426" cy="1305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352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3832" y="0"/>
            <a:ext cx="8560833" cy="540544"/>
          </a:xfrm>
        </p:spPr>
        <p:txBody>
          <a:bodyPr/>
          <a:lstStyle/>
          <a:p>
            <a:r>
              <a:rPr lang="ro-RO" dirty="0"/>
              <a:t>Date generale privind implementarea proiectului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80C0-7F57-47F7-BDF0-B76A32A43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6260" y="4904748"/>
            <a:ext cx="5775978" cy="92333"/>
          </a:xfrm>
        </p:spPr>
        <p:txBody>
          <a:bodyPr/>
          <a:lstStyle/>
          <a:p>
            <a:r>
              <a:rPr lang="ro-RO"/>
              <a:t>Ședința Consiliului Regional de Dezvoltare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C6066-7BF1-4902-8E0E-8610ED533B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8B4B4240-7722-40A3-9AB5-852CB3C6B09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23815703-1488-4D96-AE3A-4AFD05EF9656}"/>
              </a:ext>
            </a:extLst>
          </p:cNvPr>
          <p:cNvSpPr txBox="1">
            <a:spLocks/>
          </p:cNvSpPr>
          <p:nvPr/>
        </p:nvSpPr>
        <p:spPr bwMode="gray">
          <a:xfrm>
            <a:off x="442185" y="2944401"/>
            <a:ext cx="6608824" cy="170527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C00000"/>
                </a:solidFill>
              </a:rPr>
              <a:t>Finanțatori: </a:t>
            </a:r>
            <a:r>
              <a:rPr lang="en-US" b="1" dirty="0"/>
              <a:t> </a:t>
            </a:r>
            <a:endParaRPr lang="ro-RO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dirty="0"/>
              <a:t>Ministerul Federal pentru Cooperare Economică </a:t>
            </a:r>
            <a:r>
              <a:rPr lang="ro-MD" dirty="0" err="1"/>
              <a:t>şi</a:t>
            </a:r>
            <a:r>
              <a:rPr lang="ro-MD" dirty="0"/>
              <a:t> Dezvoltare (BMZ) al Germaniei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dirty="0"/>
              <a:t>Uniunea Europeană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i="1" dirty="0"/>
              <a:t>Guvernul Elveției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i="1" dirty="0"/>
              <a:t>Guvernul României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i="1" dirty="0"/>
              <a:t>Guvernul Suediei</a:t>
            </a:r>
          </a:p>
          <a:p>
            <a:r>
              <a:rPr lang="ro-MD" i="1" dirty="0"/>
              <a:t>Notă: Finanțarea din partea Guvernelor Elveției, României și Suediei s-a finalizat în 2018/2019.</a:t>
            </a:r>
            <a:endParaRPr lang="ro-RO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00A3051-A449-4C39-AEE7-732BAACA07AD}"/>
              </a:ext>
            </a:extLst>
          </p:cNvPr>
          <p:cNvSpPr txBox="1">
            <a:spLocks/>
          </p:cNvSpPr>
          <p:nvPr/>
        </p:nvSpPr>
        <p:spPr bwMode="gray">
          <a:xfrm>
            <a:off x="442185" y="2055265"/>
            <a:ext cx="7586528" cy="755593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C00000"/>
                </a:solidFill>
              </a:rPr>
              <a:t>Parteneri cheie: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dirty="0"/>
              <a:t>Ministerul Agriculturii, Dezvoltării Regionale și Mediului (MADRM)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dirty="0"/>
              <a:t>Agențiile de Dezvoltare Regională (Nord, Centru, Sud, Găgăuzia)</a:t>
            </a:r>
          </a:p>
          <a:p>
            <a:endParaRPr lang="ro-RO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7537AB08-4FE8-4C20-8F87-961865ED0773}"/>
              </a:ext>
            </a:extLst>
          </p:cNvPr>
          <p:cNvSpPr txBox="1">
            <a:spLocks/>
          </p:cNvSpPr>
          <p:nvPr/>
        </p:nvSpPr>
        <p:spPr bwMode="gray">
          <a:xfrm>
            <a:off x="442185" y="754644"/>
            <a:ext cx="3126008" cy="1259882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C00000"/>
                </a:solidFill>
              </a:rPr>
              <a:t>Sectoare prioritare: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dirty="0"/>
              <a:t>Aprovizionare</a:t>
            </a:r>
            <a:r>
              <a:rPr lang="ro-MD" b="1" dirty="0">
                <a:solidFill>
                  <a:srgbClr val="C00000"/>
                </a:solidFill>
              </a:rPr>
              <a:t> </a:t>
            </a:r>
            <a:r>
              <a:rPr lang="ro-MD" dirty="0"/>
              <a:t>cu apă și canalizare (AAC)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dirty="0"/>
              <a:t>Eficiență energetică (EE) în clădiri publice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i="1" dirty="0"/>
              <a:t>Managementul deșeurilor solide (MDS)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i="1" dirty="0"/>
              <a:t>Drumuri regionale și locale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263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CC10F56-1E3F-46F4-9D85-2BFE465FDD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89BDD9C-624B-4400-80C3-3D59FF190C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o-RO"/>
              <a:t>Ședința Consiliului Regional de Dezvoltare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7C4026E-B025-4595-AD83-F289D25BF0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A71E7A6B-110D-4AA3-A383-B1E41EEFFE5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54095" y="235739"/>
            <a:ext cx="8560833" cy="540544"/>
          </a:xfrm>
        </p:spPr>
        <p:txBody>
          <a:bodyPr/>
          <a:lstStyle/>
          <a:p>
            <a:r>
              <a:rPr lang="ro-RO"/>
              <a:t>Date generale </a:t>
            </a:r>
            <a:r>
              <a:rPr lang="ro-RO" b="0" i="1"/>
              <a:t>(continuare)</a:t>
            </a:r>
            <a:endParaRPr lang="en-GB" b="0" i="1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77C9770D-B716-407F-88DF-AB6C814E6A8E}"/>
              </a:ext>
            </a:extLst>
          </p:cNvPr>
          <p:cNvSpPr txBox="1">
            <a:spLocks/>
          </p:cNvSpPr>
          <p:nvPr/>
        </p:nvSpPr>
        <p:spPr bwMode="gray">
          <a:xfrm>
            <a:off x="449817" y="2092303"/>
            <a:ext cx="1808049" cy="53790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C00000"/>
                </a:solidFill>
              </a:rPr>
              <a:t>Bugetul fazei I și II: </a:t>
            </a:r>
          </a:p>
          <a:p>
            <a:r>
              <a:rPr lang="ro-RO" dirty="0"/>
              <a:t>85 milioane EUR</a:t>
            </a:r>
          </a:p>
          <a:p>
            <a:endParaRPr lang="ro-RO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7E46121E-384F-4AFF-BD4D-23376B9BD4E5}"/>
              </a:ext>
            </a:extLst>
          </p:cNvPr>
          <p:cNvSpPr txBox="1">
            <a:spLocks/>
          </p:cNvSpPr>
          <p:nvPr/>
        </p:nvSpPr>
        <p:spPr bwMode="gray">
          <a:xfrm>
            <a:off x="449817" y="1227395"/>
            <a:ext cx="7428098" cy="53790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>
                <a:solidFill>
                  <a:srgbClr val="C00000"/>
                </a:solidFill>
              </a:rPr>
              <a:t>Asistența tehnică: </a:t>
            </a:r>
          </a:p>
          <a:p>
            <a:pPr>
              <a:lnSpc>
                <a:spcPct val="100000"/>
              </a:lnSpc>
            </a:pPr>
            <a:r>
              <a:rPr lang="ro-RO"/>
              <a:t>Proiectul este implementat de către GIZ (Agenția de Cooperare Internațională a Germaniei)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FFB12E11-9040-43FB-B945-8AD4B6C9552D}"/>
              </a:ext>
            </a:extLst>
          </p:cNvPr>
          <p:cNvSpPr txBox="1">
            <a:spLocks/>
          </p:cNvSpPr>
          <p:nvPr/>
        </p:nvSpPr>
        <p:spPr bwMode="gray">
          <a:xfrm>
            <a:off x="492013" y="2957210"/>
            <a:ext cx="8037264" cy="231663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b="1" dirty="0">
                <a:solidFill>
                  <a:srgbClr val="C00000"/>
                </a:solidFill>
              </a:rPr>
              <a:t>Proiectul este implementat pe baza negocierilor bilaterale la nivel de guverne Republica Moldova – Germania:</a:t>
            </a:r>
            <a:endParaRPr lang="ro-MD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5AB16C73-3FF4-4CCC-B162-C2F9F1BDC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2012" y="3268882"/>
            <a:ext cx="4610185" cy="755277"/>
          </a:xfrm>
        </p:spPr>
        <p:txBody>
          <a:bodyPr/>
          <a:lstStyle/>
          <a:p>
            <a:r>
              <a:rPr lang="ro-RO" i="1" dirty="0"/>
              <a:t>Faza I: 01/2010 – 12/2015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dirty="0"/>
              <a:t>Planificare și programare regională în sectoarele prioritare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dirty="0"/>
              <a:t>Implementarea proiectelor pilot de infrastructură</a:t>
            </a:r>
          </a:p>
          <a:p>
            <a:endParaRPr lang="ro-RO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817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4E2C2-B811-4466-AA1C-B2CBE93B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26" y="269162"/>
            <a:ext cx="8560833" cy="540544"/>
          </a:xfrm>
        </p:spPr>
        <p:txBody>
          <a:bodyPr/>
          <a:lstStyle/>
          <a:p>
            <a:r>
              <a:rPr lang="ro-RO" sz="1200" b="0" i="1"/>
              <a:t>Faza II: 01/2016 – 12/2021 </a:t>
            </a:r>
            <a:endParaRPr lang="en-US" sz="1200" b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3113B-7269-4587-8CBC-4CDBA98F70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1E02E-170E-40E9-8764-7CFE090010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AC6C27-9875-4C64-AD9B-3BA66E12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67047"/>
              </p:ext>
            </p:extLst>
          </p:nvPr>
        </p:nvGraphicFramePr>
        <p:xfrm>
          <a:off x="550226" y="1047750"/>
          <a:ext cx="6888830" cy="32860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59471">
                  <a:extLst>
                    <a:ext uri="{9D8B030D-6E8A-4147-A177-3AD203B41FA5}">
                      <a16:colId xmlns:a16="http://schemas.microsoft.com/office/drawing/2014/main" val="2199999573"/>
                    </a:ext>
                  </a:extLst>
                </a:gridCol>
                <a:gridCol w="3868480">
                  <a:extLst>
                    <a:ext uri="{9D8B030D-6E8A-4147-A177-3AD203B41FA5}">
                      <a16:colId xmlns:a16="http://schemas.microsoft.com/office/drawing/2014/main" val="3652803816"/>
                    </a:ext>
                  </a:extLst>
                </a:gridCol>
                <a:gridCol w="1860879">
                  <a:extLst>
                    <a:ext uri="{9D8B030D-6E8A-4147-A177-3AD203B41FA5}">
                      <a16:colId xmlns:a16="http://schemas.microsoft.com/office/drawing/2014/main" val="4130802949"/>
                    </a:ext>
                  </a:extLst>
                </a:gridCol>
              </a:tblGrid>
              <a:tr h="985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>
                          <a:effectLst/>
                        </a:rPr>
                        <a:t>Național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>
                          <a:effectLst/>
                        </a:rPr>
                        <a:t> </a:t>
                      </a:r>
                      <a:endParaRPr lang="ro-M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8D7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168275" marR="0" lvl="0" indent="-168275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o-MD" sz="1000" dirty="0">
                          <a:effectLst/>
                        </a:rPr>
                        <a:t>Suport Ministerului Agriculturii, Dezvoltării Regionale și Mediului în instituirea unui cadru coerent pentru implementarea eficientă a politicii naționale de dezvoltare regională, în conformitate cu standardele UE din domeniu. 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ro-MD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8D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marR="5080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     Măsuri comune:</a:t>
                      </a:r>
                    </a:p>
                    <a:p>
                      <a:pPr marL="10287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112713" marR="0" lvl="0" indent="-112713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o-MD" sz="1000" dirty="0">
                          <a:effectLst/>
                        </a:rPr>
                        <a:t>Reprezentanții autorităților publice locale și furnizorii de servicii locale beneficiază de instruiri specializate care îi ajută să îmbunătățească serviciile publice locale în sectoarele prioritare.</a:t>
                      </a:r>
                    </a:p>
                    <a:p>
                      <a:pPr marL="112713" marR="0" lvl="0" indent="-112713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endParaRPr lang="ro-MD" sz="1000" dirty="0">
                        <a:effectLst/>
                      </a:endParaRPr>
                    </a:p>
                    <a:p>
                      <a:pPr marL="112713" marR="0" lvl="0" indent="-112713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o-MD" sz="1000" dirty="0">
                          <a:effectLst/>
                        </a:rPr>
                        <a:t>Organizațiile societății civile implică activ cetățenii să participe la implementarea proiectelor de infrastructură la toate nivelurile.</a:t>
                      </a:r>
                      <a:endParaRPr lang="ro-MD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25015"/>
                  </a:ext>
                </a:extLst>
              </a:tr>
              <a:tr h="1314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Regional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  <a:endParaRPr lang="ro-M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168275" marR="0" lvl="0" indent="-168275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o-MD" sz="1000" dirty="0">
                          <a:effectLst/>
                        </a:rPr>
                        <a:t>Dezvoltarea capacităților Consiliilor regionale pentru dezvoltare și Agențiilor de dezvoltare regională din 4 regiuni de dezvoltare (Nord, Centru, Sud și UTA Găgăuzia) de a: 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o-MD" sz="1000" dirty="0">
                          <a:effectLst/>
                        </a:rPr>
                        <a:t>        - dezvolta un proces participativ de planificare integrată;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o-MD" sz="1000" dirty="0">
                          <a:effectLst/>
                        </a:rPr>
                        <a:t>        - coordona și implementa strategiile de dezvoltare regională;                              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o-MD" sz="1000" dirty="0">
                          <a:effectLst/>
                        </a:rPr>
                        <a:t>        - implementa proiecte de infrastructură.</a:t>
                      </a:r>
                      <a:endParaRPr lang="ro-M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18381"/>
                  </a:ext>
                </a:extLst>
              </a:tr>
              <a:tr h="985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Local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  <a:endParaRPr lang="ro-MD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D" sz="1000" dirty="0">
                          <a:effectLst/>
                        </a:rPr>
                        <a:t> </a:t>
                      </a:r>
                    </a:p>
                    <a:p>
                      <a:pPr marL="168275" marR="0" lvl="0" indent="-168275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o-MD" sz="1000" dirty="0">
                          <a:effectLst/>
                        </a:rPr>
                        <a:t>Fortificarea </a:t>
                      </a:r>
                      <a:r>
                        <a:rPr lang="ro-MD" sz="1000" noProof="0" dirty="0">
                          <a:effectLst/>
                        </a:rPr>
                        <a:t>capacităților</a:t>
                      </a:r>
                      <a:r>
                        <a:rPr lang="ro-MD" sz="1000" dirty="0">
                          <a:effectLst/>
                        </a:rPr>
                        <a:t> </a:t>
                      </a:r>
                      <a:r>
                        <a:rPr lang="ro-MD" sz="1000" noProof="0" dirty="0">
                          <a:effectLst/>
                        </a:rPr>
                        <a:t>autorităților</a:t>
                      </a:r>
                      <a:r>
                        <a:rPr lang="ro-MD" sz="1000" dirty="0">
                          <a:effectLst/>
                        </a:rPr>
                        <a:t> </a:t>
                      </a:r>
                      <a:r>
                        <a:rPr lang="ro-MD" sz="1000" noProof="0" dirty="0">
                          <a:effectLst/>
                        </a:rPr>
                        <a:t>publice</a:t>
                      </a:r>
                      <a:r>
                        <a:rPr lang="ro-MD" sz="1000" dirty="0">
                          <a:effectLst/>
                        </a:rPr>
                        <a:t> locale partenere în planificarea participativă și cooperarea intercomunitară, precum și suport pentru comunitățile locale de a monitoriza procesele de achiziții și implementarea proiectelor de infrastructură. 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endParaRPr lang="ro-MD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5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52307"/>
                  </a:ext>
                </a:extLst>
              </a:tr>
            </a:tbl>
          </a:graphicData>
        </a:graphic>
      </p:graphicFrame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E3C3EFCC-2FFC-4791-BEE6-4E1B2145A7B6}"/>
              </a:ext>
            </a:extLst>
          </p:cNvPr>
          <p:cNvSpPr txBox="1">
            <a:spLocks noGrp="1"/>
          </p:cNvSpPr>
          <p:nvPr>
            <p:ph type="ftr" sz="quarter" idx="16"/>
          </p:nvPr>
        </p:nvSpPr>
        <p:spPr bwMode="gray">
          <a:xfrm>
            <a:off x="1846263" y="4926013"/>
            <a:ext cx="5776912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Ședința Consiliului Regional de Dezvoltare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913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16D7D-FBC0-4766-A988-DEC19E189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082" y="828415"/>
            <a:ext cx="7946200" cy="3880478"/>
          </a:xfrm>
        </p:spPr>
        <p:txBody>
          <a:bodyPr vert="horz" lIns="0" tIns="0" rIns="72000" bIns="0" rtlCol="0" anchor="t">
            <a:noAutofit/>
          </a:bodyPr>
          <a:lstStyle/>
          <a:p>
            <a:r>
              <a:rPr lang="ro-MD" b="1" dirty="0">
                <a:solidFill>
                  <a:srgbClr val="C00000"/>
                </a:solidFill>
                <a:cs typeface="Arial"/>
              </a:rPr>
              <a:t>Obiectiv specific:</a:t>
            </a:r>
            <a:endParaRPr lang="ro-MD" b="1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ro-MD" dirty="0">
                <a:cs typeface="Arial"/>
              </a:rPr>
              <a:t>Capacitățile de planificare, coordonare și implementare ale CRD-urilor și APL-urilor partenere ale proiectului sunt îmbunătățite</a:t>
            </a:r>
          </a:p>
          <a:p>
            <a:pPr>
              <a:spcBef>
                <a:spcPts val="1200"/>
              </a:spcBef>
            </a:pPr>
            <a:r>
              <a:rPr lang="ro-MD" b="1" dirty="0">
                <a:solidFill>
                  <a:srgbClr val="C00000"/>
                </a:solidFill>
                <a:ea typeface="+mn-lt"/>
                <a:cs typeface="+mn-lt"/>
              </a:rPr>
              <a:t>Puncte de reper: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Experiența din trecut: crearea comisiilor regionale sectoriale pe sectoarele prioritare (apă și canalizare, deșeuri)</a:t>
            </a:r>
          </a:p>
          <a:p>
            <a:pPr>
              <a:spcBef>
                <a:spcPts val="1200"/>
              </a:spcBef>
            </a:pPr>
            <a:r>
              <a:rPr lang="ro-MD" b="1" dirty="0">
                <a:solidFill>
                  <a:srgbClr val="C00000"/>
                </a:solidFill>
                <a:ea typeface="+mn-lt"/>
                <a:cs typeface="+mn-lt"/>
              </a:rPr>
              <a:t>Domenii de intervenție: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Dezvoltarea campaniilor de promovare a regiunilor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Conștientizare și mobilizare în identificarea și agrearea priorităților, precum și a oportunităților de  dezvoltare (suport în identificarea a 2-3 subiecte relevante pentru regiune)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Promovarea procesului de regionalizare a serviciilor și facilitarea cooperării intercomunitare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Dezvoltarea capacităților de monitorizare și evaluare bazate pe rezultate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Acordarea suportului informațional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Organizarea instruirilor și schimbului de experiență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1300" dirty="0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58A7E-140A-42CF-97B8-69317F3E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92" y="287427"/>
            <a:ext cx="8567183" cy="294360"/>
          </a:xfrm>
        </p:spPr>
        <p:txBody>
          <a:bodyPr/>
          <a:lstStyle/>
          <a:p>
            <a:r>
              <a:rPr lang="ro-MD" dirty="0">
                <a:solidFill>
                  <a:prstClr val="black"/>
                </a:solidFill>
              </a:rPr>
              <a:t>Suport Consiliilor regionale pentru dezvoltare (CRD) </a:t>
            </a:r>
            <a:endParaRPr lang="ro-M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4C29-E1E5-429D-9775-C896E0A6B0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ro-RO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an. 20</a:t>
            </a:r>
            <a:r>
              <a:rPr kumimoji="0" lang="ro-RO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GB" sz="600" b="0" i="0" u="none" strike="noStrike" kern="1200" cap="none" spc="38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2217-FC6A-4FFD-961F-640203F098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38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A8B5DB7-81A8-4ED4-916B-6B23CD603687}" type="slidenum">
              <a:rPr kumimoji="0" lang="en-GB" sz="600" b="0" i="0" u="none" strike="noStrike" kern="1200" cap="none" spc="38" normalizeH="0" baseline="0" noProof="0" smtClean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600" b="0" i="0" u="none" strike="noStrike" kern="1200" cap="none" spc="38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2C5AD79-26FE-47B2-AA46-AF0202CFAB33}"/>
              </a:ext>
            </a:extLst>
          </p:cNvPr>
          <p:cNvSpPr txBox="1">
            <a:spLocks/>
          </p:cNvSpPr>
          <p:nvPr/>
        </p:nvSpPr>
        <p:spPr bwMode="gray">
          <a:xfrm>
            <a:off x="1876260" y="4926650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" b="0" i="0" u="none" strike="noStrike" kern="1200" cap="none" spc="38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Ședința Consiliului Regional de Dezvoltare</a:t>
            </a:r>
            <a:endParaRPr kumimoji="0" lang="en-GB" sz="600" b="0" i="0" u="none" strike="noStrike" kern="1200" cap="none" spc="38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28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5D169-3D0B-4E44-BB4D-61C5DA10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43" y="162639"/>
            <a:ext cx="7406646" cy="540544"/>
          </a:xfrm>
        </p:spPr>
        <p:txBody>
          <a:bodyPr/>
          <a:lstStyle/>
          <a:p>
            <a:r>
              <a:rPr lang="ro-MD" dirty="0"/>
              <a:t>Proiecte de infrastructură finanțate de către Uniunea Europeană – etapa de proiectare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5F82C-D6C5-44CD-BFE9-CA554701E0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BAD3-AB6E-4934-8AC2-A86D655A8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9ADEF637-7599-429B-80E7-01F2CBDB149B}"/>
              </a:ext>
            </a:extLst>
          </p:cNvPr>
          <p:cNvSpPr txBox="1">
            <a:spLocks/>
          </p:cNvSpPr>
          <p:nvPr/>
        </p:nvSpPr>
        <p:spPr bwMode="gray">
          <a:xfrm>
            <a:off x="1876260" y="4911782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Ședința Consiliului Regional de Dezvoltare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F0750-3393-42F2-B9D5-823BEBE6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1" y="708409"/>
            <a:ext cx="7297137" cy="4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72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16D7D-FBC0-4766-A988-DEC19E189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697786"/>
            <a:ext cx="8269837" cy="3880478"/>
          </a:xfrm>
        </p:spPr>
        <p:txBody>
          <a:bodyPr vert="horz" lIns="0" tIns="0" rIns="72000" bIns="0" rtlCol="0" anchor="t">
            <a:noAutofit/>
          </a:bodyPr>
          <a:lstStyle/>
          <a:p>
            <a:r>
              <a:rPr lang="ro-MD" b="1" dirty="0">
                <a:solidFill>
                  <a:srgbClr val="C00000"/>
                </a:solidFill>
                <a:cs typeface="Arial"/>
              </a:rPr>
              <a:t>Abilitarea cetățenilor pentru participarea constructivă la procesele de luare a deciziilor la nivel local și regional:</a:t>
            </a:r>
            <a:endParaRPr lang="ro-MD" b="1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ro-MD" dirty="0">
                <a:cs typeface="Arial"/>
              </a:rPr>
              <a:t>Planificarea participativă a infrastructurii publice</a:t>
            </a:r>
          </a:p>
          <a:p>
            <a:pPr marL="285750" indent="-285750">
              <a:buFont typeface="Arial"/>
              <a:buChar char="•"/>
            </a:pPr>
            <a:r>
              <a:rPr lang="ro-MD" dirty="0">
                <a:cs typeface="Arial"/>
              </a:rPr>
              <a:t>Supravegherea proceselor de achiziție, gestionare și întreținere a infrastructurii publice</a:t>
            </a:r>
          </a:p>
          <a:p>
            <a:pPr marL="285750" indent="-285750">
              <a:buChar char="•"/>
            </a:pPr>
            <a:r>
              <a:rPr lang="ro-MD" dirty="0">
                <a:cs typeface="Arial"/>
              </a:rPr>
              <a:t>Conștientizarea cu privire la investițiile în domeniile eficiență energetică, apă și canalizare, deșeuri și alte aspecte de mediu relevante serviciilor publice locale</a:t>
            </a:r>
            <a:endParaRPr lang="ro-MD" dirty="0"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ro-MD" b="1" dirty="0">
                <a:solidFill>
                  <a:srgbClr val="C00000"/>
                </a:solidFill>
                <a:ea typeface="+mn-lt"/>
                <a:cs typeface="+mn-lt"/>
              </a:rPr>
              <a:t>Activități-cheie:</a:t>
            </a:r>
            <a:endParaRPr lang="ro-MD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o-MD" dirty="0">
                <a:ea typeface="+mn-lt"/>
                <a:cs typeface="+mn-lt"/>
              </a:rPr>
              <a:t>Programul de granturi pentru OSC locale și OSC de media și comunicare – </a:t>
            </a:r>
            <a:r>
              <a:rPr lang="ro-MD" dirty="0">
                <a:ea typeface="+mn-lt"/>
                <a:cs typeface="+mn-lt"/>
                <a:hlinkClick r:id="rId2"/>
              </a:rPr>
              <a:t>www.eu4civilsociety.md</a:t>
            </a:r>
            <a:endParaRPr lang="ro-MD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ro-MD" dirty="0">
                <a:ea typeface="+mn-lt"/>
                <a:cs typeface="+mn-lt"/>
              </a:rPr>
              <a:t>Suport în crearea rețelelor de OSC</a:t>
            </a:r>
          </a:p>
          <a:p>
            <a:pPr marL="285750" indent="-285750">
              <a:buChar char="•"/>
            </a:pPr>
            <a:r>
              <a:rPr lang="ro-MD" dirty="0">
                <a:ea typeface="+mn-lt"/>
                <a:cs typeface="+mn-lt"/>
              </a:rPr>
              <a:t>Instruiri și schimb de experiență </a:t>
            </a:r>
          </a:p>
          <a:p>
            <a:pPr>
              <a:spcBef>
                <a:spcPts val="1200"/>
              </a:spcBef>
            </a:pPr>
            <a:r>
              <a:rPr lang="ro-MD" b="1" dirty="0">
                <a:solidFill>
                  <a:srgbClr val="C00000"/>
                </a:solidFill>
                <a:ea typeface="+mn-lt"/>
                <a:cs typeface="+mn-lt"/>
              </a:rPr>
              <a:t>Parteneri: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RD Nord – </a:t>
            </a:r>
            <a:r>
              <a:rPr lang="ro-MD" dirty="0" err="1">
                <a:ea typeface="+mn-lt"/>
                <a:cs typeface="+mn-lt"/>
              </a:rPr>
              <a:t>ProCoRe&amp;CASMED</a:t>
            </a:r>
            <a:r>
              <a:rPr lang="ro-MD" dirty="0">
                <a:ea typeface="+mn-lt"/>
                <a:cs typeface="+mn-lt"/>
              </a:rPr>
              <a:t>,  RD Centru – AGER&amp;ADR Habitat,  RD Sud – CONTACT-Cahul, RD UTA Găgăuzia - Pro-Europa &amp; Centrul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Media și comunicare - Asociația Presei Independente</a:t>
            </a:r>
          </a:p>
          <a:p>
            <a:pPr lvl="0">
              <a:spcBef>
                <a:spcPts val="1200"/>
              </a:spcBef>
            </a:pPr>
            <a:r>
              <a:rPr lang="ro-MD" b="1" dirty="0">
                <a:solidFill>
                  <a:srgbClr val="C00000"/>
                </a:solidFill>
                <a:ea typeface="+mn-lt"/>
                <a:cs typeface="Arial"/>
              </a:rPr>
              <a:t>Conlucrarea cu Consiliile regionale pentru dezvoltare: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MD" dirty="0">
                <a:ea typeface="+mn-lt"/>
                <a:cs typeface="+mn-lt"/>
              </a:rPr>
              <a:t>Delegarea unui membru al Consiliului pentru a participa la ședințele Comitetului Director din cadrul proiectului “Abilitarea cetățenilor în Republica Moldova”, finanțat de către Uniunea Europeană.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1300" dirty="0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58A7E-140A-42CF-97B8-69317F3E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186850"/>
            <a:ext cx="8567183" cy="294360"/>
          </a:xfrm>
        </p:spPr>
        <p:txBody>
          <a:bodyPr/>
          <a:lstStyle/>
          <a:p>
            <a:r>
              <a:rPr lang="ro-RO" dirty="0"/>
              <a:t>Implicarea organizațiilor societății civile</a:t>
            </a:r>
            <a:r>
              <a:rPr lang="en-US" dirty="0"/>
              <a:t> (OSC)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4C29-E1E5-429D-9775-C896E0A6B0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2217-FC6A-4FFD-961F-640203F098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2C5AD79-26FE-47B2-AA46-AF0202CFAB33}"/>
              </a:ext>
            </a:extLst>
          </p:cNvPr>
          <p:cNvSpPr txBox="1">
            <a:spLocks/>
          </p:cNvSpPr>
          <p:nvPr/>
        </p:nvSpPr>
        <p:spPr bwMode="gray">
          <a:xfrm>
            <a:off x="1876260" y="4926650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Ședința Consiliului Regional de Dezvoltare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900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</a:t>
            </a:r>
            <a:r>
              <a:rPr lang="ro-RO"/>
              <a:t>1</a:t>
            </a:r>
            <a:r>
              <a:rPr lang="en-GB"/>
              <a:t> </a:t>
            </a:r>
            <a:r>
              <a:rPr lang="ro-RO"/>
              <a:t>i</a:t>
            </a:r>
            <a:r>
              <a:rPr lang="en-GB"/>
              <a:t>an. 20</a:t>
            </a:r>
            <a:r>
              <a:rPr lang="ro-RO"/>
              <a:t>20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Textplatzhalter 26">
            <a:extLst>
              <a:ext uri="{FF2B5EF4-FFF2-40B4-BE49-F238E27FC236}">
                <a16:creationId xmlns:a16="http://schemas.microsoft.com/office/drawing/2014/main" id="{11A281B1-1068-4CFB-87B2-4F1C3A2004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04844" y="993937"/>
            <a:ext cx="1334312" cy="191134"/>
          </a:xfrm>
          <a:prstGeom prst="rect">
            <a:avLst/>
          </a:prstGeom>
        </p:spPr>
        <p:txBody>
          <a:bodyPr/>
          <a:lstStyle/>
          <a:p>
            <a:r>
              <a:rPr lang="en-GB" sz="800"/>
              <a:t>In cooper</a:t>
            </a:r>
            <a:r>
              <a:rPr lang="ro-RO" sz="800"/>
              <a:t>are cu</a:t>
            </a:r>
            <a:r>
              <a:rPr lang="en-GB" sz="800"/>
              <a:t>: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37436A96-F59E-4DD1-B014-17A0CCA7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77" y="695878"/>
            <a:ext cx="1901536" cy="7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F9C93F-ACCF-4435-BC34-66FB66E906E2}"/>
              </a:ext>
            </a:extLst>
          </p:cNvPr>
          <p:cNvSpPr/>
          <p:nvPr/>
        </p:nvSpPr>
        <p:spPr>
          <a:xfrm>
            <a:off x="123301" y="4017904"/>
            <a:ext cx="2351314" cy="59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37FEFD3-4EF8-4097-9FFC-B7E673D2F641}"/>
              </a:ext>
            </a:extLst>
          </p:cNvPr>
          <p:cNvSpPr txBox="1">
            <a:spLocks/>
          </p:cNvSpPr>
          <p:nvPr/>
        </p:nvSpPr>
        <p:spPr bwMode="gray">
          <a:xfrm>
            <a:off x="2873023" y="2262565"/>
            <a:ext cx="3464422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000" b="1">
                <a:solidFill>
                  <a:schemeClr val="tx1"/>
                </a:solidFill>
              </a:rPr>
              <a:t>Mulțumesc pentru atenție</a:t>
            </a:r>
            <a:r>
              <a:rPr lang="en-GB" sz="2000" b="1">
                <a:solidFill>
                  <a:schemeClr val="tx1"/>
                </a:solidFill>
              </a:rPr>
              <a:t> 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664F09-EC4C-4C6D-B48D-5C03DA0FEAA9}"/>
              </a:ext>
            </a:extLst>
          </p:cNvPr>
          <p:cNvSpPr/>
          <p:nvPr/>
        </p:nvSpPr>
        <p:spPr>
          <a:xfrm>
            <a:off x="440422" y="3430320"/>
            <a:ext cx="4572000" cy="86177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800">
                <a:cs typeface="Arial"/>
              </a:rPr>
              <a:t>Proiectul Modernizarea serviciilor publice locale în Republica Moldova</a:t>
            </a:r>
            <a:br>
              <a:rPr lang="en-GB" sz="800">
                <a:cs typeface="Arial" pitchFamily="34" charset="0"/>
              </a:rPr>
            </a:br>
            <a:r>
              <a:rPr lang="ro-RO" sz="800">
                <a:cs typeface="Arial"/>
              </a:rPr>
              <a:t>Chișinău</a:t>
            </a:r>
            <a:r>
              <a:rPr lang="en-GB" sz="800">
                <a:cs typeface="Arial"/>
              </a:rPr>
              <a:t>, </a:t>
            </a:r>
            <a:r>
              <a:rPr lang="ro-RO" sz="800">
                <a:cs typeface="Arial"/>
              </a:rPr>
              <a:t>strada A. </a:t>
            </a:r>
            <a:r>
              <a:rPr lang="en-GB" sz="800" err="1">
                <a:cs typeface="Arial"/>
              </a:rPr>
              <a:t>Bernardazzi</a:t>
            </a:r>
            <a:r>
              <a:rPr lang="en-GB" sz="800">
                <a:cs typeface="Arial"/>
              </a:rPr>
              <a:t> </a:t>
            </a:r>
            <a:r>
              <a:rPr lang="ro-RO" sz="800">
                <a:cs typeface="Arial"/>
              </a:rPr>
              <a:t>66</a:t>
            </a:r>
            <a:r>
              <a:rPr lang="en-GB" sz="800">
                <a:cs typeface="Arial"/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GB" sz="800">
                <a:cs typeface="Arial"/>
              </a:rPr>
              <a:t>T  + 373 22 22-83-19</a:t>
            </a:r>
          </a:p>
          <a:p>
            <a:pPr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800">
                <a:cs typeface="Arial"/>
              </a:rPr>
              <a:t>F  + 373 22 00-02-38</a:t>
            </a:r>
            <a:br>
              <a:rPr lang="en-GB" sz="800">
                <a:cs typeface="Arial" pitchFamily="34" charset="0"/>
              </a:rPr>
            </a:br>
            <a:r>
              <a:rPr lang="en-GB" sz="800">
                <a:cs typeface="Arial"/>
              </a:rPr>
              <a:t>I	</a:t>
            </a:r>
            <a:r>
              <a:rPr lang="en-GB" sz="800"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www.giz.de</a:t>
            </a:r>
            <a:r>
              <a:rPr lang="en-GB" sz="800">
                <a:cs typeface="Arial"/>
              </a:rPr>
              <a:t>, </a:t>
            </a:r>
            <a:r>
              <a:rPr lang="en-GB" sz="800">
                <a:cs typeface="Arial"/>
                <a:hlinkClick r:id="rId4"/>
              </a:rPr>
              <a:t>www.serviciilocale.md</a:t>
            </a:r>
            <a:r>
              <a:rPr lang="en-GB" sz="800">
                <a:cs typeface="Arial"/>
              </a:rPr>
              <a:t>, </a:t>
            </a:r>
            <a:r>
              <a:rPr lang="en-GB" sz="800">
                <a:cs typeface="Arial"/>
                <a:hlinkClick r:id="rId5"/>
              </a:rPr>
              <a:t>www.eu4civilsociety.md</a:t>
            </a:r>
            <a:r>
              <a:rPr lang="en-GB" sz="800">
                <a:cs typeface="Arial"/>
              </a:rPr>
              <a:t> </a:t>
            </a:r>
            <a:endParaRPr lang="en-GB" sz="800">
              <a:cs typeface="Arial" pitchFamily="34" charset="0"/>
            </a:endParaRPr>
          </a:p>
        </p:txBody>
      </p:sp>
      <p:pic>
        <p:nvPicPr>
          <p:cNvPr id="14" name="Picture 2" descr="D:\docs\desktop\ELdZ_Mol_cmyk_rum.jpg">
            <a:extLst>
              <a:ext uri="{FF2B5EF4-FFF2-40B4-BE49-F238E27FC236}">
                <a16:creationId xmlns:a16="http://schemas.microsoft.com/office/drawing/2014/main" id="{FD830983-D3B1-4C73-9214-41C7CFF7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8"/>
          <a:stretch>
            <a:fillRect/>
          </a:stretch>
        </p:blipFill>
        <p:spPr bwMode="auto">
          <a:xfrm>
            <a:off x="1165811" y="663194"/>
            <a:ext cx="235476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617A793-A84D-4CD5-8CAD-DEB3BCCEDBA6}"/>
              </a:ext>
            </a:extLst>
          </p:cNvPr>
          <p:cNvSpPr txBox="1">
            <a:spLocks/>
          </p:cNvSpPr>
          <p:nvPr/>
        </p:nvSpPr>
        <p:spPr bwMode="gray">
          <a:xfrm>
            <a:off x="1876260" y="4904748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Ședința Consiliului Regional de Dezvoltare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865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BCA80377A71A4F8D7B772AF9880ADF" ma:contentTypeVersion="4" ma:contentTypeDescription="Ein neues Dokument erstellen." ma:contentTypeScope="" ma:versionID="06022e50cc1e939f73abc2d8b5430956">
  <xsd:schema xmlns:xsd="http://www.w3.org/2001/XMLSchema" xmlns:xs="http://www.w3.org/2001/XMLSchema" xmlns:p="http://schemas.microsoft.com/office/2006/metadata/properties" xmlns:ns2="3becf5a6-351e-485e-bf8e-4b9d897db52c" targetNamespace="http://schemas.microsoft.com/office/2006/metadata/properties" ma:root="true" ma:fieldsID="05a21c05f7e42f20b8e98815e62f5827" ns2:_="">
    <xsd:import namespace="3becf5a6-351e-485e-bf8e-4b9d897db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cf5a6-351e-485e-bf8e-4b9d897db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8A2D74-9127-4BF3-A1C4-571DE22CA3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C16D6-2A56-427D-8659-C22EAF0F6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cf5a6-351e-485e-bf8e-4b9d897db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C56DA-D898-41DC-B47E-EA4A51DBFE27}">
  <ds:schemaRefs>
    <ds:schemaRef ds:uri="3becf5a6-351e-485e-bf8e-4b9d897db52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848</Words>
  <Application>Microsoft Office PowerPoint</Application>
  <PresentationFormat>On-screen Show (16:9)</PresentationFormat>
  <Paragraphs>116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Symbol</vt:lpstr>
      <vt:lpstr>Wingdings</vt:lpstr>
      <vt:lpstr>Master English</vt:lpstr>
      <vt:lpstr>Modernizarea Serviciilor Publice Locale (MSPL) – suport acordat în domeniul dezvoltării regionale</vt:lpstr>
      <vt:lpstr>Obiectivul general al proiectului</vt:lpstr>
      <vt:lpstr>Date generale privind implementarea proiectului</vt:lpstr>
      <vt:lpstr>Date generale (continuare)</vt:lpstr>
      <vt:lpstr>Faza II: 01/2016 – 12/2021 </vt:lpstr>
      <vt:lpstr>Suport Consiliilor regionale pentru dezvoltare (CRD) </vt:lpstr>
      <vt:lpstr>Proiecte de infrastructură finanțate de către Uniunea Europeană – etapa de proiectare</vt:lpstr>
      <vt:lpstr>Implicarea organizațiilor societății civile (OSC)</vt:lpstr>
      <vt:lpstr>PowerPoint Presentation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Petru Veverita</cp:lastModifiedBy>
  <cp:revision>19</cp:revision>
  <cp:lastPrinted>2020-01-21T09:19:19Z</cp:lastPrinted>
  <dcterms:created xsi:type="dcterms:W3CDTF">2017-09-14T11:33:37Z</dcterms:created>
  <dcterms:modified xsi:type="dcterms:W3CDTF">2020-01-21T11:45:16Z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0x01010088BCA80377A71A4F8D7B772AF9880ADF</vt:lpwstr>
  </property>
</Properties>
</file>