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8" r:id="rId1"/>
  </p:sldMasterIdLst>
  <p:notesMasterIdLst>
    <p:notesMasterId r:id="rId10"/>
  </p:notesMasterIdLst>
  <p:handoutMasterIdLst>
    <p:handoutMasterId r:id="rId11"/>
  </p:handoutMasterIdLst>
  <p:sldIdLst>
    <p:sldId id="445" r:id="rId2"/>
    <p:sldId id="501" r:id="rId3"/>
    <p:sldId id="514" r:id="rId4"/>
    <p:sldId id="500" r:id="rId5"/>
    <p:sldId id="515" r:id="rId6"/>
    <p:sldId id="516" r:id="rId7"/>
    <p:sldId id="517" r:id="rId8"/>
    <p:sldId id="505" r:id="rId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DCDCDC"/>
    <a:srgbClr val="CFCFCF"/>
    <a:srgbClr val="6DF974"/>
    <a:srgbClr val="9900FF"/>
    <a:srgbClr val="0066FF"/>
    <a:srgbClr val="E1F23E"/>
    <a:srgbClr val="F1F9A5"/>
    <a:srgbClr val="00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>
      <p:cViewPr varScale="1">
        <p:scale>
          <a:sx n="72" d="100"/>
          <a:sy n="72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0E719-AA14-4BCF-9575-E0D60370B7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5829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6300"/>
            <a:ext cx="5386387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11D516-92D1-4748-A398-77F6B13CE9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765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E8C779-4FA5-48FA-8BD3-58E719D44C74}" type="slidenum">
              <a:rPr lang="ru-RU" altLang="en-US"/>
              <a:pPr eaLnBrk="1" hangingPunct="1"/>
              <a:t>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243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21243-650C-4017-AA4D-1A6829AD3C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42126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1F259-7F71-4D0B-8396-ED4E366AF9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908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36001-C2FA-47C1-9589-337627612D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33850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F35E7-F727-4B5D-9C64-1E040A6B2E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882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B16C8-408D-4C0C-A878-DBA46D5C56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009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B247F-31FB-459A-B7CB-DEB10439D0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5445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9312-AD63-455B-A0E7-2E44A7FED5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36048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E8467-12FC-45B0-BD5E-38B8DE960D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46622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101AB-2BD9-40A3-989A-DD17F569D4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6051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338F-F96D-454C-BAC7-3F251F99CA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15034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CAB4A-88EC-466A-866E-ADB1FA9502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0977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245E8-C324-45A1-AE93-3D04CEDB9C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6358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68D6460-EF56-4040-A70F-98AB0264D4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71600" y="1888587"/>
            <a:ext cx="4702895" cy="424780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br>
              <a:rPr lang="ro-RO" sz="4800" b="1" dirty="0"/>
            </a:br>
            <a:br>
              <a:rPr lang="ro-RO" sz="4800" b="1" dirty="0"/>
            </a:br>
            <a:br>
              <a:rPr lang="ro-RO" b="1" dirty="0"/>
            </a:br>
            <a:br>
              <a:rPr lang="ro-RO" sz="2800" b="1" dirty="0"/>
            </a:br>
            <a:br>
              <a:rPr lang="ro-RO" sz="2800" b="1" dirty="0"/>
            </a:br>
            <a:r>
              <a:rPr lang="ro-RO" sz="2000" b="1" dirty="0">
                <a:solidFill>
                  <a:schemeClr val="accent2"/>
                </a:solidFill>
              </a:rPr>
              <a:t> </a:t>
            </a:r>
            <a:br>
              <a:rPr lang="en-US" sz="2000" b="1" dirty="0">
                <a:solidFill>
                  <a:schemeClr val="accent2"/>
                </a:solidFill>
              </a:rPr>
            </a:br>
            <a:br>
              <a:rPr lang="en-US" sz="2000" b="1" dirty="0">
                <a:solidFill>
                  <a:schemeClr val="accent2"/>
                </a:solidFill>
              </a:rPr>
            </a:br>
            <a:br>
              <a:rPr lang="en-US" sz="2000" b="1" dirty="0">
                <a:solidFill>
                  <a:schemeClr val="accent2"/>
                </a:solidFill>
              </a:rPr>
            </a:br>
            <a:br>
              <a:rPr lang="en-US" sz="2000" b="1" dirty="0">
                <a:solidFill>
                  <a:schemeClr val="accent2"/>
                </a:solidFill>
              </a:rPr>
            </a:br>
            <a:br>
              <a:rPr lang="en-US" sz="2000" b="1" dirty="0">
                <a:solidFill>
                  <a:schemeClr val="accent2"/>
                </a:solidFill>
              </a:rPr>
            </a:b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4900" b="1" dirty="0">
                <a:solidFill>
                  <a:srgbClr val="002060"/>
                </a:solidFill>
              </a:rPr>
              <a:t>POR </a:t>
            </a:r>
            <a:r>
              <a:rPr lang="en-US" sz="4900" b="1" dirty="0" err="1">
                <a:solidFill>
                  <a:srgbClr val="002060"/>
                </a:solidFill>
              </a:rPr>
              <a:t>Centru</a:t>
            </a:r>
            <a:r>
              <a:rPr lang="en-US" sz="4900" b="1" dirty="0">
                <a:solidFill>
                  <a:srgbClr val="002060"/>
                </a:solidFill>
              </a:rPr>
              <a:t> </a:t>
            </a:r>
            <a:br>
              <a:rPr lang="en-US" sz="4900" b="1" dirty="0">
                <a:solidFill>
                  <a:srgbClr val="002060"/>
                </a:solidFill>
              </a:rPr>
            </a:br>
            <a:r>
              <a:rPr lang="en-US" sz="4900" b="1" dirty="0">
                <a:solidFill>
                  <a:srgbClr val="002060"/>
                </a:solidFill>
              </a:rPr>
              <a:t>2021-2023</a:t>
            </a:r>
            <a:r>
              <a:rPr lang="ro-RO" b="1" dirty="0"/>
              <a:t> </a:t>
            </a:r>
            <a:br>
              <a:rPr lang="ro-RO" b="1" dirty="0"/>
            </a:br>
            <a:r>
              <a:rPr lang="ro-RO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structură și etape                                  </a:t>
            </a: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o-RO" sz="2800" b="1" dirty="0">
                <a:solidFill>
                  <a:schemeClr val="accent2"/>
                </a:solidFill>
              </a:rPr>
            </a:br>
            <a:br>
              <a:rPr lang="ro-RO" sz="2800" b="1" dirty="0"/>
            </a:br>
            <a:br>
              <a:rPr lang="ro-RO" sz="3800" b="1" dirty="0"/>
            </a:br>
            <a:br>
              <a:rPr lang="en-US" sz="3800" b="1" dirty="0"/>
            </a:br>
            <a:r>
              <a:rPr lang="ro-RO" sz="4000" b="1" dirty="0">
                <a:solidFill>
                  <a:schemeClr val="accent2"/>
                </a:solidFill>
              </a:rPr>
              <a:t> </a:t>
            </a:r>
            <a:br>
              <a:rPr lang="en-US" sz="3800" b="1" dirty="0"/>
            </a:br>
            <a:br>
              <a:rPr lang="en-US" sz="3800" b="1" dirty="0"/>
            </a:br>
            <a:br>
              <a:rPr lang="ro-RO" b="1" dirty="0"/>
            </a:br>
            <a:br>
              <a:rPr lang="ro-RO" b="1" dirty="0"/>
            </a:br>
            <a:br>
              <a:rPr lang="ro-RO" b="1" dirty="0"/>
            </a:br>
            <a:endParaRPr lang="en-US" sz="3200" dirty="0"/>
          </a:p>
        </p:txBody>
      </p:sp>
      <p:cxnSp>
        <p:nvCxnSpPr>
          <p:cNvPr id="8" name="Straight Connector 8"/>
          <p:cNvCxnSpPr/>
          <p:nvPr/>
        </p:nvCxnSpPr>
        <p:spPr>
          <a:xfrm>
            <a:off x="357188" y="1528763"/>
            <a:ext cx="848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reptunghi 8"/>
          <p:cNvSpPr/>
          <p:nvPr/>
        </p:nvSpPr>
        <p:spPr>
          <a:xfrm>
            <a:off x="2267744" y="6218148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x-none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SECTIA  </a:t>
            </a:r>
            <a:r>
              <a:rPr lang="x-none" sz="1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POLITICI  ȘI COOPERARE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o-RO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REGIONALĂ</a:t>
            </a:r>
            <a:r>
              <a:rPr lang="x-none" sz="1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</a:t>
            </a:r>
            <a:endParaRPr lang="x-none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x-none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ADR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</a:t>
            </a:r>
            <a:r>
              <a:rPr lang="x-none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CENTRU</a:t>
            </a:r>
            <a:endParaRPr lang="ro-RO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265112"/>
            <a:ext cx="3336308" cy="1022351"/>
          </a:xfrm>
          <a:prstGeom prst="rect">
            <a:avLst/>
          </a:prstGeom>
        </p:spPr>
      </p:pic>
      <p:pic>
        <p:nvPicPr>
          <p:cNvPr id="1026" name="Picture 2" descr="C:\Users\user\Desktop\PNG\adrCentru\03-ADR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6867"/>
            <a:ext cx="3147115" cy="85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harta R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3881"/>
            <a:ext cx="4345854" cy="45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52160"/>
            <a:ext cx="8229600" cy="12144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o-RO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CE ESTE POR CENTRU?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2852936"/>
            <a:ext cx="7965665" cy="2728747"/>
          </a:xfrm>
        </p:spPr>
        <p:txBody>
          <a:bodyPr rtlCol="0">
            <a:normAutofit fontScale="92500"/>
          </a:bodyPr>
          <a:lstStyle/>
          <a:p>
            <a:pPr marL="0" indent="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vi-VN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Programul Operațional Regional </a:t>
            </a:r>
            <a:r>
              <a:rPr lang="ro-RO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2021-2023 </a:t>
            </a:r>
            <a:r>
              <a:rPr lang="vi-VN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este </a:t>
            </a:r>
            <a:endParaRPr lang="ro-RO" sz="28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vi-VN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principalul document de programare la nivel regional </a:t>
            </a:r>
            <a:endParaRPr lang="ro-RO" sz="2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vi-VN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care asigură </a:t>
            </a:r>
            <a:r>
              <a:rPr lang="vi-VN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corespondența</a:t>
            </a:r>
            <a:r>
              <a:rPr lang="vi-VN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dintre </a:t>
            </a:r>
            <a:endParaRPr lang="ro-RO" sz="28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vi-VN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Strategia Națională de Dezvoltare Regională</a:t>
            </a:r>
            <a:r>
              <a:rPr lang="ro-RO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2021-2027</a:t>
            </a:r>
            <a:r>
              <a:rPr lang="vi-VN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o-RO" sz="2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vi-VN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și </a:t>
            </a:r>
            <a:r>
              <a:rPr lang="vi-VN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intervențiile programate la nivel de regiune</a:t>
            </a:r>
            <a:r>
              <a:rPr lang="vi-VN" sz="28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3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92442D-DE97-43E8-A908-E00EF667F86C}" type="slidenum">
              <a:rPr lang="en-US" altLang="ru-RU">
                <a:solidFill>
                  <a:srgbClr val="898989"/>
                </a:solidFill>
              </a:rPr>
              <a:pPr eaLnBrk="1" hangingPunct="1"/>
              <a:t>2</a:t>
            </a:fld>
            <a:endParaRPr lang="en-US" altLang="ru-RU">
              <a:solidFill>
                <a:srgbClr val="89898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300073"/>
            <a:ext cx="694072" cy="714745"/>
          </a:xfrm>
          <a:prstGeom prst="rect">
            <a:avLst/>
          </a:prstGeom>
        </p:spPr>
      </p:pic>
      <p:pic>
        <p:nvPicPr>
          <p:cNvPr id="2050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ini pentru legislation framework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Imagini pentru legislation framework ico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education.gov.mt/en/resources/PublishingImages/Policy%20Ico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Imagini pentru definition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t3.ftcdn.net/jpg/00/88/67/44/240_F_88674454_UdQSmh4LWd1KeoC5OGQthDSxi1b8pWm9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t3.ftcdn.net/jpg/00/88/67/44/240_F_88674454_UdQSmh4LWd1KeoC5OGQthDSxi1b8pWm9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D:\H\# Other\240_F_88674454_UdQSmh4LWd1KeoC5OGQthDSxi1b8pWm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9126"/>
            <a:ext cx="635967" cy="6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reptunghi 11"/>
          <p:cNvSpPr/>
          <p:nvPr/>
        </p:nvSpPr>
        <p:spPr>
          <a:xfrm>
            <a:off x="3077322" y="1192927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MO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cf. Metodologiei de elaborare, aprobare și </a:t>
            </a:r>
          </a:p>
          <a:p>
            <a:pPr algn="r"/>
            <a:r>
              <a:rPr lang="ro-MO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implementare a Programelor Operaționale Regionale, aprobată de MADRM pe 12.02.2021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75" y="54322"/>
            <a:ext cx="8229600" cy="1214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ETAPELE DE ELABORARE A POR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23" y="1882195"/>
            <a:ext cx="7935502" cy="324036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ro-RO" sz="2400" b="1" dirty="0">
                <a:solidFill>
                  <a:srgbClr val="002060"/>
                </a:solidFill>
                <a:cs typeface="Arial" pitchFamily="34" charset="0"/>
              </a:rPr>
              <a:t>1) Formarea Grupului de Lucru (GL)  pentru elaborarea POR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ro-RO" sz="2400" b="1" dirty="0">
                <a:solidFill>
                  <a:srgbClr val="002060"/>
                </a:solidFill>
                <a:cs typeface="Arial" pitchFamily="34" charset="0"/>
              </a:rPr>
              <a:t>2) Elaborarea analizei situației, definirea cadrului strategic și </a:t>
            </a:r>
            <a:r>
              <a:rPr lang="ro-RO" sz="2400" b="1" dirty="0" err="1">
                <a:solidFill>
                  <a:srgbClr val="002060"/>
                </a:solidFill>
                <a:cs typeface="Arial" pitchFamily="34" charset="0"/>
              </a:rPr>
              <a:t>prioritizarea</a:t>
            </a:r>
            <a:r>
              <a:rPr lang="ro-RO" sz="2400" b="1" dirty="0">
                <a:solidFill>
                  <a:srgbClr val="002060"/>
                </a:solidFill>
                <a:cs typeface="Arial" pitchFamily="34" charset="0"/>
              </a:rPr>
              <a:t> problemelor cheie la nivel de regiune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ro-RO" sz="2400" b="1" dirty="0">
                <a:solidFill>
                  <a:srgbClr val="002060"/>
                </a:solidFill>
                <a:cs typeface="Arial" pitchFamily="34" charset="0"/>
              </a:rPr>
              <a:t>3) Formularea obiectivelor și elaborarea viziunii strategice pentru dezvoltarea regiunii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ro-RO" sz="2400" b="1" dirty="0">
                <a:solidFill>
                  <a:srgbClr val="002060"/>
                </a:solidFill>
                <a:cs typeface="Arial" pitchFamily="34" charset="0"/>
              </a:rPr>
              <a:t>4) Identificarea, colectarea și formularea acțiunilor strategice pentru elaborarea Planului de Implementare a POR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92442D-DE97-43E8-A908-E00EF667F86C}" type="slidenum">
              <a:rPr lang="en-US" altLang="ru-RU">
                <a:solidFill>
                  <a:srgbClr val="898989"/>
                </a:solidFill>
              </a:rPr>
              <a:pPr eaLnBrk="1" hangingPunct="1"/>
              <a:t>3</a:t>
            </a:fld>
            <a:endParaRPr lang="en-US" altLang="ru-RU">
              <a:solidFill>
                <a:srgbClr val="89898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300073"/>
            <a:ext cx="694072" cy="714745"/>
          </a:xfrm>
          <a:prstGeom prst="rect">
            <a:avLst/>
          </a:prstGeom>
        </p:spPr>
      </p:pic>
      <p:pic>
        <p:nvPicPr>
          <p:cNvPr id="2050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ini pentru legislation framework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Imagini pentru legislation framework ico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education.gov.mt/en/resources/PublishingImages/Policy%20Ico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controlmanagerial.com/wp-content/uploads/2018/01/transparenta-publica-620x350-520x2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32742"/>
            <a:ext cx="3600400" cy="16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7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15"/>
          <p:cNvSpPr/>
          <p:nvPr/>
        </p:nvSpPr>
        <p:spPr>
          <a:xfrm>
            <a:off x="3490069" y="4929310"/>
            <a:ext cx="1251992" cy="4286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ight Arrow 15"/>
          <p:cNvSpPr/>
          <p:nvPr/>
        </p:nvSpPr>
        <p:spPr>
          <a:xfrm>
            <a:off x="3490069" y="4076824"/>
            <a:ext cx="1251992" cy="4286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642173" y="1493169"/>
            <a:ext cx="1099888" cy="4286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632945" y="2295650"/>
            <a:ext cx="1109116" cy="4286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517925" y="3186238"/>
            <a:ext cx="1251992" cy="4286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97" y="185822"/>
            <a:ext cx="8286750" cy="94324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COMPONEN</a:t>
            </a:r>
            <a:r>
              <a:rPr lang="ro-RO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ȚA  GL</a:t>
            </a:r>
            <a:br>
              <a:rPr lang="ro-RO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</a:br>
            <a:r>
              <a:rPr lang="ro-RO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cf. Ordinului Directorului ADR Centru din 26.02.2021</a:t>
            </a:r>
            <a:r>
              <a:rPr lang="ro-RO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D03020-9B6A-4627-879D-0B0AA973B22A}" type="slidenum">
              <a:rPr lang="en-US" altLang="ru-RU">
                <a:solidFill>
                  <a:srgbClr val="898989"/>
                </a:solidFill>
              </a:rPr>
              <a:pPr eaLnBrk="1" hangingPunct="1"/>
              <a:t>4</a:t>
            </a:fld>
            <a:endParaRPr lang="en-US" altLang="ru-RU">
              <a:solidFill>
                <a:srgbClr val="89898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1621" y="1340768"/>
            <a:ext cx="2916323" cy="7143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MADRM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4544" y="2205162"/>
            <a:ext cx="2916323" cy="7143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 Centru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1621" y="3056062"/>
            <a:ext cx="2937542" cy="7461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  <a:cs typeface="Calibri" panose="020F0502020204030204" pitchFamily="34" charset="0"/>
              </a:rPr>
              <a:t>Primari </a:t>
            </a:r>
          </a:p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  <a:cs typeface="Calibri" panose="020F0502020204030204" pitchFamily="34" charset="0"/>
              </a:rPr>
              <a:t>din RD Centru</a:t>
            </a:r>
            <a:endParaRPr lang="en-US" sz="20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1621" y="3933950"/>
            <a:ext cx="2978372" cy="7143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</a:rPr>
              <a:t>Consilii Raionale </a:t>
            </a:r>
          </a:p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</a:rPr>
              <a:t>din RD Centru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69917" y="1347912"/>
            <a:ext cx="2060376" cy="7366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1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reprezentant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69917" y="2194050"/>
            <a:ext cx="2060376" cy="7127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1900" b="1" dirty="0">
                <a:solidFill>
                  <a:srgbClr val="002060"/>
                </a:solidFill>
              </a:rPr>
              <a:t>6  reprezentanți</a:t>
            </a:r>
            <a:endParaRPr lang="en-US" sz="1900" b="1" dirty="0">
              <a:solidFill>
                <a:srgbClr val="0020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83980" y="3058244"/>
            <a:ext cx="2046313" cy="6683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1900" b="1" dirty="0">
                <a:solidFill>
                  <a:srgbClr val="002060"/>
                </a:solidFill>
              </a:rPr>
              <a:t>5  primari</a:t>
            </a:r>
            <a:endParaRPr lang="en-US" sz="1900" b="1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69917" y="3922340"/>
            <a:ext cx="2060376" cy="7366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1900" b="1" dirty="0">
                <a:solidFill>
                  <a:srgbClr val="002060"/>
                </a:solidFill>
              </a:rPr>
              <a:t>8  reprezentanți</a:t>
            </a:r>
            <a:endParaRPr lang="en-US" sz="1900" b="1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258071"/>
            <a:ext cx="701755" cy="722657"/>
          </a:xfrm>
          <a:prstGeom prst="rect">
            <a:avLst/>
          </a:prstGeom>
        </p:spPr>
      </p:pic>
      <p:pic>
        <p:nvPicPr>
          <p:cNvPr id="23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11"/>
          <p:cNvSpPr/>
          <p:nvPr/>
        </p:nvSpPr>
        <p:spPr>
          <a:xfrm>
            <a:off x="755577" y="4786436"/>
            <a:ext cx="2978372" cy="7143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</a:rPr>
              <a:t>Sectorul asociativ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0" name="Rounded Rectangle 20"/>
          <p:cNvSpPr/>
          <p:nvPr/>
        </p:nvSpPr>
        <p:spPr>
          <a:xfrm>
            <a:off x="4769917" y="4798652"/>
            <a:ext cx="2060376" cy="7366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1900" b="1" dirty="0">
                <a:solidFill>
                  <a:srgbClr val="002060"/>
                </a:solidFill>
              </a:rPr>
              <a:t>4  reprezentanți</a:t>
            </a:r>
            <a:endParaRPr lang="en-US" sz="1900" b="1" dirty="0">
              <a:solidFill>
                <a:srgbClr val="002060"/>
              </a:solidFill>
            </a:endParaRPr>
          </a:p>
        </p:txBody>
      </p:sp>
      <p:sp>
        <p:nvSpPr>
          <p:cNvPr id="35" name="Right Arrow 15"/>
          <p:cNvSpPr/>
          <p:nvPr/>
        </p:nvSpPr>
        <p:spPr>
          <a:xfrm>
            <a:off x="3519702" y="5815236"/>
            <a:ext cx="1251992" cy="4286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11"/>
          <p:cNvSpPr/>
          <p:nvPr/>
        </p:nvSpPr>
        <p:spPr>
          <a:xfrm>
            <a:off x="755576" y="5683475"/>
            <a:ext cx="2934185" cy="7143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</a:rPr>
              <a:t>Sectorul privat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20"/>
          <p:cNvSpPr/>
          <p:nvPr/>
        </p:nvSpPr>
        <p:spPr>
          <a:xfrm>
            <a:off x="4790606" y="5661248"/>
            <a:ext cx="2060376" cy="7366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1900" b="1" dirty="0">
                <a:solidFill>
                  <a:srgbClr val="002060"/>
                </a:solidFill>
              </a:rPr>
              <a:t>4  reprezentanți</a:t>
            </a:r>
            <a:endParaRPr lang="en-US" sz="1900" b="1" dirty="0">
              <a:solidFill>
                <a:srgbClr val="002060"/>
              </a:solidFill>
            </a:endParaRPr>
          </a:p>
        </p:txBody>
      </p:sp>
      <p:sp>
        <p:nvSpPr>
          <p:cNvPr id="5" name="Acoladă dreapta 4"/>
          <p:cNvSpPr/>
          <p:nvPr/>
        </p:nvSpPr>
        <p:spPr>
          <a:xfrm>
            <a:off x="6732240" y="1119409"/>
            <a:ext cx="577841" cy="5621959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ounded Rectangle 20"/>
          <p:cNvSpPr/>
          <p:nvPr/>
        </p:nvSpPr>
        <p:spPr>
          <a:xfrm>
            <a:off x="7458607" y="3556494"/>
            <a:ext cx="1505881" cy="73660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1900" b="1" dirty="0">
                <a:solidFill>
                  <a:srgbClr val="FFC000"/>
                </a:solidFill>
              </a:rPr>
              <a:t>28 membri</a:t>
            </a:r>
            <a:endParaRPr lang="en-US" sz="19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14" grpId="0" animBg="1"/>
      <p:bldP spid="15" grpId="0" animBg="1"/>
      <p:bldP spid="16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30" grpId="0" animBg="1"/>
      <p:bldP spid="35" grpId="0" animBg="1"/>
      <p:bldP spid="33" grpId="0" animBg="1"/>
      <p:bldP spid="34" grpId="0" animBg="1"/>
      <p:bldP spid="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75" y="54322"/>
            <a:ext cx="8229600" cy="1214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STRUCTURA POR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23" y="1628800"/>
            <a:ext cx="7935502" cy="4643149"/>
          </a:xfrm>
        </p:spPr>
        <p:txBody>
          <a:bodyPr rtlCol="0">
            <a:normAutofit fontScale="92500" lnSpcReduction="10000"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ro-RO" altLang="en-US" sz="3000" b="1" dirty="0">
                <a:solidFill>
                  <a:srgbClr val="C00000"/>
                </a:solidFill>
                <a:cs typeface="Times New Roman" pitchFamily="18" charset="0"/>
              </a:rPr>
              <a:t>Partea descriptivă</a:t>
            </a:r>
            <a:endParaRPr lang="ro-RO" sz="3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ba-RU" sz="2400" dirty="0">
                <a:solidFill>
                  <a:schemeClr val="tx2">
                    <a:lumMod val="75000"/>
                  </a:schemeClr>
                </a:solidFill>
              </a:rPr>
              <a:t>Introducere </a:t>
            </a:r>
            <a:endParaRPr lang="ro-RO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ba-RU" sz="2400" b="1" dirty="0">
                <a:solidFill>
                  <a:schemeClr val="tx2">
                    <a:lumMod val="75000"/>
                  </a:schemeClr>
                </a:solidFill>
              </a:rPr>
              <a:t>Analiza situației</a:t>
            </a:r>
            <a:endParaRPr lang="ro-RO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ba-RU" sz="2400" b="1" dirty="0">
                <a:solidFill>
                  <a:schemeClr val="tx2">
                    <a:lumMod val="75000"/>
                  </a:schemeClr>
                </a:solidFill>
              </a:rPr>
              <a:t>Obiective de dezvoltare regională </a:t>
            </a:r>
            <a:endParaRPr lang="ro-RO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ba-RU" sz="2400" dirty="0">
                <a:solidFill>
                  <a:schemeClr val="tx2">
                    <a:lumMod val="75000"/>
                  </a:schemeClr>
                </a:solidFill>
              </a:rPr>
              <a:t>Impact </a:t>
            </a:r>
            <a:endParaRPr lang="ro-RO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ba-RU" sz="2400" dirty="0">
                <a:solidFill>
                  <a:schemeClr val="tx2">
                    <a:lumMod val="75000"/>
                  </a:schemeClr>
                </a:solidFill>
              </a:rPr>
              <a:t>Riscuri de implementare </a:t>
            </a:r>
            <a:endParaRPr lang="ro-RO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ba-RU" sz="2400" dirty="0">
                <a:solidFill>
                  <a:schemeClr val="tx2">
                    <a:lumMod val="75000"/>
                  </a:schemeClr>
                </a:solidFill>
              </a:rPr>
              <a:t>Autorități/instituții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a-RU" sz="2400" dirty="0">
                <a:solidFill>
                  <a:schemeClr val="tx2">
                    <a:lumMod val="75000"/>
                  </a:schemeClr>
                </a:solidFill>
              </a:rPr>
              <a:t>responsabile</a:t>
            </a:r>
            <a:endParaRPr lang="ro-RO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ba-RU" sz="2400" dirty="0">
                <a:solidFill>
                  <a:schemeClr val="tx2">
                    <a:lumMod val="75000"/>
                  </a:schemeClr>
                </a:solidFill>
              </a:rPr>
              <a:t>Proceduri de raportare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92442D-DE97-43E8-A908-E00EF667F86C}" type="slidenum">
              <a:rPr lang="en-US" altLang="ru-RU">
                <a:solidFill>
                  <a:srgbClr val="898989"/>
                </a:solidFill>
              </a:rPr>
              <a:pPr eaLnBrk="1" hangingPunct="1"/>
              <a:t>5</a:t>
            </a:fld>
            <a:endParaRPr lang="en-US" altLang="ru-RU">
              <a:solidFill>
                <a:srgbClr val="89898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300073"/>
            <a:ext cx="694072" cy="714745"/>
          </a:xfrm>
          <a:prstGeom prst="rect">
            <a:avLst/>
          </a:prstGeom>
        </p:spPr>
      </p:pic>
      <p:pic>
        <p:nvPicPr>
          <p:cNvPr id="2050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ini pentru legislation framework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Imagini pentru legislation framework ico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education.gov.mt/en/resources/PublishingImages/Policy%20Ico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2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75" y="54322"/>
            <a:ext cx="8229600" cy="1214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STRUCTURA POR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23" y="1378139"/>
            <a:ext cx="7935502" cy="4643149"/>
          </a:xfrm>
        </p:spPr>
        <p:txBody>
          <a:bodyPr rtlCol="0">
            <a:normAutofit fontScale="85000" lnSpcReduction="10000"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altLang="en-US" sz="3000" b="1" dirty="0" err="1">
                <a:solidFill>
                  <a:srgbClr val="C00000"/>
                </a:solidFill>
                <a:cs typeface="Times New Roman" pitchFamily="18" charset="0"/>
              </a:rPr>
              <a:t>Planul</a:t>
            </a:r>
            <a:r>
              <a:rPr lang="en-US" altLang="en-US" sz="3000" b="1" dirty="0">
                <a:solidFill>
                  <a:srgbClr val="C00000"/>
                </a:solidFill>
                <a:cs typeface="Times New Roman" pitchFamily="18" charset="0"/>
              </a:rPr>
              <a:t> de </a:t>
            </a:r>
            <a:r>
              <a:rPr lang="en-US" altLang="en-US" sz="3000" b="1" dirty="0" err="1">
                <a:solidFill>
                  <a:srgbClr val="C00000"/>
                </a:solidFill>
                <a:cs typeface="Times New Roman" pitchFamily="18" charset="0"/>
              </a:rPr>
              <a:t>implementare</a:t>
            </a:r>
            <a:endParaRPr lang="ro-RO" sz="3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a)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Obiective specifice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b)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Acțiuni/proiecte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c)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Perioada de implementare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d)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Costuri estimative de implementare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e)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Sursa de finanțare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f)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Cofinanțarea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g)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Responsabil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h)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Indicatori de monitorizare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92442D-DE97-43E8-A908-E00EF667F86C}" type="slidenum">
              <a:rPr lang="en-US" altLang="ru-RU">
                <a:solidFill>
                  <a:srgbClr val="898989"/>
                </a:solidFill>
              </a:rPr>
              <a:pPr eaLnBrk="1" hangingPunct="1"/>
              <a:t>6</a:t>
            </a:fld>
            <a:endParaRPr lang="en-US" altLang="ru-RU">
              <a:solidFill>
                <a:srgbClr val="89898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300073"/>
            <a:ext cx="694072" cy="714745"/>
          </a:xfrm>
          <a:prstGeom prst="rect">
            <a:avLst/>
          </a:prstGeom>
        </p:spPr>
      </p:pic>
      <p:pic>
        <p:nvPicPr>
          <p:cNvPr id="2050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ini pentru legislation framework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Imagini pentru legislation framework ico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education.gov.mt/en/resources/PublishingImages/Policy%20Ico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1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75" y="54322"/>
            <a:ext cx="8229600" cy="1214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ETAPE DE PROCEDUR</a:t>
            </a:r>
            <a:r>
              <a:rPr lang="ro-RO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Ă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988840"/>
            <a:ext cx="7935502" cy="3456384"/>
          </a:xfrm>
        </p:spPr>
        <p:txBody>
          <a:bodyPr rtlCol="0"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a)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Consultare </a:t>
            </a:r>
            <a:r>
              <a:rPr lang="ro-MO" sz="2400" b="1" dirty="0">
                <a:solidFill>
                  <a:schemeClr val="tx2">
                    <a:lumMod val="75000"/>
                  </a:schemeClr>
                </a:solidFill>
              </a:rPr>
              <a:t>publică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 (10 zile de la publicarea anunțului)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b)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Avizare de către </a:t>
            </a:r>
            <a:r>
              <a:rPr lang="ro-MO" sz="2400" b="1" dirty="0">
                <a:solidFill>
                  <a:schemeClr val="tx2">
                    <a:lumMod val="75000"/>
                  </a:schemeClr>
                </a:solidFill>
              </a:rPr>
              <a:t>MADRM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 a proiectului POR și a procesului verbal al consultării publice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c)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</a:rPr>
              <a:t>Aprobare de către </a:t>
            </a:r>
            <a:r>
              <a:rPr lang="ro-MO" sz="2400" b="1" dirty="0">
                <a:solidFill>
                  <a:schemeClr val="tx2">
                    <a:lumMod val="75000"/>
                  </a:schemeClr>
                </a:solidFill>
              </a:rPr>
              <a:t>CRD Centru 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92442D-DE97-43E8-A908-E00EF667F86C}" type="slidenum">
              <a:rPr lang="en-US" altLang="ru-RU">
                <a:solidFill>
                  <a:srgbClr val="898989"/>
                </a:solidFill>
              </a:rPr>
              <a:pPr eaLnBrk="1" hangingPunct="1"/>
              <a:t>7</a:t>
            </a:fld>
            <a:endParaRPr lang="en-US" altLang="ru-RU">
              <a:solidFill>
                <a:srgbClr val="89898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300073"/>
            <a:ext cx="694072" cy="714745"/>
          </a:xfrm>
          <a:prstGeom prst="rect">
            <a:avLst/>
          </a:prstGeom>
        </p:spPr>
      </p:pic>
      <p:pic>
        <p:nvPicPr>
          <p:cNvPr id="2050" name="Picture 2" descr="C:\Users\user\Desktop\PNG\adrCentru\01-MADRM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ini pentru legislation framework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Imagini pentru legislation framework ico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education.gov.mt/en/resources/PublishingImages/Policy%20Ico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7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239000" cy="748684"/>
          </a:xfr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o-RO" altLang="ro-R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Mulțumesc pentru atenție</a:t>
            </a:r>
            <a:endParaRPr lang="ru-RU" altLang="ro-RO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9" name="Picture 4" descr="Imagini pentru contact us blank log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48879"/>
            <a:ext cx="4536504" cy="32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79912" y="1692733"/>
            <a:ext cx="5176596" cy="4040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4" rIns="91430" bIns="45714" anchor="ctr">
            <a:normAutofit/>
          </a:bodyPr>
          <a:lstStyle/>
          <a:p>
            <a:pPr algn="ctr" defTabSz="1081088">
              <a:defRPr/>
            </a:pPr>
            <a:r>
              <a:rPr lang="ro-RO" altLang="ro-RO" sz="2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Agenția de </a:t>
            </a:r>
            <a:r>
              <a:rPr lang="en-US" altLang="ro-RO" sz="2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</a:t>
            </a:r>
            <a:r>
              <a:rPr lang="ro-RO" altLang="ro-RO" sz="2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ezvoltare Regională Centru</a:t>
            </a:r>
          </a:p>
          <a:p>
            <a:pPr algn="ctr" defTabSz="1081088">
              <a:defRPr/>
            </a:pPr>
            <a:r>
              <a:rPr lang="ro-RO" altLang="ro-RO" sz="27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MD-6801 or. Ialoveni, </a:t>
            </a:r>
          </a:p>
          <a:p>
            <a:pPr algn="ctr" defTabSz="1081088">
              <a:defRPr/>
            </a:pPr>
            <a:r>
              <a:rPr lang="ro-RO" altLang="ro-RO" sz="27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str. Alexandru cel Bun, 33</a:t>
            </a:r>
          </a:p>
          <a:p>
            <a:pPr algn="ctr" defTabSz="1081088">
              <a:defRPr/>
            </a:pPr>
            <a:r>
              <a:rPr lang="ro-RO" altLang="ro-RO" sz="27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tel./fax: (+373) 268 22692</a:t>
            </a:r>
          </a:p>
          <a:p>
            <a:pPr algn="ctr" defTabSz="1081088">
              <a:defRPr/>
            </a:pPr>
            <a:r>
              <a:rPr lang="ro-RO" altLang="ro-RO" sz="27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oficiu.adrc</a:t>
            </a:r>
            <a:r>
              <a:rPr lang="ro-RO" altLang="ro-RO" sz="2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@</a:t>
            </a:r>
            <a:r>
              <a:rPr lang="ro-RO" altLang="ro-RO" sz="27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gmail.com</a:t>
            </a:r>
            <a:endParaRPr lang="ro-RO" altLang="ro-RO" sz="2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defTabSz="1081088">
              <a:defRPr/>
            </a:pPr>
            <a:r>
              <a:rPr lang="ro-RO" altLang="ro-RO" sz="27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www.adrcentru.md</a:t>
            </a:r>
            <a:r>
              <a:rPr lang="ro-RO" altLang="ro-RO" sz="2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lang="ru-RU" altLang="ro-RO" sz="2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8198" name="Picture 6" descr="C:\Users\user\Desktop\PNG\adrCentru\19-ADRC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62941"/>
            <a:ext cx="1152128" cy="11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reptunghi 6"/>
          <p:cNvSpPr/>
          <p:nvPr/>
        </p:nvSpPr>
        <p:spPr>
          <a:xfrm>
            <a:off x="-36512" y="5373216"/>
            <a:ext cx="37444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4" descr="http://mdrc.gov.md/public/files/campanie/RM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0" y="0"/>
            <a:ext cx="9146579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reptunghi 10"/>
          <p:cNvSpPr/>
          <p:nvPr/>
        </p:nvSpPr>
        <p:spPr>
          <a:xfrm>
            <a:off x="251520" y="116632"/>
            <a:ext cx="1872208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user\Desktop\PNG\adrCentru\01-MADR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512168" cy="4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12042</TotalTime>
  <Words>346</Words>
  <Application>Microsoft Office PowerPoint</Application>
  <PresentationFormat>Expunere pe ecran (4:3)</PresentationFormat>
  <Paragraphs>69</Paragraphs>
  <Slides>8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            POR Centru  2021-2023  structură și etape                                             </vt:lpstr>
      <vt:lpstr>CE ESTE POR CENTRU?</vt:lpstr>
      <vt:lpstr>ETAPELE DE ELABORARE A POR</vt:lpstr>
      <vt:lpstr>COMPONENȚA  GL cf. Ordinului Directorului ADR Centru din 26.02.2021 </vt:lpstr>
      <vt:lpstr>STRUCTURA POR</vt:lpstr>
      <vt:lpstr>STRUCTURA POR</vt:lpstr>
      <vt:lpstr>ETAPE DE PROCEDURĂ</vt:lpstr>
      <vt:lpstr>Mulțumesc pentru atenție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Cioaric</dc:creator>
  <cp:lastModifiedBy>user</cp:lastModifiedBy>
  <cp:revision>414</cp:revision>
  <cp:lastPrinted>2015-09-24T14:10:00Z</cp:lastPrinted>
  <dcterms:created xsi:type="dcterms:W3CDTF">2005-11-19T20:13:19Z</dcterms:created>
  <dcterms:modified xsi:type="dcterms:W3CDTF">2021-04-27T06:07:17Z</dcterms:modified>
</cp:coreProperties>
</file>