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6" r:id="rId3"/>
    <p:sldId id="267" r:id="rId4"/>
    <p:sldId id="273" r:id="rId5"/>
    <p:sldId id="268" r:id="rId6"/>
    <p:sldId id="274" r:id="rId7"/>
    <p:sldId id="256" r:id="rId8"/>
    <p:sldId id="271" r:id="rId9"/>
    <p:sldId id="270" r:id="rId10"/>
    <p:sldId id="272" r:id="rId11"/>
    <p:sldId id="261" r:id="rId12"/>
    <p:sldId id="276" r:id="rId13"/>
    <p:sldId id="262" r:id="rId14"/>
    <p:sldId id="27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01" autoAdjust="0"/>
  </p:normalViewPr>
  <p:slideViewPr>
    <p:cSldViewPr snapToGrid="0">
      <p:cViewPr varScale="1">
        <p:scale>
          <a:sx n="43" d="100"/>
          <a:sy n="43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Ion\Downloads\GEO0301.xm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Ion\Downloads\GEO0301.xm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1" dirty="0" err="1">
                <a:solidFill>
                  <a:schemeClr val="tx1"/>
                </a:solidFill>
              </a:rPr>
              <a:t>Evacuarea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ro-RO" sz="2400" b="1" i="1" dirty="0">
                <a:solidFill>
                  <a:schemeClr val="tx1"/>
                </a:solidFill>
              </a:rPr>
              <a:t>gazelor cu efect de seră </a:t>
            </a:r>
            <a:r>
              <a:rPr lang="en-US" sz="2400" b="1" i="1" dirty="0">
                <a:solidFill>
                  <a:schemeClr val="tx1"/>
                </a:solidFill>
              </a:rPr>
              <a:t>de c</a:t>
            </a:r>
            <a:r>
              <a:rPr lang="ro-RO" sz="2400" b="1" i="1" dirty="0">
                <a:solidFill>
                  <a:schemeClr val="tx1"/>
                </a:solidFill>
              </a:rPr>
              <a:t>ă</a:t>
            </a:r>
            <a:r>
              <a:rPr lang="en-US" sz="2400" b="1" i="1" dirty="0" err="1">
                <a:solidFill>
                  <a:schemeClr val="tx1"/>
                </a:solidFill>
              </a:rPr>
              <a:t>tre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sursele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sta</a:t>
            </a:r>
            <a:r>
              <a:rPr lang="ro-RO" sz="2400" b="1" i="1" dirty="0">
                <a:solidFill>
                  <a:schemeClr val="tx1"/>
                </a:solidFill>
              </a:rPr>
              <a:t>ț</a:t>
            </a:r>
            <a:r>
              <a:rPr lang="en-US" sz="2400" b="1" i="1" dirty="0" err="1">
                <a:solidFill>
                  <a:schemeClr val="tx1"/>
                </a:solidFill>
              </a:rPr>
              <a:t>ionare</a:t>
            </a:r>
            <a:r>
              <a:rPr lang="en-US" sz="2400" b="1" i="1" dirty="0">
                <a:solidFill>
                  <a:schemeClr val="tx1"/>
                </a:solidFill>
              </a:rPr>
              <a:t> ale </a:t>
            </a:r>
            <a:r>
              <a:rPr lang="en-US" sz="2400" b="1" i="1" dirty="0" err="1">
                <a:solidFill>
                  <a:schemeClr val="tx1"/>
                </a:solidFill>
              </a:rPr>
              <a:t>agen</a:t>
            </a:r>
            <a:r>
              <a:rPr lang="ro-RO" sz="2400" b="1" i="1" dirty="0">
                <a:solidFill>
                  <a:schemeClr val="tx1"/>
                </a:solidFill>
              </a:rPr>
              <a:t>ț</a:t>
            </a:r>
            <a:r>
              <a:rPr lang="en-US" sz="2400" b="1" i="1" dirty="0" err="1">
                <a:solidFill>
                  <a:schemeClr val="tx1"/>
                </a:solidFill>
              </a:rPr>
              <a:t>ilor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economici</a:t>
            </a:r>
            <a:endParaRPr lang="en-US" sz="2400" b="1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96904312580761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'GEO0301'!$A$5</c:f>
              <c:strCache>
                <c:ptCount val="1"/>
                <c:pt idx="0">
                  <c:v>Degajarea substantelor poluante -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'GEO0301'!$B$4:$I$4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'GEO0301'!$B$5:$I$5</c:f>
              <c:numCache>
                <c:formatCode>General</c:formatCode>
                <c:ptCount val="8"/>
                <c:pt idx="0">
                  <c:v>15.5</c:v>
                </c:pt>
                <c:pt idx="1">
                  <c:v>15</c:v>
                </c:pt>
                <c:pt idx="2">
                  <c:v>14.8</c:v>
                </c:pt>
                <c:pt idx="3">
                  <c:v>15.6</c:v>
                </c:pt>
                <c:pt idx="4">
                  <c:v>15</c:v>
                </c:pt>
                <c:pt idx="5">
                  <c:v>15.8</c:v>
                </c:pt>
                <c:pt idx="6">
                  <c:v>15.1</c:v>
                </c:pt>
                <c:pt idx="7">
                  <c:v>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B0-41FA-9F38-8EAD847AF167}"/>
            </c:ext>
          </c:extLst>
        </c:ser>
        <c:ser>
          <c:idx val="1"/>
          <c:order val="1"/>
          <c:tx>
            <c:strRef>
              <c:f>'GEO0301'!$A$6</c:f>
              <c:strCache>
                <c:ptCount val="1"/>
                <c:pt idx="0">
                  <c:v>Solide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'GEO0301'!$B$4:$I$4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'GEO0301'!$B$6:$I$6</c:f>
              <c:numCache>
                <c:formatCode>General</c:formatCode>
                <c:ptCount val="8"/>
                <c:pt idx="0">
                  <c:v>4.2</c:v>
                </c:pt>
                <c:pt idx="1">
                  <c:v>3.5</c:v>
                </c:pt>
                <c:pt idx="2">
                  <c:v>3.5</c:v>
                </c:pt>
                <c:pt idx="3">
                  <c:v>3.4</c:v>
                </c:pt>
                <c:pt idx="4">
                  <c:v>3.1</c:v>
                </c:pt>
                <c:pt idx="5">
                  <c:v>2.8</c:v>
                </c:pt>
                <c:pt idx="6">
                  <c:v>2.6</c:v>
                </c:pt>
                <c:pt idx="7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B0-41FA-9F38-8EAD847AF167}"/>
            </c:ext>
          </c:extLst>
        </c:ser>
        <c:ser>
          <c:idx val="2"/>
          <c:order val="2"/>
          <c:tx>
            <c:strRef>
              <c:f>'GEO0301'!$A$7</c:f>
              <c:strCache>
                <c:ptCount val="1"/>
                <c:pt idx="0">
                  <c:v>Gazoase si lichide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'GEO0301'!$B$4:$I$4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'GEO0301'!$B$7:$I$7</c:f>
              <c:numCache>
                <c:formatCode>General</c:formatCode>
                <c:ptCount val="8"/>
                <c:pt idx="0">
                  <c:v>11.3</c:v>
                </c:pt>
                <c:pt idx="1">
                  <c:v>11.5</c:v>
                </c:pt>
                <c:pt idx="2">
                  <c:v>11.3</c:v>
                </c:pt>
                <c:pt idx="3">
                  <c:v>12.2</c:v>
                </c:pt>
                <c:pt idx="4">
                  <c:v>11.9</c:v>
                </c:pt>
                <c:pt idx="5">
                  <c:v>13</c:v>
                </c:pt>
                <c:pt idx="6">
                  <c:v>12.5</c:v>
                </c:pt>
                <c:pt idx="7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B0-41FA-9F38-8EAD847AF167}"/>
            </c:ext>
          </c:extLst>
        </c:ser>
        <c:ser>
          <c:idx val="3"/>
          <c:order val="3"/>
          <c:tx>
            <c:strRef>
              <c:f>'GEO0301'!$A$8</c:f>
              <c:strCache>
                <c:ptCount val="1"/>
                <c:pt idx="0">
                  <c:v>..dioxid de sulf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'GEO0301'!$B$4:$I$4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'GEO0301'!$B$8:$I$8</c:f>
              <c:numCache>
                <c:formatCode>General</c:formatCode>
                <c:ptCount val="8"/>
                <c:pt idx="0">
                  <c:v>1.1000000000000001</c:v>
                </c:pt>
                <c:pt idx="1">
                  <c:v>1.3</c:v>
                </c:pt>
                <c:pt idx="2">
                  <c:v>1.1000000000000001</c:v>
                </c:pt>
                <c:pt idx="3">
                  <c:v>0.9</c:v>
                </c:pt>
                <c:pt idx="4">
                  <c:v>0.7</c:v>
                </c:pt>
                <c:pt idx="5">
                  <c:v>0.7</c:v>
                </c:pt>
                <c:pt idx="6">
                  <c:v>0.8</c:v>
                </c:pt>
                <c:pt idx="7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B0-41FA-9F38-8EAD847AF167}"/>
            </c:ext>
          </c:extLst>
        </c:ser>
        <c:ser>
          <c:idx val="4"/>
          <c:order val="4"/>
          <c:tx>
            <c:strRef>
              <c:f>'GEO0301'!$A$9</c:f>
              <c:strCache>
                <c:ptCount val="1"/>
                <c:pt idx="0">
                  <c:v>..oxid de azot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'GEO0301'!$B$4:$I$4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'GEO0301'!$B$9:$I$9</c:f>
              <c:numCache>
                <c:formatCode>General</c:formatCode>
                <c:ptCount val="8"/>
                <c:pt idx="0">
                  <c:v>1.8</c:v>
                </c:pt>
                <c:pt idx="1">
                  <c:v>1.6</c:v>
                </c:pt>
                <c:pt idx="2">
                  <c:v>1.6</c:v>
                </c:pt>
                <c:pt idx="3">
                  <c:v>1.7</c:v>
                </c:pt>
                <c:pt idx="4">
                  <c:v>1.9</c:v>
                </c:pt>
                <c:pt idx="5">
                  <c:v>2.1</c:v>
                </c:pt>
                <c:pt idx="6">
                  <c:v>1.8</c:v>
                </c:pt>
                <c:pt idx="7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B0-41FA-9F38-8EAD847AF167}"/>
            </c:ext>
          </c:extLst>
        </c:ser>
        <c:ser>
          <c:idx val="5"/>
          <c:order val="5"/>
          <c:tx>
            <c:strRef>
              <c:f>'GEO0301'!$A$10</c:f>
              <c:strCache>
                <c:ptCount val="1"/>
                <c:pt idx="0">
                  <c:v>..oxid de carbon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'GEO0301'!$B$4:$I$4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'GEO0301'!$B$10:$I$10</c:f>
              <c:numCache>
                <c:formatCode>General</c:formatCode>
                <c:ptCount val="8"/>
                <c:pt idx="0">
                  <c:v>4.4000000000000004</c:v>
                </c:pt>
                <c:pt idx="1">
                  <c:v>4.5</c:v>
                </c:pt>
                <c:pt idx="2">
                  <c:v>4.3</c:v>
                </c:pt>
                <c:pt idx="3">
                  <c:v>4.5</c:v>
                </c:pt>
                <c:pt idx="4">
                  <c:v>4.5</c:v>
                </c:pt>
                <c:pt idx="5">
                  <c:v>4.8</c:v>
                </c:pt>
                <c:pt idx="6">
                  <c:v>4.5999999999999996</c:v>
                </c:pt>
                <c:pt idx="7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B0-41FA-9F38-8EAD847AF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187776"/>
        <c:axId val="84198144"/>
        <c:axId val="0"/>
      </c:bar3DChart>
      <c:catAx>
        <c:axId val="84187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Anul</a:t>
                </a:r>
              </a:p>
            </c:rich>
          </c:tx>
          <c:layout>
            <c:manualLayout>
              <c:xMode val="edge"/>
              <c:yMode val="edge"/>
              <c:x val="0.91520772713328202"/>
              <c:y val="0.88740670295785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98144"/>
        <c:crosses val="autoZero"/>
        <c:auto val="1"/>
        <c:lblAlgn val="ctr"/>
        <c:lblOffset val="100"/>
        <c:noMultiLvlLbl val="0"/>
      </c:catAx>
      <c:valAx>
        <c:axId val="841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mii tone</a:t>
                </a:r>
              </a:p>
            </c:rich>
          </c:tx>
          <c:layout>
            <c:manualLayout>
              <c:xMode val="edge"/>
              <c:yMode val="edge"/>
              <c:x val="1.5700062285602733E-2"/>
              <c:y val="0.121517673173095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8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98621350017198"/>
          <c:y val="0.88045946244624651"/>
          <c:w val="0.66861093809554795"/>
          <c:h val="0.10682500266626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1" dirty="0" err="1">
                <a:solidFill>
                  <a:schemeClr val="tx1"/>
                </a:solidFill>
              </a:rPr>
              <a:t>Formarea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ro-RO" sz="2800" b="1" i="1" dirty="0">
                <a:solidFill>
                  <a:schemeClr val="tx1"/>
                </a:solidFill>
              </a:rPr>
              <a:t>ș</a:t>
            </a:r>
            <a:r>
              <a:rPr lang="en-US" sz="2800" b="1" i="1" dirty="0" err="1">
                <a:solidFill>
                  <a:schemeClr val="tx1"/>
                </a:solidFill>
              </a:rPr>
              <a:t>i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utilizarea</a:t>
            </a:r>
            <a:r>
              <a:rPr lang="en-US" sz="2800" b="1" i="1" dirty="0">
                <a:solidFill>
                  <a:schemeClr val="tx1"/>
                </a:solidFill>
              </a:rPr>
              <a:t> de</a:t>
            </a:r>
            <a:r>
              <a:rPr lang="ro-RO" sz="2800" b="1" i="1" dirty="0">
                <a:solidFill>
                  <a:schemeClr val="tx1"/>
                </a:solidFill>
              </a:rPr>
              <a:t>ș</a:t>
            </a:r>
            <a:r>
              <a:rPr lang="en-US" sz="2800" b="1" i="1" dirty="0" err="1">
                <a:solidFill>
                  <a:schemeClr val="tx1"/>
                </a:solidFill>
              </a:rPr>
              <a:t>eurilor</a:t>
            </a:r>
            <a:r>
              <a:rPr lang="en-US" sz="2800" b="1" i="1" dirty="0">
                <a:solidFill>
                  <a:schemeClr val="tx1"/>
                </a:solidFill>
              </a:rPr>
              <a:t> la </a:t>
            </a:r>
            <a:r>
              <a:rPr lang="ro-RO" sz="2800" b="1" i="1" dirty="0">
                <a:solidFill>
                  <a:schemeClr val="tx1"/>
                </a:solidFill>
              </a:rPr>
              <a:t>î</a:t>
            </a:r>
            <a:r>
              <a:rPr lang="en-US" sz="2800" b="1" i="1" dirty="0" err="1">
                <a:solidFill>
                  <a:schemeClr val="tx1"/>
                </a:solidFill>
              </a:rPr>
              <a:t>ntreprinderi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ro-RO" sz="2800" b="1" i="1" dirty="0">
                <a:solidFill>
                  <a:schemeClr val="tx1"/>
                </a:solidFill>
              </a:rPr>
              <a:t/>
            </a:r>
            <a:br>
              <a:rPr lang="ro-RO" sz="2800" b="1" i="1" dirty="0">
                <a:solidFill>
                  <a:schemeClr val="tx1"/>
                </a:solidFill>
              </a:rPr>
            </a:br>
            <a:r>
              <a:rPr lang="en-US" sz="2800" b="1" i="1" dirty="0">
                <a:solidFill>
                  <a:schemeClr val="tx1"/>
                </a:solidFill>
              </a:rPr>
              <a:t>pe </a:t>
            </a:r>
            <a:r>
              <a:rPr lang="en-US" sz="2800" b="1" i="1" dirty="0" err="1">
                <a:solidFill>
                  <a:schemeClr val="tx1"/>
                </a:solidFill>
              </a:rPr>
              <a:t>tipuri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ro-RO" sz="2800" b="1" i="1" dirty="0">
                <a:solidFill>
                  <a:schemeClr val="tx1"/>
                </a:solidFill>
              </a:rPr>
              <a:t>ș</a:t>
            </a:r>
            <a:r>
              <a:rPr lang="en-US" sz="2800" b="1" i="1" dirty="0" err="1">
                <a:solidFill>
                  <a:schemeClr val="tx1"/>
                </a:solidFill>
              </a:rPr>
              <a:t>i</a:t>
            </a:r>
            <a:r>
              <a:rPr lang="en-US" sz="2800" b="1" i="1" dirty="0">
                <a:solidFill>
                  <a:schemeClr val="tx1"/>
                </a:solidFill>
              </a:rPr>
              <a:t> mi</a:t>
            </a:r>
            <a:r>
              <a:rPr lang="ro-RO" sz="2800" b="1" i="1" dirty="0">
                <a:solidFill>
                  <a:schemeClr val="tx1"/>
                </a:solidFill>
              </a:rPr>
              <a:t>ș</a:t>
            </a:r>
            <a:r>
              <a:rPr lang="en-US" sz="2800" b="1" i="1" dirty="0" err="1">
                <a:solidFill>
                  <a:schemeClr val="tx1"/>
                </a:solidFill>
              </a:rPr>
              <a:t>carea</a:t>
            </a:r>
            <a:r>
              <a:rPr lang="en-US" sz="2800" b="1" i="1" dirty="0">
                <a:solidFill>
                  <a:schemeClr val="tx1"/>
                </a:solidFill>
              </a:rPr>
              <a:t> de</a:t>
            </a:r>
            <a:r>
              <a:rPr lang="ro-RO" sz="2800" b="1" i="1" dirty="0">
                <a:solidFill>
                  <a:schemeClr val="tx1"/>
                </a:solidFill>
              </a:rPr>
              <a:t>ș</a:t>
            </a:r>
            <a:r>
              <a:rPr lang="en-US" sz="2800" b="1" i="1" dirty="0" err="1">
                <a:solidFill>
                  <a:schemeClr val="tx1"/>
                </a:solidFill>
              </a:rPr>
              <a:t>eurilor</a:t>
            </a:r>
            <a:endParaRPr lang="en-US" sz="2800" b="1" i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738535329604276"/>
          <c:y val="1.079523018286551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Formarea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Sheet2!$A$4:$A$11</c:f>
              <c:strCache>
                <c:ptCount val="8"/>
                <c:pt idx="0">
                  <c:v>Deseuri de la  intreprinderile de extractie</c:v>
                </c:pt>
                <c:pt idx="1">
                  <c:v>Deseuri de la cresterea animalelor</c:v>
                </c:pt>
                <c:pt idx="2">
                  <c:v>Deseuri din industria produselor si bauturilor</c:v>
                </c:pt>
                <c:pt idx="3">
                  <c:v>Deseuri din gospodaria comunala</c:v>
                </c:pt>
                <c:pt idx="4">
                  <c:v>Deseuri din fitotehnie</c:v>
                </c:pt>
                <c:pt idx="5">
                  <c:v>Materie prima secundara pentru metalurgia metalelor feroase</c:v>
                </c:pt>
                <c:pt idx="6">
                  <c:v>Deseuri din industria forestiera</c:v>
                </c:pt>
                <c:pt idx="7">
                  <c:v>Materie prima secundara pentru metalurgia metalelor neferoase</c:v>
                </c:pt>
              </c:strCache>
            </c:strRef>
          </c:cat>
          <c:val>
            <c:numRef>
              <c:f>Sheet2!$B$4:$B$11</c:f>
              <c:numCache>
                <c:formatCode>General</c:formatCode>
                <c:ptCount val="8"/>
                <c:pt idx="0">
                  <c:v>401</c:v>
                </c:pt>
                <c:pt idx="1">
                  <c:v>425</c:v>
                </c:pt>
                <c:pt idx="2">
                  <c:v>259</c:v>
                </c:pt>
                <c:pt idx="3">
                  <c:v>354</c:v>
                </c:pt>
                <c:pt idx="4">
                  <c:v>38</c:v>
                </c:pt>
                <c:pt idx="5">
                  <c:v>16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CF-4EF1-83C5-43D48CE0AD97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Intrari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Sheet2!$A$4:$A$11</c:f>
              <c:strCache>
                <c:ptCount val="8"/>
                <c:pt idx="0">
                  <c:v>Deseuri de la  intreprinderile de extractie</c:v>
                </c:pt>
                <c:pt idx="1">
                  <c:v>Deseuri de la cresterea animalelor</c:v>
                </c:pt>
                <c:pt idx="2">
                  <c:v>Deseuri din industria produselor si bauturilor</c:v>
                </c:pt>
                <c:pt idx="3">
                  <c:v>Deseuri din gospodaria comunala</c:v>
                </c:pt>
                <c:pt idx="4">
                  <c:v>Deseuri din fitotehnie</c:v>
                </c:pt>
                <c:pt idx="5">
                  <c:v>Materie prima secundara pentru metalurgia metalelor feroase</c:v>
                </c:pt>
                <c:pt idx="6">
                  <c:v>Deseuri din industria forestiera</c:v>
                </c:pt>
                <c:pt idx="7">
                  <c:v>Materie prima secundara pentru metalurgia metalelor neferoase</c:v>
                </c:pt>
              </c:strCache>
            </c:strRef>
          </c:cat>
          <c:val>
            <c:numRef>
              <c:f>Sheet2!$C$4:$C$11</c:f>
              <c:numCache>
                <c:formatCode>General</c:formatCode>
                <c:ptCount val="8"/>
                <c:pt idx="0">
                  <c:v>533</c:v>
                </c:pt>
                <c:pt idx="1">
                  <c:v>27</c:v>
                </c:pt>
                <c:pt idx="2">
                  <c:v>0</c:v>
                </c:pt>
                <c:pt idx="3">
                  <c:v>663</c:v>
                </c:pt>
                <c:pt idx="4">
                  <c:v>2</c:v>
                </c:pt>
                <c:pt idx="5">
                  <c:v>158</c:v>
                </c:pt>
                <c:pt idx="6">
                  <c:v>0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CF-4EF1-83C5-43D48CE0AD97}"/>
            </c:ext>
          </c:extLst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Utilizari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Sheet2!$A$4:$A$11</c:f>
              <c:strCache>
                <c:ptCount val="8"/>
                <c:pt idx="0">
                  <c:v>Deseuri de la  intreprinderile de extractie</c:v>
                </c:pt>
                <c:pt idx="1">
                  <c:v>Deseuri de la cresterea animalelor</c:v>
                </c:pt>
                <c:pt idx="2">
                  <c:v>Deseuri din industria produselor si bauturilor</c:v>
                </c:pt>
                <c:pt idx="3">
                  <c:v>Deseuri din gospodaria comunala</c:v>
                </c:pt>
                <c:pt idx="4">
                  <c:v>Deseuri din fitotehnie</c:v>
                </c:pt>
                <c:pt idx="5">
                  <c:v>Materie prima secundara pentru metalurgia metalelor feroase</c:v>
                </c:pt>
                <c:pt idx="6">
                  <c:v>Deseuri din industria forestiera</c:v>
                </c:pt>
                <c:pt idx="7">
                  <c:v>Materie prima secundara pentru metalurgia metalelor neferoase</c:v>
                </c:pt>
              </c:strCache>
            </c:strRef>
          </c:cat>
          <c:val>
            <c:numRef>
              <c:f>Sheet2!$D$4:$D$11</c:f>
              <c:numCache>
                <c:formatCode>General</c:formatCode>
                <c:ptCount val="8"/>
                <c:pt idx="0">
                  <c:v>158</c:v>
                </c:pt>
                <c:pt idx="1">
                  <c:v>232</c:v>
                </c:pt>
                <c:pt idx="2">
                  <c:v>84</c:v>
                </c:pt>
                <c:pt idx="3">
                  <c:v>6</c:v>
                </c:pt>
                <c:pt idx="4">
                  <c:v>21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CF-4EF1-83C5-43D48CE0AD97}"/>
            </c:ext>
          </c:extLst>
        </c:ser>
        <c:ser>
          <c:idx val="3"/>
          <c:order val="3"/>
          <c:tx>
            <c:strRef>
              <c:f>Sheet2!$E$3</c:f>
              <c:strCache>
                <c:ptCount val="1"/>
                <c:pt idx="0">
                  <c:v>Livrari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Sheet2!$A$4:$A$11</c:f>
              <c:strCache>
                <c:ptCount val="8"/>
                <c:pt idx="0">
                  <c:v>Deseuri de la  intreprinderile de extractie</c:v>
                </c:pt>
                <c:pt idx="1">
                  <c:v>Deseuri de la cresterea animalelor</c:v>
                </c:pt>
                <c:pt idx="2">
                  <c:v>Deseuri din industria produselor si bauturilor</c:v>
                </c:pt>
                <c:pt idx="3">
                  <c:v>Deseuri din gospodaria comunala</c:v>
                </c:pt>
                <c:pt idx="4">
                  <c:v>Deseuri din fitotehnie</c:v>
                </c:pt>
                <c:pt idx="5">
                  <c:v>Materie prima secundara pentru metalurgia metalelor feroase</c:v>
                </c:pt>
                <c:pt idx="6">
                  <c:v>Deseuri din industria forestiera</c:v>
                </c:pt>
                <c:pt idx="7">
                  <c:v>Materie prima secundara pentru metalurgia metalelor neferoase</c:v>
                </c:pt>
              </c:strCache>
            </c:strRef>
          </c:cat>
          <c:val>
            <c:numRef>
              <c:f>Sheet2!$E$4:$E$11</c:f>
              <c:numCache>
                <c:formatCode>General</c:formatCode>
                <c:ptCount val="8"/>
                <c:pt idx="0">
                  <c:v>432</c:v>
                </c:pt>
                <c:pt idx="1">
                  <c:v>188</c:v>
                </c:pt>
                <c:pt idx="2">
                  <c:v>144</c:v>
                </c:pt>
                <c:pt idx="3">
                  <c:v>11</c:v>
                </c:pt>
                <c:pt idx="4">
                  <c:v>7</c:v>
                </c:pt>
                <c:pt idx="5">
                  <c:v>176</c:v>
                </c:pt>
                <c:pt idx="6">
                  <c:v>4</c:v>
                </c:pt>
                <c:pt idx="7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CF-4EF1-83C5-43D48CE0AD97}"/>
            </c:ext>
          </c:extLst>
        </c:ser>
        <c:ser>
          <c:idx val="4"/>
          <c:order val="4"/>
          <c:tx>
            <c:strRef>
              <c:f>Sheet2!$F$3</c:f>
              <c:strCache>
                <c:ptCount val="1"/>
                <c:pt idx="0">
                  <c:v>Nimicite sau depozitate la gunoiste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Sheet2!$A$4:$A$11</c:f>
              <c:strCache>
                <c:ptCount val="8"/>
                <c:pt idx="0">
                  <c:v>Deseuri de la  intreprinderile de extractie</c:v>
                </c:pt>
                <c:pt idx="1">
                  <c:v>Deseuri de la cresterea animalelor</c:v>
                </c:pt>
                <c:pt idx="2">
                  <c:v>Deseuri din industria produselor si bauturilor</c:v>
                </c:pt>
                <c:pt idx="3">
                  <c:v>Deseuri din gospodaria comunala</c:v>
                </c:pt>
                <c:pt idx="4">
                  <c:v>Deseuri din fitotehnie</c:v>
                </c:pt>
                <c:pt idx="5">
                  <c:v>Materie prima secundara pentru metalurgia metalelor feroase</c:v>
                </c:pt>
                <c:pt idx="6">
                  <c:v>Deseuri din industria forestiera</c:v>
                </c:pt>
                <c:pt idx="7">
                  <c:v>Materie prima secundara pentru metalurgia metalelor neferoase</c:v>
                </c:pt>
              </c:strCache>
            </c:strRef>
          </c:cat>
          <c:val>
            <c:numRef>
              <c:f>Sheet2!$F$4:$F$11</c:f>
              <c:numCache>
                <c:formatCode>General</c:formatCode>
                <c:ptCount val="8"/>
                <c:pt idx="0">
                  <c:v>2201</c:v>
                </c:pt>
                <c:pt idx="1">
                  <c:v>164</c:v>
                </c:pt>
                <c:pt idx="2">
                  <c:v>19</c:v>
                </c:pt>
                <c:pt idx="3">
                  <c:v>977</c:v>
                </c:pt>
                <c:pt idx="4">
                  <c:v>13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CF-4EF1-83C5-43D48CE0A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915584"/>
        <c:axId val="94925568"/>
        <c:axId val="0"/>
      </c:bar3DChart>
      <c:catAx>
        <c:axId val="94915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25568"/>
        <c:crosses val="autoZero"/>
        <c:auto val="1"/>
        <c:lblAlgn val="ctr"/>
        <c:lblOffset val="100"/>
        <c:noMultiLvlLbl val="0"/>
      </c:catAx>
      <c:valAx>
        <c:axId val="9492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1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54611487418922"/>
          <c:y val="0.93894549739471622"/>
          <c:w val="0.57002030593998576"/>
          <c:h val="5.1724499954747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61712-D699-419A-BCAF-88868D8777D0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9D44715A-6308-4AC8-93E7-4654AED361DB}">
      <dgm:prSet phldrT="[Text]" custT="1"/>
      <dgm:spPr/>
      <dgm:t>
        <a:bodyPr/>
        <a:lstStyle/>
        <a:p>
          <a:r>
            <a:rPr lang="ro-RO" sz="1800" b="1" dirty="0"/>
            <a:t>Energie </a:t>
          </a:r>
          <a:br>
            <a:rPr lang="ro-RO" sz="1800" b="1" dirty="0"/>
          </a:br>
          <a:r>
            <a:rPr lang="ro-RO" sz="1800" b="1" dirty="0"/>
            <a:t>regenerabilă</a:t>
          </a:r>
          <a:endParaRPr lang="en-US" sz="1800" b="1" dirty="0"/>
        </a:p>
      </dgm:t>
    </dgm:pt>
    <dgm:pt modelId="{6888FA8E-3770-421E-A4AF-4B8349193991}" type="parTrans" cxnId="{BF8AA326-8C98-4F60-BE9F-F20738D7F03D}">
      <dgm:prSet/>
      <dgm:spPr/>
      <dgm:t>
        <a:bodyPr/>
        <a:lstStyle/>
        <a:p>
          <a:endParaRPr lang="en-US" sz="1800"/>
        </a:p>
      </dgm:t>
    </dgm:pt>
    <dgm:pt modelId="{C9571986-BB55-41C9-9A39-E3EE594B83AD}" type="sibTrans" cxnId="{BF8AA326-8C98-4F60-BE9F-F20738D7F03D}">
      <dgm:prSet/>
      <dgm:spPr/>
      <dgm:t>
        <a:bodyPr/>
        <a:lstStyle/>
        <a:p>
          <a:endParaRPr lang="en-US" sz="1800"/>
        </a:p>
      </dgm:t>
    </dgm:pt>
    <dgm:pt modelId="{94CBD36C-EC5A-45FD-86A6-C0E15ED5BE00}">
      <dgm:prSet phldrT="[Text]" custT="1"/>
      <dgm:spPr/>
      <dgm:t>
        <a:bodyPr/>
        <a:lstStyle/>
        <a:p>
          <a:r>
            <a:rPr lang="ro-RO" sz="2800" b="1" dirty="0"/>
            <a:t>Eficiența energetică</a:t>
          </a:r>
          <a:endParaRPr lang="en-US" sz="2800" b="1" dirty="0"/>
        </a:p>
      </dgm:t>
    </dgm:pt>
    <dgm:pt modelId="{9EA20AE9-4A18-461C-B20E-5E9718757431}" type="parTrans" cxnId="{6696967E-D526-4405-9452-70FCE6068E74}">
      <dgm:prSet/>
      <dgm:spPr/>
      <dgm:t>
        <a:bodyPr/>
        <a:lstStyle/>
        <a:p>
          <a:endParaRPr lang="en-US" sz="1800"/>
        </a:p>
      </dgm:t>
    </dgm:pt>
    <dgm:pt modelId="{E6523B4F-3431-4A3D-B092-3CA6BA7535C1}" type="sibTrans" cxnId="{6696967E-D526-4405-9452-70FCE6068E74}">
      <dgm:prSet/>
      <dgm:spPr/>
      <dgm:t>
        <a:bodyPr/>
        <a:lstStyle/>
        <a:p>
          <a:endParaRPr lang="en-US" sz="1800"/>
        </a:p>
      </dgm:t>
    </dgm:pt>
    <dgm:pt modelId="{59AAF350-A803-41BB-822F-5E4BCD2EAAC6}">
      <dgm:prSet phldrT="[Text]" custT="1"/>
      <dgm:spPr/>
      <dgm:t>
        <a:bodyPr/>
        <a:lstStyle/>
        <a:p>
          <a:r>
            <a:rPr lang="ro-RO" sz="3200" b="1" dirty="0"/>
            <a:t>Conservarea energiei</a:t>
          </a:r>
          <a:endParaRPr lang="en-US" sz="3200" b="1" dirty="0"/>
        </a:p>
      </dgm:t>
    </dgm:pt>
    <dgm:pt modelId="{00A0AA09-C167-4E51-B865-8D71F5687135}" type="parTrans" cxnId="{453F106A-5CB0-4571-B421-9CC10DB6A7A9}">
      <dgm:prSet/>
      <dgm:spPr/>
      <dgm:t>
        <a:bodyPr/>
        <a:lstStyle/>
        <a:p>
          <a:endParaRPr lang="en-US" sz="1800"/>
        </a:p>
      </dgm:t>
    </dgm:pt>
    <dgm:pt modelId="{3BB8F48B-45FF-44D2-BB76-7A4020B337E3}" type="sibTrans" cxnId="{453F106A-5CB0-4571-B421-9CC10DB6A7A9}">
      <dgm:prSet/>
      <dgm:spPr/>
      <dgm:t>
        <a:bodyPr/>
        <a:lstStyle/>
        <a:p>
          <a:endParaRPr lang="en-US" sz="1800"/>
        </a:p>
      </dgm:t>
    </dgm:pt>
    <dgm:pt modelId="{A2F3BAD2-01E7-4E83-8FEB-DC604132B958}" type="pres">
      <dgm:prSet presAssocID="{4FC61712-D699-419A-BCAF-88868D8777D0}" presName="Name0" presStyleCnt="0">
        <dgm:presLayoutVars>
          <dgm:dir/>
          <dgm:animLvl val="lvl"/>
          <dgm:resizeHandles val="exact"/>
        </dgm:presLayoutVars>
      </dgm:prSet>
      <dgm:spPr/>
    </dgm:pt>
    <dgm:pt modelId="{29C638C8-CF4A-478A-8676-CA04029BA3DD}" type="pres">
      <dgm:prSet presAssocID="{9D44715A-6308-4AC8-93E7-4654AED361DB}" presName="Name8" presStyleCnt="0"/>
      <dgm:spPr/>
    </dgm:pt>
    <dgm:pt modelId="{0F325946-E24F-4E02-940D-92FE0A8D14A2}" type="pres">
      <dgm:prSet presAssocID="{9D44715A-6308-4AC8-93E7-4654AED361DB}" presName="level" presStyleLbl="node1" presStyleIdx="0" presStyleCnt="3" custLinFactNeighborY="-2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071A0-18C4-4D14-97E0-EC526FFB29EF}" type="pres">
      <dgm:prSet presAssocID="{9D44715A-6308-4AC8-93E7-4654AED361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B9021-C6F4-4E77-93ED-EB01FF23ED28}" type="pres">
      <dgm:prSet presAssocID="{94CBD36C-EC5A-45FD-86A6-C0E15ED5BE00}" presName="Name8" presStyleCnt="0"/>
      <dgm:spPr/>
    </dgm:pt>
    <dgm:pt modelId="{629C8061-5862-4B7A-A572-16CAED6F8D2E}" type="pres">
      <dgm:prSet presAssocID="{94CBD36C-EC5A-45FD-86A6-C0E15ED5BE0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FCCA6-86BD-4EDB-95A6-37F7EEC46349}" type="pres">
      <dgm:prSet presAssocID="{94CBD36C-EC5A-45FD-86A6-C0E15ED5BE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83236-6E7A-4530-BE70-81522E5EFA8B}" type="pres">
      <dgm:prSet presAssocID="{59AAF350-A803-41BB-822F-5E4BCD2EAAC6}" presName="Name8" presStyleCnt="0"/>
      <dgm:spPr/>
    </dgm:pt>
    <dgm:pt modelId="{353CD279-8590-4EE9-95FA-6215BC420AEE}" type="pres">
      <dgm:prSet presAssocID="{59AAF350-A803-41BB-822F-5E4BCD2EAAC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6F50C-FC52-4C5C-BC37-EA186F38C32D}" type="pres">
      <dgm:prSet presAssocID="{59AAF350-A803-41BB-822F-5E4BCD2EAA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E4281-67A9-4CA8-9A44-C95603DA39E0}" type="presOf" srcId="{59AAF350-A803-41BB-822F-5E4BCD2EAAC6}" destId="{353CD279-8590-4EE9-95FA-6215BC420AEE}" srcOrd="0" destOrd="0" presId="urn:microsoft.com/office/officeart/2005/8/layout/pyramid1"/>
    <dgm:cxn modelId="{C4699C2F-3F0E-4438-B09D-584A7CBA8387}" type="presOf" srcId="{9D44715A-6308-4AC8-93E7-4654AED361DB}" destId="{0F325946-E24F-4E02-940D-92FE0A8D14A2}" srcOrd="0" destOrd="0" presId="urn:microsoft.com/office/officeart/2005/8/layout/pyramid1"/>
    <dgm:cxn modelId="{1EC6DEA2-5E58-49EE-897E-2101B824C732}" type="presOf" srcId="{4FC61712-D699-419A-BCAF-88868D8777D0}" destId="{A2F3BAD2-01E7-4E83-8FEB-DC604132B958}" srcOrd="0" destOrd="0" presId="urn:microsoft.com/office/officeart/2005/8/layout/pyramid1"/>
    <dgm:cxn modelId="{8DA0D34A-9FBC-429C-BF21-B68852B0803E}" type="presOf" srcId="{59AAF350-A803-41BB-822F-5E4BCD2EAAC6}" destId="{AE46F50C-FC52-4C5C-BC37-EA186F38C32D}" srcOrd="1" destOrd="0" presId="urn:microsoft.com/office/officeart/2005/8/layout/pyramid1"/>
    <dgm:cxn modelId="{BF8AA326-8C98-4F60-BE9F-F20738D7F03D}" srcId="{4FC61712-D699-419A-BCAF-88868D8777D0}" destId="{9D44715A-6308-4AC8-93E7-4654AED361DB}" srcOrd="0" destOrd="0" parTransId="{6888FA8E-3770-421E-A4AF-4B8349193991}" sibTransId="{C9571986-BB55-41C9-9A39-E3EE594B83AD}"/>
    <dgm:cxn modelId="{C740FC95-426D-4D5E-89CA-F199DD1F4F44}" type="presOf" srcId="{94CBD36C-EC5A-45FD-86A6-C0E15ED5BE00}" destId="{629C8061-5862-4B7A-A572-16CAED6F8D2E}" srcOrd="0" destOrd="0" presId="urn:microsoft.com/office/officeart/2005/8/layout/pyramid1"/>
    <dgm:cxn modelId="{BE0A3D00-E8B1-47EE-90E0-8E86571B7EF0}" type="presOf" srcId="{94CBD36C-EC5A-45FD-86A6-C0E15ED5BE00}" destId="{39BFCCA6-86BD-4EDB-95A6-37F7EEC46349}" srcOrd="1" destOrd="0" presId="urn:microsoft.com/office/officeart/2005/8/layout/pyramid1"/>
    <dgm:cxn modelId="{453F106A-5CB0-4571-B421-9CC10DB6A7A9}" srcId="{4FC61712-D699-419A-BCAF-88868D8777D0}" destId="{59AAF350-A803-41BB-822F-5E4BCD2EAAC6}" srcOrd="2" destOrd="0" parTransId="{00A0AA09-C167-4E51-B865-8D71F5687135}" sibTransId="{3BB8F48B-45FF-44D2-BB76-7A4020B337E3}"/>
    <dgm:cxn modelId="{C39E6504-829B-42B4-A80B-C031B97B4FBD}" type="presOf" srcId="{9D44715A-6308-4AC8-93E7-4654AED361DB}" destId="{C41071A0-18C4-4D14-97E0-EC526FFB29EF}" srcOrd="1" destOrd="0" presId="urn:microsoft.com/office/officeart/2005/8/layout/pyramid1"/>
    <dgm:cxn modelId="{6696967E-D526-4405-9452-70FCE6068E74}" srcId="{4FC61712-D699-419A-BCAF-88868D8777D0}" destId="{94CBD36C-EC5A-45FD-86A6-C0E15ED5BE00}" srcOrd="1" destOrd="0" parTransId="{9EA20AE9-4A18-461C-B20E-5E9718757431}" sibTransId="{E6523B4F-3431-4A3D-B092-3CA6BA7535C1}"/>
    <dgm:cxn modelId="{9DEC826B-CC81-4CFD-990D-320D66D224DF}" type="presParOf" srcId="{A2F3BAD2-01E7-4E83-8FEB-DC604132B958}" destId="{29C638C8-CF4A-478A-8676-CA04029BA3DD}" srcOrd="0" destOrd="0" presId="urn:microsoft.com/office/officeart/2005/8/layout/pyramid1"/>
    <dgm:cxn modelId="{9D6B501F-7A5C-4781-8DBB-E73070EDB9DF}" type="presParOf" srcId="{29C638C8-CF4A-478A-8676-CA04029BA3DD}" destId="{0F325946-E24F-4E02-940D-92FE0A8D14A2}" srcOrd="0" destOrd="0" presId="urn:microsoft.com/office/officeart/2005/8/layout/pyramid1"/>
    <dgm:cxn modelId="{0C51D07B-50BA-42D8-BD10-9F6EA4DD7D7E}" type="presParOf" srcId="{29C638C8-CF4A-478A-8676-CA04029BA3DD}" destId="{C41071A0-18C4-4D14-97E0-EC526FFB29EF}" srcOrd="1" destOrd="0" presId="urn:microsoft.com/office/officeart/2005/8/layout/pyramid1"/>
    <dgm:cxn modelId="{49CCD39D-BEB1-430D-A8A6-13A1F55C07CC}" type="presParOf" srcId="{A2F3BAD2-01E7-4E83-8FEB-DC604132B958}" destId="{59CB9021-C6F4-4E77-93ED-EB01FF23ED28}" srcOrd="1" destOrd="0" presId="urn:microsoft.com/office/officeart/2005/8/layout/pyramid1"/>
    <dgm:cxn modelId="{A6437528-FDE1-482F-B6A5-9AEE08F95753}" type="presParOf" srcId="{59CB9021-C6F4-4E77-93ED-EB01FF23ED28}" destId="{629C8061-5862-4B7A-A572-16CAED6F8D2E}" srcOrd="0" destOrd="0" presId="urn:microsoft.com/office/officeart/2005/8/layout/pyramid1"/>
    <dgm:cxn modelId="{7805E065-8125-450C-9E8A-F99D531EA2A8}" type="presParOf" srcId="{59CB9021-C6F4-4E77-93ED-EB01FF23ED28}" destId="{39BFCCA6-86BD-4EDB-95A6-37F7EEC46349}" srcOrd="1" destOrd="0" presId="urn:microsoft.com/office/officeart/2005/8/layout/pyramid1"/>
    <dgm:cxn modelId="{48B4B3E7-2BE0-4240-B5E9-D763DEF4BF21}" type="presParOf" srcId="{A2F3BAD2-01E7-4E83-8FEB-DC604132B958}" destId="{61C83236-6E7A-4530-BE70-81522E5EFA8B}" srcOrd="2" destOrd="0" presId="urn:microsoft.com/office/officeart/2005/8/layout/pyramid1"/>
    <dgm:cxn modelId="{5DCE43AA-F34C-4C46-A4B7-31921346F13D}" type="presParOf" srcId="{61C83236-6E7A-4530-BE70-81522E5EFA8B}" destId="{353CD279-8590-4EE9-95FA-6215BC420AEE}" srcOrd="0" destOrd="0" presId="urn:microsoft.com/office/officeart/2005/8/layout/pyramid1"/>
    <dgm:cxn modelId="{D4F2EC01-E4C8-450E-A4D8-18B8F0597C06}" type="presParOf" srcId="{61C83236-6E7A-4530-BE70-81522E5EFA8B}" destId="{AE46F50C-FC52-4C5C-BC37-EA186F38C32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C4A5E-4515-4655-98D8-1BCC136C2375}" type="doc">
      <dgm:prSet loTypeId="urn:microsoft.com/office/officeart/2005/8/layout/pyramid1" loCatId="pyramid" qsTypeId="urn:microsoft.com/office/officeart/2005/8/quickstyle/3d7" qsCatId="3D" csTypeId="urn:microsoft.com/office/officeart/2005/8/colors/colorful1" csCatId="colorful" phldr="1"/>
      <dgm:spPr/>
    </dgm:pt>
    <dgm:pt modelId="{CF0267EB-0E58-4F38-9E39-5A513C6708C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o-RO" dirty="0"/>
            <a:t>Minimizare</a:t>
          </a:r>
          <a:endParaRPr lang="en-US" dirty="0"/>
        </a:p>
      </dgm:t>
    </dgm:pt>
    <dgm:pt modelId="{D951685C-4DAE-4014-9F75-8522F5FC2DF5}" type="parTrans" cxnId="{6EDB8A50-A27E-4115-8C45-BC8276DB04EE}">
      <dgm:prSet/>
      <dgm:spPr/>
      <dgm:t>
        <a:bodyPr/>
        <a:lstStyle/>
        <a:p>
          <a:endParaRPr lang="en-US"/>
        </a:p>
      </dgm:t>
    </dgm:pt>
    <dgm:pt modelId="{FCF20860-2373-4038-8A87-B53393ADEB17}" type="sibTrans" cxnId="{6EDB8A50-A27E-4115-8C45-BC8276DB04EE}">
      <dgm:prSet/>
      <dgm:spPr/>
      <dgm:t>
        <a:bodyPr/>
        <a:lstStyle/>
        <a:p>
          <a:endParaRPr lang="en-US"/>
        </a:p>
      </dgm:t>
    </dgm:pt>
    <dgm:pt modelId="{BCD11928-EA3E-4B6A-9671-8C1667C64C9B}">
      <dgm:prSet phldrT="[Text]"/>
      <dgm:spPr>
        <a:solidFill>
          <a:srgbClr val="C00000"/>
        </a:solidFill>
      </dgm:spPr>
      <dgm:t>
        <a:bodyPr/>
        <a:lstStyle/>
        <a:p>
          <a:r>
            <a:rPr lang="ro-RO" dirty="0"/>
            <a:t>Depozitare</a:t>
          </a:r>
          <a:endParaRPr lang="en-US" dirty="0"/>
        </a:p>
      </dgm:t>
    </dgm:pt>
    <dgm:pt modelId="{E720206C-FAA5-4AAE-956C-C99CAFAE124A}" type="parTrans" cxnId="{9567827D-0B85-4282-BA10-CA3247D459DE}">
      <dgm:prSet/>
      <dgm:spPr/>
      <dgm:t>
        <a:bodyPr/>
        <a:lstStyle/>
        <a:p>
          <a:endParaRPr lang="en-US"/>
        </a:p>
      </dgm:t>
    </dgm:pt>
    <dgm:pt modelId="{C0BEC0F6-6330-451D-88E4-C32FD93A1320}" type="sibTrans" cxnId="{9567827D-0B85-4282-BA10-CA3247D459DE}">
      <dgm:prSet/>
      <dgm:spPr/>
      <dgm:t>
        <a:bodyPr/>
        <a:lstStyle/>
        <a:p>
          <a:endParaRPr lang="en-US"/>
        </a:p>
      </dgm:t>
    </dgm:pt>
    <dgm:pt modelId="{48CCEA5A-6A14-472A-9DD2-2C2E3432F26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o-RO" dirty="0"/>
            <a:t>Incinerare</a:t>
          </a:r>
          <a:endParaRPr lang="en-US" dirty="0"/>
        </a:p>
      </dgm:t>
    </dgm:pt>
    <dgm:pt modelId="{51FDA60D-36CC-4223-BEDC-4EFF51FFD509}" type="parTrans" cxnId="{32276028-EA01-4220-880C-972AB2179C0B}">
      <dgm:prSet/>
      <dgm:spPr/>
      <dgm:t>
        <a:bodyPr/>
        <a:lstStyle/>
        <a:p>
          <a:endParaRPr lang="en-US"/>
        </a:p>
      </dgm:t>
    </dgm:pt>
    <dgm:pt modelId="{A1274CD5-BEFD-4172-86DF-D030133A3212}" type="sibTrans" cxnId="{32276028-EA01-4220-880C-972AB2179C0B}">
      <dgm:prSet/>
      <dgm:spPr/>
      <dgm:t>
        <a:bodyPr/>
        <a:lstStyle/>
        <a:p>
          <a:endParaRPr lang="en-US"/>
        </a:p>
      </dgm:t>
    </dgm:pt>
    <dgm:pt modelId="{81B54F99-01E2-418D-AFB7-73E244A0D1E5}">
      <dgm:prSet/>
      <dgm:spPr/>
      <dgm:t>
        <a:bodyPr/>
        <a:lstStyle/>
        <a:p>
          <a:r>
            <a:rPr lang="ro-RO" dirty="0"/>
            <a:t>Reutilizare</a:t>
          </a:r>
          <a:endParaRPr lang="en-US" dirty="0"/>
        </a:p>
      </dgm:t>
    </dgm:pt>
    <dgm:pt modelId="{3F9B576B-BB09-4910-BB71-EC339AEA57AB}" type="parTrans" cxnId="{25794473-EA67-4042-956E-9A92DBB723F4}">
      <dgm:prSet/>
      <dgm:spPr/>
      <dgm:t>
        <a:bodyPr/>
        <a:lstStyle/>
        <a:p>
          <a:endParaRPr lang="en-US"/>
        </a:p>
      </dgm:t>
    </dgm:pt>
    <dgm:pt modelId="{1B2E3AA8-34E7-45F2-895E-0D89781B5468}" type="sibTrans" cxnId="{25794473-EA67-4042-956E-9A92DBB723F4}">
      <dgm:prSet/>
      <dgm:spPr/>
      <dgm:t>
        <a:bodyPr/>
        <a:lstStyle/>
        <a:p>
          <a:endParaRPr lang="en-US"/>
        </a:p>
      </dgm:t>
    </dgm:pt>
    <dgm:pt modelId="{F75957AD-BCA1-4E7E-8A33-9DA054363D3D}">
      <dgm:prSet/>
      <dgm:spPr/>
      <dgm:t>
        <a:bodyPr/>
        <a:lstStyle/>
        <a:p>
          <a:r>
            <a:rPr lang="ro-RO" dirty="0"/>
            <a:t>Reciclare</a:t>
          </a:r>
          <a:endParaRPr lang="en-US" dirty="0"/>
        </a:p>
      </dgm:t>
    </dgm:pt>
    <dgm:pt modelId="{B8F53E67-BBC5-4F31-9A61-57C52ABA6D07}" type="parTrans" cxnId="{7C524474-7E67-4877-A01B-207414200A83}">
      <dgm:prSet/>
      <dgm:spPr/>
      <dgm:t>
        <a:bodyPr/>
        <a:lstStyle/>
        <a:p>
          <a:endParaRPr lang="en-US"/>
        </a:p>
      </dgm:t>
    </dgm:pt>
    <dgm:pt modelId="{3393A503-ACB2-4760-B121-F69212E931F5}" type="sibTrans" cxnId="{7C524474-7E67-4877-A01B-207414200A83}">
      <dgm:prSet/>
      <dgm:spPr/>
      <dgm:t>
        <a:bodyPr/>
        <a:lstStyle/>
        <a:p>
          <a:endParaRPr lang="en-US"/>
        </a:p>
      </dgm:t>
    </dgm:pt>
    <dgm:pt modelId="{2C8476A3-280B-4C6E-BBB9-E496302CAF0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o-RO" dirty="0"/>
            <a:t>Prevenire</a:t>
          </a:r>
          <a:endParaRPr lang="en-US" dirty="0"/>
        </a:p>
      </dgm:t>
    </dgm:pt>
    <dgm:pt modelId="{234F9262-8D57-42E9-B92B-6E3DE7A5CC90}" type="sibTrans" cxnId="{CF71A71E-08E2-470E-BC01-CD1ED291C68C}">
      <dgm:prSet/>
      <dgm:spPr/>
      <dgm:t>
        <a:bodyPr/>
        <a:lstStyle/>
        <a:p>
          <a:endParaRPr lang="en-US"/>
        </a:p>
      </dgm:t>
    </dgm:pt>
    <dgm:pt modelId="{02C32D21-3820-42FA-8E6A-34F67C29EA6E}" type="parTrans" cxnId="{CF71A71E-08E2-470E-BC01-CD1ED291C68C}">
      <dgm:prSet/>
      <dgm:spPr/>
      <dgm:t>
        <a:bodyPr/>
        <a:lstStyle/>
        <a:p>
          <a:endParaRPr lang="en-US"/>
        </a:p>
      </dgm:t>
    </dgm:pt>
    <dgm:pt modelId="{4B91301A-D42D-4C53-B2EA-A7A1629FC393}" type="pres">
      <dgm:prSet presAssocID="{269C4A5E-4515-4655-98D8-1BCC136C2375}" presName="Name0" presStyleCnt="0">
        <dgm:presLayoutVars>
          <dgm:dir/>
          <dgm:animLvl val="lvl"/>
          <dgm:resizeHandles val="exact"/>
        </dgm:presLayoutVars>
      </dgm:prSet>
      <dgm:spPr/>
    </dgm:pt>
    <dgm:pt modelId="{25E29AB0-C8C5-438B-9312-BC648152009E}" type="pres">
      <dgm:prSet presAssocID="{2C8476A3-280B-4C6E-BBB9-E496302CAF0C}" presName="Name8" presStyleCnt="0"/>
      <dgm:spPr/>
    </dgm:pt>
    <dgm:pt modelId="{E6C0DB30-E06E-4496-B788-36F47D3D49FE}" type="pres">
      <dgm:prSet presAssocID="{2C8476A3-280B-4C6E-BBB9-E496302CAF0C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2C383-BE99-41BB-82C2-703E1C71739F}" type="pres">
      <dgm:prSet presAssocID="{2C8476A3-280B-4C6E-BBB9-E496302CAF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4E270-4CDB-480B-B2CB-4E24FDE0D2F7}" type="pres">
      <dgm:prSet presAssocID="{CF0267EB-0E58-4F38-9E39-5A513C6708CA}" presName="Name8" presStyleCnt="0"/>
      <dgm:spPr/>
    </dgm:pt>
    <dgm:pt modelId="{FB741F13-9C7A-480B-84F8-D8248FE07DCC}" type="pres">
      <dgm:prSet presAssocID="{CF0267EB-0E58-4F38-9E39-5A513C6708CA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F946B-3365-4B87-9E2D-6B0EAC52995C}" type="pres">
      <dgm:prSet presAssocID="{CF0267EB-0E58-4F38-9E39-5A513C6708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6C22E-A049-4AC3-9EFF-595D4E3975E0}" type="pres">
      <dgm:prSet presAssocID="{81B54F99-01E2-418D-AFB7-73E244A0D1E5}" presName="Name8" presStyleCnt="0"/>
      <dgm:spPr/>
    </dgm:pt>
    <dgm:pt modelId="{8B36EC2D-6A2C-4C14-9631-0C31114DD0D3}" type="pres">
      <dgm:prSet presAssocID="{81B54F99-01E2-418D-AFB7-73E244A0D1E5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F71B9-EDD8-428C-BC4D-3E30E2C45E9A}" type="pres">
      <dgm:prSet presAssocID="{81B54F99-01E2-418D-AFB7-73E244A0D1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79C2E-BFF8-49FC-8084-BF109173701E}" type="pres">
      <dgm:prSet presAssocID="{F75957AD-BCA1-4E7E-8A33-9DA054363D3D}" presName="Name8" presStyleCnt="0"/>
      <dgm:spPr/>
    </dgm:pt>
    <dgm:pt modelId="{4A08949F-1BD5-472D-98BE-5C28C35DD2C3}" type="pres">
      <dgm:prSet presAssocID="{F75957AD-BCA1-4E7E-8A33-9DA054363D3D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2C070-7671-471E-820C-EC3530FE78F8}" type="pres">
      <dgm:prSet presAssocID="{F75957AD-BCA1-4E7E-8A33-9DA054363D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3D2A9-DF53-4A13-931F-3C83EA34D774}" type="pres">
      <dgm:prSet presAssocID="{48CCEA5A-6A14-472A-9DD2-2C2E3432F26C}" presName="Name8" presStyleCnt="0"/>
      <dgm:spPr/>
    </dgm:pt>
    <dgm:pt modelId="{8F36AFEE-784C-4935-ABB4-4C3C6ED9F665}" type="pres">
      <dgm:prSet presAssocID="{48CCEA5A-6A14-472A-9DD2-2C2E3432F26C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7B873-3D13-479C-BCDE-1A66402B0E91}" type="pres">
      <dgm:prSet presAssocID="{48CCEA5A-6A14-472A-9DD2-2C2E3432F2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80DC8-4DD1-4E44-809B-CF935215D2DA}" type="pres">
      <dgm:prSet presAssocID="{BCD11928-EA3E-4B6A-9671-8C1667C64C9B}" presName="Name8" presStyleCnt="0"/>
      <dgm:spPr/>
    </dgm:pt>
    <dgm:pt modelId="{D3478183-4C45-4915-B352-F5313D00A89E}" type="pres">
      <dgm:prSet presAssocID="{BCD11928-EA3E-4B6A-9671-8C1667C64C9B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CD862-BD89-441E-9322-1E168DA5C213}" type="pres">
      <dgm:prSet presAssocID="{BCD11928-EA3E-4B6A-9671-8C1667C64C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351FCA-26CC-42DE-9FB9-C4FCE221434A}" type="presOf" srcId="{F75957AD-BCA1-4E7E-8A33-9DA054363D3D}" destId="{6812C070-7671-471E-820C-EC3530FE78F8}" srcOrd="1" destOrd="0" presId="urn:microsoft.com/office/officeart/2005/8/layout/pyramid1"/>
    <dgm:cxn modelId="{7CE4E315-1784-412A-95CE-038BEE92EC79}" type="presOf" srcId="{81B54F99-01E2-418D-AFB7-73E244A0D1E5}" destId="{8B36EC2D-6A2C-4C14-9631-0C31114DD0D3}" srcOrd="0" destOrd="0" presId="urn:microsoft.com/office/officeart/2005/8/layout/pyramid1"/>
    <dgm:cxn modelId="{7C524474-7E67-4877-A01B-207414200A83}" srcId="{269C4A5E-4515-4655-98D8-1BCC136C2375}" destId="{F75957AD-BCA1-4E7E-8A33-9DA054363D3D}" srcOrd="3" destOrd="0" parTransId="{B8F53E67-BBC5-4F31-9A61-57C52ABA6D07}" sibTransId="{3393A503-ACB2-4760-B121-F69212E931F5}"/>
    <dgm:cxn modelId="{115DE288-B5C3-455C-B29A-C86B4B33A08D}" type="presOf" srcId="{BCD11928-EA3E-4B6A-9671-8C1667C64C9B}" destId="{D3478183-4C45-4915-B352-F5313D00A89E}" srcOrd="0" destOrd="0" presId="urn:microsoft.com/office/officeart/2005/8/layout/pyramid1"/>
    <dgm:cxn modelId="{B8A999F9-86EF-443A-95F3-2514D74ADF52}" type="presOf" srcId="{48CCEA5A-6A14-472A-9DD2-2C2E3432F26C}" destId="{2DE7B873-3D13-479C-BCDE-1A66402B0E91}" srcOrd="1" destOrd="0" presId="urn:microsoft.com/office/officeart/2005/8/layout/pyramid1"/>
    <dgm:cxn modelId="{A985A3D0-2F2D-4802-BCB0-4EE173039370}" type="presOf" srcId="{269C4A5E-4515-4655-98D8-1BCC136C2375}" destId="{4B91301A-D42D-4C53-B2EA-A7A1629FC393}" srcOrd="0" destOrd="0" presId="urn:microsoft.com/office/officeart/2005/8/layout/pyramid1"/>
    <dgm:cxn modelId="{278375A4-0B0D-4766-AC95-EF33CE869824}" type="presOf" srcId="{48CCEA5A-6A14-472A-9DD2-2C2E3432F26C}" destId="{8F36AFEE-784C-4935-ABB4-4C3C6ED9F665}" srcOrd="0" destOrd="0" presId="urn:microsoft.com/office/officeart/2005/8/layout/pyramid1"/>
    <dgm:cxn modelId="{59223B3E-0839-44F4-B4BF-8425BB18CA42}" type="presOf" srcId="{CF0267EB-0E58-4F38-9E39-5A513C6708CA}" destId="{FB741F13-9C7A-480B-84F8-D8248FE07DCC}" srcOrd="0" destOrd="0" presId="urn:microsoft.com/office/officeart/2005/8/layout/pyramid1"/>
    <dgm:cxn modelId="{1D072B03-C009-4CCE-ADB0-EE836EAF5B7A}" type="presOf" srcId="{BCD11928-EA3E-4B6A-9671-8C1667C64C9B}" destId="{8B9CD862-BD89-441E-9322-1E168DA5C213}" srcOrd="1" destOrd="0" presId="urn:microsoft.com/office/officeart/2005/8/layout/pyramid1"/>
    <dgm:cxn modelId="{6EDB8A50-A27E-4115-8C45-BC8276DB04EE}" srcId="{269C4A5E-4515-4655-98D8-1BCC136C2375}" destId="{CF0267EB-0E58-4F38-9E39-5A513C6708CA}" srcOrd="1" destOrd="0" parTransId="{D951685C-4DAE-4014-9F75-8522F5FC2DF5}" sibTransId="{FCF20860-2373-4038-8A87-B53393ADEB17}"/>
    <dgm:cxn modelId="{747B5347-F19F-4423-A7A8-A8A3B30F0723}" type="presOf" srcId="{2C8476A3-280B-4C6E-BBB9-E496302CAF0C}" destId="{E6C0DB30-E06E-4496-B788-36F47D3D49FE}" srcOrd="0" destOrd="0" presId="urn:microsoft.com/office/officeart/2005/8/layout/pyramid1"/>
    <dgm:cxn modelId="{9567827D-0B85-4282-BA10-CA3247D459DE}" srcId="{269C4A5E-4515-4655-98D8-1BCC136C2375}" destId="{BCD11928-EA3E-4B6A-9671-8C1667C64C9B}" srcOrd="5" destOrd="0" parTransId="{E720206C-FAA5-4AAE-956C-C99CAFAE124A}" sibTransId="{C0BEC0F6-6330-451D-88E4-C32FD93A1320}"/>
    <dgm:cxn modelId="{12554CF7-E29D-4861-99DB-9D40617ED93C}" type="presOf" srcId="{CF0267EB-0E58-4F38-9E39-5A513C6708CA}" destId="{0FBF946B-3365-4B87-9E2D-6B0EAC52995C}" srcOrd="1" destOrd="0" presId="urn:microsoft.com/office/officeart/2005/8/layout/pyramid1"/>
    <dgm:cxn modelId="{32276028-EA01-4220-880C-972AB2179C0B}" srcId="{269C4A5E-4515-4655-98D8-1BCC136C2375}" destId="{48CCEA5A-6A14-472A-9DD2-2C2E3432F26C}" srcOrd="4" destOrd="0" parTransId="{51FDA60D-36CC-4223-BEDC-4EFF51FFD509}" sibTransId="{A1274CD5-BEFD-4172-86DF-D030133A3212}"/>
    <dgm:cxn modelId="{1969F937-199F-410F-B046-4D568674CEB6}" type="presOf" srcId="{81B54F99-01E2-418D-AFB7-73E244A0D1E5}" destId="{E8FF71B9-EDD8-428C-BC4D-3E30E2C45E9A}" srcOrd="1" destOrd="0" presId="urn:microsoft.com/office/officeart/2005/8/layout/pyramid1"/>
    <dgm:cxn modelId="{25794473-EA67-4042-956E-9A92DBB723F4}" srcId="{269C4A5E-4515-4655-98D8-1BCC136C2375}" destId="{81B54F99-01E2-418D-AFB7-73E244A0D1E5}" srcOrd="2" destOrd="0" parTransId="{3F9B576B-BB09-4910-BB71-EC339AEA57AB}" sibTransId="{1B2E3AA8-34E7-45F2-895E-0D89781B5468}"/>
    <dgm:cxn modelId="{35F908AB-7B08-4BE5-A052-1D730BE019B5}" type="presOf" srcId="{2C8476A3-280B-4C6E-BBB9-E496302CAF0C}" destId="{A932C383-BE99-41BB-82C2-703E1C71739F}" srcOrd="1" destOrd="0" presId="urn:microsoft.com/office/officeart/2005/8/layout/pyramid1"/>
    <dgm:cxn modelId="{CF71A71E-08E2-470E-BC01-CD1ED291C68C}" srcId="{269C4A5E-4515-4655-98D8-1BCC136C2375}" destId="{2C8476A3-280B-4C6E-BBB9-E496302CAF0C}" srcOrd="0" destOrd="0" parTransId="{02C32D21-3820-42FA-8E6A-34F67C29EA6E}" sibTransId="{234F9262-8D57-42E9-B92B-6E3DE7A5CC90}"/>
    <dgm:cxn modelId="{D9C110B1-3FC6-471F-A9A8-4338FDDCA1C7}" type="presOf" srcId="{F75957AD-BCA1-4E7E-8A33-9DA054363D3D}" destId="{4A08949F-1BD5-472D-98BE-5C28C35DD2C3}" srcOrd="0" destOrd="0" presId="urn:microsoft.com/office/officeart/2005/8/layout/pyramid1"/>
    <dgm:cxn modelId="{9464BBE1-1288-440F-BFBC-046531ECDDA9}" type="presParOf" srcId="{4B91301A-D42D-4C53-B2EA-A7A1629FC393}" destId="{25E29AB0-C8C5-438B-9312-BC648152009E}" srcOrd="0" destOrd="0" presId="urn:microsoft.com/office/officeart/2005/8/layout/pyramid1"/>
    <dgm:cxn modelId="{77575F42-05D7-468D-9FBC-E3E9D476E3FC}" type="presParOf" srcId="{25E29AB0-C8C5-438B-9312-BC648152009E}" destId="{E6C0DB30-E06E-4496-B788-36F47D3D49FE}" srcOrd="0" destOrd="0" presId="urn:microsoft.com/office/officeart/2005/8/layout/pyramid1"/>
    <dgm:cxn modelId="{4CFE4D41-3568-4E34-892F-B98C99E53558}" type="presParOf" srcId="{25E29AB0-C8C5-438B-9312-BC648152009E}" destId="{A932C383-BE99-41BB-82C2-703E1C71739F}" srcOrd="1" destOrd="0" presId="urn:microsoft.com/office/officeart/2005/8/layout/pyramid1"/>
    <dgm:cxn modelId="{45D417AD-B5D9-4656-8775-ED886FF2B6DC}" type="presParOf" srcId="{4B91301A-D42D-4C53-B2EA-A7A1629FC393}" destId="{F3B4E270-4CDB-480B-B2CB-4E24FDE0D2F7}" srcOrd="1" destOrd="0" presId="urn:microsoft.com/office/officeart/2005/8/layout/pyramid1"/>
    <dgm:cxn modelId="{D933B3C3-941D-42C3-AC4B-6C8562F703C0}" type="presParOf" srcId="{F3B4E270-4CDB-480B-B2CB-4E24FDE0D2F7}" destId="{FB741F13-9C7A-480B-84F8-D8248FE07DCC}" srcOrd="0" destOrd="0" presId="urn:microsoft.com/office/officeart/2005/8/layout/pyramid1"/>
    <dgm:cxn modelId="{34009177-142A-4370-96F9-98A244F23883}" type="presParOf" srcId="{F3B4E270-4CDB-480B-B2CB-4E24FDE0D2F7}" destId="{0FBF946B-3365-4B87-9E2D-6B0EAC52995C}" srcOrd="1" destOrd="0" presId="urn:microsoft.com/office/officeart/2005/8/layout/pyramid1"/>
    <dgm:cxn modelId="{359F3D2D-EE46-4DD5-A599-0E6DCD7FB93A}" type="presParOf" srcId="{4B91301A-D42D-4C53-B2EA-A7A1629FC393}" destId="{63A6C22E-A049-4AC3-9EFF-595D4E3975E0}" srcOrd="2" destOrd="0" presId="urn:microsoft.com/office/officeart/2005/8/layout/pyramid1"/>
    <dgm:cxn modelId="{1641CD65-F468-4CB1-AF53-974B642FD4D4}" type="presParOf" srcId="{63A6C22E-A049-4AC3-9EFF-595D4E3975E0}" destId="{8B36EC2D-6A2C-4C14-9631-0C31114DD0D3}" srcOrd="0" destOrd="0" presId="urn:microsoft.com/office/officeart/2005/8/layout/pyramid1"/>
    <dgm:cxn modelId="{496175DB-7DB1-43C3-A8C9-C39EAAF0EFC0}" type="presParOf" srcId="{63A6C22E-A049-4AC3-9EFF-595D4E3975E0}" destId="{E8FF71B9-EDD8-428C-BC4D-3E30E2C45E9A}" srcOrd="1" destOrd="0" presId="urn:microsoft.com/office/officeart/2005/8/layout/pyramid1"/>
    <dgm:cxn modelId="{D5CDFF60-902F-415D-B768-99C27363D01C}" type="presParOf" srcId="{4B91301A-D42D-4C53-B2EA-A7A1629FC393}" destId="{23879C2E-BFF8-49FC-8084-BF109173701E}" srcOrd="3" destOrd="0" presId="urn:microsoft.com/office/officeart/2005/8/layout/pyramid1"/>
    <dgm:cxn modelId="{43369287-2E4E-46EA-963D-35CFDE5691B2}" type="presParOf" srcId="{23879C2E-BFF8-49FC-8084-BF109173701E}" destId="{4A08949F-1BD5-472D-98BE-5C28C35DD2C3}" srcOrd="0" destOrd="0" presId="urn:microsoft.com/office/officeart/2005/8/layout/pyramid1"/>
    <dgm:cxn modelId="{6469B857-E520-46BE-8AAA-C32182600C2F}" type="presParOf" srcId="{23879C2E-BFF8-49FC-8084-BF109173701E}" destId="{6812C070-7671-471E-820C-EC3530FE78F8}" srcOrd="1" destOrd="0" presId="urn:microsoft.com/office/officeart/2005/8/layout/pyramid1"/>
    <dgm:cxn modelId="{2CD7E0D5-1093-46BE-A6DF-0E4BDEB83988}" type="presParOf" srcId="{4B91301A-D42D-4C53-B2EA-A7A1629FC393}" destId="{1C13D2A9-DF53-4A13-931F-3C83EA34D774}" srcOrd="4" destOrd="0" presId="urn:microsoft.com/office/officeart/2005/8/layout/pyramid1"/>
    <dgm:cxn modelId="{980275AC-B5BC-4AD7-84F4-D0994FDBBC62}" type="presParOf" srcId="{1C13D2A9-DF53-4A13-931F-3C83EA34D774}" destId="{8F36AFEE-784C-4935-ABB4-4C3C6ED9F665}" srcOrd="0" destOrd="0" presId="urn:microsoft.com/office/officeart/2005/8/layout/pyramid1"/>
    <dgm:cxn modelId="{74F88162-9C10-4EE8-BF48-8A61FC3E4630}" type="presParOf" srcId="{1C13D2A9-DF53-4A13-931F-3C83EA34D774}" destId="{2DE7B873-3D13-479C-BCDE-1A66402B0E91}" srcOrd="1" destOrd="0" presId="urn:microsoft.com/office/officeart/2005/8/layout/pyramid1"/>
    <dgm:cxn modelId="{6FCA0FAE-8255-4C2F-8345-5A1D10164087}" type="presParOf" srcId="{4B91301A-D42D-4C53-B2EA-A7A1629FC393}" destId="{10880DC8-4DD1-4E44-809B-CF935215D2DA}" srcOrd="5" destOrd="0" presId="urn:microsoft.com/office/officeart/2005/8/layout/pyramid1"/>
    <dgm:cxn modelId="{68BB039B-552E-4488-B839-5891D0BDF49A}" type="presParOf" srcId="{10880DC8-4DD1-4E44-809B-CF935215D2DA}" destId="{D3478183-4C45-4915-B352-F5313D00A89E}" srcOrd="0" destOrd="0" presId="urn:microsoft.com/office/officeart/2005/8/layout/pyramid1"/>
    <dgm:cxn modelId="{1B1B560E-E7AB-4499-B8B1-78016E2320BD}" type="presParOf" srcId="{10880DC8-4DD1-4E44-809B-CF935215D2DA}" destId="{8B9CD862-BD89-441E-9322-1E168DA5C21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25946-E24F-4E02-940D-92FE0A8D14A2}">
      <dsp:nvSpPr>
        <dsp:cNvPr id="0" name=""/>
        <dsp:cNvSpPr/>
      </dsp:nvSpPr>
      <dsp:spPr>
        <a:xfrm>
          <a:off x="2404533" y="0"/>
          <a:ext cx="2404533" cy="1720179"/>
        </a:xfrm>
        <a:prstGeom prst="trapezoid">
          <a:avLst>
            <a:gd name="adj" fmla="val 6989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/>
            <a:t>Energie </a:t>
          </a:r>
          <a:br>
            <a:rPr lang="ro-RO" sz="1800" b="1" kern="1200" dirty="0"/>
          </a:br>
          <a:r>
            <a:rPr lang="ro-RO" sz="1800" b="1" kern="1200" dirty="0"/>
            <a:t>regenerabilă</a:t>
          </a:r>
          <a:endParaRPr lang="en-US" sz="1800" b="1" kern="1200" dirty="0"/>
        </a:p>
      </dsp:txBody>
      <dsp:txXfrm>
        <a:off x="2404533" y="0"/>
        <a:ext cx="2404533" cy="1720179"/>
      </dsp:txXfrm>
    </dsp:sp>
    <dsp:sp modelId="{629C8061-5862-4B7A-A572-16CAED6F8D2E}">
      <dsp:nvSpPr>
        <dsp:cNvPr id="0" name=""/>
        <dsp:cNvSpPr/>
      </dsp:nvSpPr>
      <dsp:spPr>
        <a:xfrm>
          <a:off x="1202266" y="1720179"/>
          <a:ext cx="4809067" cy="1720179"/>
        </a:xfrm>
        <a:prstGeom prst="trapezoid">
          <a:avLst>
            <a:gd name="adj" fmla="val 69892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b="1" kern="1200" dirty="0"/>
            <a:t>Eficiența energetică</a:t>
          </a:r>
          <a:endParaRPr lang="en-US" sz="2800" b="1" kern="1200" dirty="0"/>
        </a:p>
      </dsp:txBody>
      <dsp:txXfrm>
        <a:off x="2043853" y="1720179"/>
        <a:ext cx="3125893" cy="1720179"/>
      </dsp:txXfrm>
    </dsp:sp>
    <dsp:sp modelId="{353CD279-8590-4EE9-95FA-6215BC420AEE}">
      <dsp:nvSpPr>
        <dsp:cNvPr id="0" name=""/>
        <dsp:cNvSpPr/>
      </dsp:nvSpPr>
      <dsp:spPr>
        <a:xfrm>
          <a:off x="0" y="3440359"/>
          <a:ext cx="7213601" cy="1720179"/>
        </a:xfrm>
        <a:prstGeom prst="trapezoid">
          <a:avLst>
            <a:gd name="adj" fmla="val 69892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200" b="1" kern="1200" dirty="0"/>
            <a:t>Conservarea energiei</a:t>
          </a:r>
          <a:endParaRPr lang="en-US" sz="3200" b="1" kern="1200" dirty="0"/>
        </a:p>
      </dsp:txBody>
      <dsp:txXfrm>
        <a:off x="1262380" y="3440359"/>
        <a:ext cx="4688840" cy="1720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0DB30-E06E-4496-B788-36F47D3D49FE}">
      <dsp:nvSpPr>
        <dsp:cNvPr id="0" name=""/>
        <dsp:cNvSpPr/>
      </dsp:nvSpPr>
      <dsp:spPr>
        <a:xfrm>
          <a:off x="2868083" y="0"/>
          <a:ext cx="1147233" cy="880895"/>
        </a:xfrm>
        <a:prstGeom prst="trapezoid">
          <a:avLst>
            <a:gd name="adj" fmla="val 65117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/>
            <a:t>Prevenire</a:t>
          </a:r>
          <a:endParaRPr lang="en-US" sz="2200" kern="1200" dirty="0"/>
        </a:p>
      </dsp:txBody>
      <dsp:txXfrm>
        <a:off x="2868083" y="0"/>
        <a:ext cx="1147233" cy="880895"/>
      </dsp:txXfrm>
    </dsp:sp>
    <dsp:sp modelId="{FB741F13-9C7A-480B-84F8-D8248FE07DCC}">
      <dsp:nvSpPr>
        <dsp:cNvPr id="0" name=""/>
        <dsp:cNvSpPr/>
      </dsp:nvSpPr>
      <dsp:spPr>
        <a:xfrm>
          <a:off x="2294466" y="880894"/>
          <a:ext cx="2294466" cy="880895"/>
        </a:xfrm>
        <a:prstGeom prst="trapezoid">
          <a:avLst>
            <a:gd name="adj" fmla="val 65117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/>
            <a:t>Minimizare</a:t>
          </a:r>
          <a:endParaRPr lang="en-US" sz="2200" kern="1200" dirty="0"/>
        </a:p>
      </dsp:txBody>
      <dsp:txXfrm>
        <a:off x="2695998" y="880894"/>
        <a:ext cx="1491403" cy="880895"/>
      </dsp:txXfrm>
    </dsp:sp>
    <dsp:sp modelId="{8B36EC2D-6A2C-4C14-9631-0C31114DD0D3}">
      <dsp:nvSpPr>
        <dsp:cNvPr id="0" name=""/>
        <dsp:cNvSpPr/>
      </dsp:nvSpPr>
      <dsp:spPr>
        <a:xfrm>
          <a:off x="1720849" y="1761789"/>
          <a:ext cx="3441699" cy="880895"/>
        </a:xfrm>
        <a:prstGeom prst="trapezoid">
          <a:avLst>
            <a:gd name="adj" fmla="val 6511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/>
            <a:t>Reutilizare</a:t>
          </a:r>
          <a:endParaRPr lang="en-US" sz="2200" kern="1200" dirty="0"/>
        </a:p>
      </dsp:txBody>
      <dsp:txXfrm>
        <a:off x="2323147" y="1761789"/>
        <a:ext cx="2237105" cy="880895"/>
      </dsp:txXfrm>
    </dsp:sp>
    <dsp:sp modelId="{4A08949F-1BD5-472D-98BE-5C28C35DD2C3}">
      <dsp:nvSpPr>
        <dsp:cNvPr id="0" name=""/>
        <dsp:cNvSpPr/>
      </dsp:nvSpPr>
      <dsp:spPr>
        <a:xfrm>
          <a:off x="1147233" y="2642684"/>
          <a:ext cx="4588933" cy="880895"/>
        </a:xfrm>
        <a:prstGeom prst="trapezoid">
          <a:avLst>
            <a:gd name="adj" fmla="val 6511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/>
            <a:t>Reciclare</a:t>
          </a:r>
          <a:endParaRPr lang="en-US" sz="2200" kern="1200" dirty="0"/>
        </a:p>
      </dsp:txBody>
      <dsp:txXfrm>
        <a:off x="1950296" y="2642684"/>
        <a:ext cx="2982806" cy="880895"/>
      </dsp:txXfrm>
    </dsp:sp>
    <dsp:sp modelId="{8F36AFEE-784C-4935-ABB4-4C3C6ED9F665}">
      <dsp:nvSpPr>
        <dsp:cNvPr id="0" name=""/>
        <dsp:cNvSpPr/>
      </dsp:nvSpPr>
      <dsp:spPr>
        <a:xfrm>
          <a:off x="573616" y="3523579"/>
          <a:ext cx="5736166" cy="880895"/>
        </a:xfrm>
        <a:prstGeom prst="trapezoid">
          <a:avLst>
            <a:gd name="adj" fmla="val 65117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/>
            <a:t>Incinerare</a:t>
          </a:r>
          <a:endParaRPr lang="en-US" sz="2200" kern="1200" dirty="0"/>
        </a:p>
      </dsp:txBody>
      <dsp:txXfrm>
        <a:off x="1577445" y="3523579"/>
        <a:ext cx="3728508" cy="880895"/>
      </dsp:txXfrm>
    </dsp:sp>
    <dsp:sp modelId="{D3478183-4C45-4915-B352-F5313D00A89E}">
      <dsp:nvSpPr>
        <dsp:cNvPr id="0" name=""/>
        <dsp:cNvSpPr/>
      </dsp:nvSpPr>
      <dsp:spPr>
        <a:xfrm>
          <a:off x="0" y="4404475"/>
          <a:ext cx="6883399" cy="880895"/>
        </a:xfrm>
        <a:prstGeom prst="trapezoid">
          <a:avLst>
            <a:gd name="adj" fmla="val 65117"/>
          </a:avLst>
        </a:prstGeom>
        <a:solidFill>
          <a:srgbClr val="C000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kern="1200" dirty="0"/>
            <a:t>Depozitare</a:t>
          </a:r>
          <a:endParaRPr lang="en-US" sz="2200" kern="1200" dirty="0"/>
        </a:p>
      </dsp:txBody>
      <dsp:txXfrm>
        <a:off x="1204594" y="4404475"/>
        <a:ext cx="4474210" cy="88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A745B-197A-4530-A8D2-DF642AACC32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FC12F-299D-4757-B7E1-7FB28248D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0B8C3-3E48-4BD7-B0F5-D679AFED5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8188E4-F23A-4B49-BD3E-3AF7FA2FD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598F5-11C2-4FC1-B49E-00E63150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0E996-2C51-42C5-B678-5D4ECDE4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05BC03-F596-482D-BD7F-8677DD8B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5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64406-A069-4D50-99F4-308679C8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DD9D42-1B0D-4E0B-847F-BBC72683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8899EB-0886-4DFB-80F2-F024E204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D0E17B-5EAB-4D42-A7FC-F4313CC5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430F4A-DACE-439C-B4F9-856BA286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CC096F-9FF5-4184-AD86-241B4B15A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412FC8-0331-4981-AA51-D7C2D6F5B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B302A7-0537-4889-8CB0-BDCA404C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7AB72B-C439-4F07-A640-D33CFA10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B6154-9246-46DF-BA85-E67F3A65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8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00B67-9665-4090-A1B4-754C9591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3561B-6835-4FDE-8C3C-CAEAB2BC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65E320-6641-4693-9F3C-C880A788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FEBB35-6FA2-43C8-AEBA-4DC008A9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AE15BB-7303-4B72-B46C-184AD0AC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560A9-04AD-43B1-BAC6-B1C38956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1EDC8F-9776-49A8-81A5-C607D45E2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8C1CED-918B-4309-A906-F79F56FA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5A5661-BF28-4153-B150-6E63D89B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0DFA9B-4F3F-4AB4-84A9-0450EF84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93738-D504-4720-A53C-0D190117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0D944E-6F6C-4C71-9C2C-BE4327228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F97434-B930-4C09-9B63-DAFA85E6E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E36502-98C8-4463-AD19-EF7D287F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3C24F4-7F5D-44B0-BC75-50F57387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D69CCF-76B3-49CA-8E71-FB95A25C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5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5CA8F-E126-429E-BA4A-35CCFECF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4EB1EC-54AF-41E7-ADBF-9A5942803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F148DF-6DAD-4933-8A08-96754A11F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EB6B1C-2466-4ABD-9F0D-3AE42EC52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FC7787-E415-48D2-A090-AA52AC605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50B84B-05AE-4617-AE66-3197C8D5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CC864B-4247-4632-BE0C-3C630629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372F2-1FB0-4020-9F39-69669A6D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6051ED-34E4-4C5F-BE6A-3F65894F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FA6679-ED52-4C20-B548-FC9B1510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94D0D3-B2A2-481C-A333-FC9DE552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B31BFE-17B8-4FF5-BFD3-4D22BA18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BC4572-3456-469D-B1E6-FCB8E48D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D985F4-5503-4015-B452-5FC5C5BD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D38447-F219-4049-ACE5-40FA8209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0D116-F76D-4FCA-B6EB-5C11C7A1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17CBD-4CDD-4907-9CE3-4EF52BA8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605975-EC03-4C37-BDB8-2955B714D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26E830-D96E-4700-8EB9-C7EB82DAB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70BB1A-9EC3-4AF2-8B7B-EBF98F3B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9116A8-185A-4436-9E06-A4FD4CDB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B1C6F-0B16-41AE-A419-2335BA09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FB5FFC-01E9-43E8-A654-5DD12CD9E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76F6B9-4111-44FC-AABD-05BC51F4F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B86A52-CA9B-48C8-BED1-10446B2E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C25E67-DE81-4EB8-AC1F-4545E0BF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0E6568-B507-46B4-91A9-263CA08D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586C9F-118A-43E4-B3BD-F0DAD915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585AC-6595-44A9-9410-CBA893847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7F9F01-7BB2-494C-AB9B-19A963C7F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B436-E1CC-4ADC-AFD2-8B5D2A929A18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31C03C-D435-4D68-B92F-952495C69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B5E6E-E37C-4C6D-AA7D-F9A5C10EB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774D-BC7B-497A-9946-C10FC57F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5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.undp.md/tnddetails2/1895/" TargetMode="External"/><Relationship Id="rId2" Type="http://schemas.openxmlformats.org/officeDocument/2006/relationships/hyperlink" Target="http://www.eu4business.eu/abou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.europa.eu/programmes/horizon2020/en/h2020-section/sme-instrument" TargetMode="External"/><Relationship Id="rId4" Type="http://schemas.openxmlformats.org/officeDocument/2006/relationships/hyperlink" Target="http://sc.undp.md/tnddetails2/189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nkstatt.eu/domenii-de-interes/determinare-amprenta-de-carbon-evaluarea-ciclului-de-viata-al-produsului/?lang=ro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484F15-F82F-40CA-AB74-EDE069BE1761}"/>
              </a:ext>
            </a:extLst>
          </p:cNvPr>
          <p:cNvSpPr/>
          <p:nvPr/>
        </p:nvSpPr>
        <p:spPr>
          <a:xfrm>
            <a:off x="876976" y="1923534"/>
            <a:ext cx="104380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Oportunități de aplicare a principiilor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4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economie verde în activitatea economică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0FF347-F1F2-44F2-B3D4-3B88456CD289}"/>
              </a:ext>
            </a:extLst>
          </p:cNvPr>
          <p:cNvSpPr/>
          <p:nvPr/>
        </p:nvSpPr>
        <p:spPr>
          <a:xfrm>
            <a:off x="10470326" y="5115682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Ion MARIN</a:t>
            </a:r>
            <a:endParaRPr lang="ro-RO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3DED5C-D697-4A11-A3D7-4093780E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251" y="5485014"/>
            <a:ext cx="2298151" cy="10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8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B2D019-B5A4-4EBB-AB86-4E5C30AEF606}"/>
              </a:ext>
            </a:extLst>
          </p:cNvPr>
          <p:cNvSpPr/>
          <p:nvPr/>
        </p:nvSpPr>
        <p:spPr>
          <a:xfrm>
            <a:off x="269518" y="1965568"/>
            <a:ext cx="60664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/>
              <a:t>        </a:t>
            </a:r>
            <a:r>
              <a:rPr lang="en-US" sz="2000" dirty="0" err="1"/>
              <a:t>Principiul</a:t>
            </a:r>
            <a:r>
              <a:rPr lang="en-US" sz="2000" dirty="0"/>
              <a:t> </a:t>
            </a:r>
            <a:r>
              <a:rPr lang="en-US" sz="2000" dirty="0" err="1"/>
              <a:t>prevenirii</a:t>
            </a:r>
            <a:r>
              <a:rPr lang="en-US" sz="2000" dirty="0"/>
              <a:t>, conform </a:t>
            </a:r>
            <a:r>
              <a:rPr lang="en-US" sz="2000" dirty="0" err="1"/>
              <a:t>căruia</a:t>
            </a:r>
            <a:r>
              <a:rPr lang="en-US" sz="2000" dirty="0"/>
              <a:t> </a:t>
            </a:r>
            <a:r>
              <a:rPr lang="en-US" sz="2000" dirty="0" err="1"/>
              <a:t>activitățile</a:t>
            </a:r>
            <a:r>
              <a:rPr lang="en-US" sz="2000" dirty="0"/>
              <a:t> sunt </a:t>
            </a:r>
            <a:r>
              <a:rPr lang="en-US" sz="2000" dirty="0" err="1"/>
              <a:t>ierarhizate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ordinea</a:t>
            </a:r>
            <a:r>
              <a:rPr lang="en-US" sz="2000" dirty="0"/>
              <a:t> </a:t>
            </a:r>
            <a:r>
              <a:rPr lang="en-US" sz="2000" dirty="0" err="1"/>
              <a:t>importanței</a:t>
            </a:r>
            <a:r>
              <a:rPr lang="en-US" sz="2000" dirty="0"/>
              <a:t>: </a:t>
            </a:r>
            <a:r>
              <a:rPr lang="en-US" sz="2000" dirty="0" err="1"/>
              <a:t>evitarea</a:t>
            </a:r>
            <a:r>
              <a:rPr lang="en-US" sz="2000" dirty="0"/>
              <a:t> </a:t>
            </a:r>
            <a:r>
              <a:rPr lang="en-US" sz="2000" dirty="0" err="1"/>
              <a:t>apariției</a:t>
            </a:r>
            <a:r>
              <a:rPr lang="en-US" sz="2000" dirty="0"/>
              <a:t> </a:t>
            </a:r>
            <a:r>
              <a:rPr lang="en-US" sz="2000" dirty="0" err="1"/>
              <a:t>deșeurilor</a:t>
            </a:r>
            <a:r>
              <a:rPr lang="en-US" sz="2000" dirty="0"/>
              <a:t>, </a:t>
            </a:r>
            <a:r>
              <a:rPr lang="en-US" sz="2000" dirty="0" err="1"/>
              <a:t>minimizarea</a:t>
            </a:r>
            <a:r>
              <a:rPr lang="en-US" sz="2000" dirty="0"/>
              <a:t> </a:t>
            </a:r>
            <a:r>
              <a:rPr lang="en-US" sz="2000" dirty="0" err="1"/>
              <a:t>cantităților</a:t>
            </a:r>
            <a:r>
              <a:rPr lang="en-US" sz="2000" dirty="0"/>
              <a:t> de </a:t>
            </a:r>
            <a:r>
              <a:rPr lang="en-US" sz="2000" dirty="0" err="1"/>
              <a:t>deșeuri</a:t>
            </a:r>
            <a:r>
              <a:rPr lang="en-US" sz="2000" dirty="0"/>
              <a:t> </a:t>
            </a:r>
            <a:r>
              <a:rPr lang="en-US" sz="2000" dirty="0" err="1"/>
              <a:t>produse</a:t>
            </a:r>
            <a:r>
              <a:rPr lang="en-US" sz="2000" dirty="0"/>
              <a:t>, </a:t>
            </a:r>
            <a:r>
              <a:rPr lang="en-US" sz="2000" dirty="0" err="1"/>
              <a:t>reutilizarea</a:t>
            </a:r>
            <a:r>
              <a:rPr lang="en-US" sz="2000" dirty="0"/>
              <a:t>, </a:t>
            </a:r>
            <a:r>
              <a:rPr lang="en-US" sz="2000" dirty="0" err="1"/>
              <a:t>tratarea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recuperare</a:t>
            </a:r>
            <a:r>
              <a:rPr lang="en-US" sz="2000" dirty="0"/>
              <a:t>, </a:t>
            </a:r>
            <a:r>
              <a:rPr lang="en-US" sz="2000" dirty="0" err="1"/>
              <a:t>tratarea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eliminare</a:t>
            </a:r>
            <a:r>
              <a:rPr lang="en-US" sz="2000" dirty="0"/>
              <a:t>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2CAD46CA-5949-415E-A704-8D27FE203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938634"/>
              </p:ext>
            </p:extLst>
          </p:nvPr>
        </p:nvGraphicFramePr>
        <p:xfrm>
          <a:off x="5164721" y="954100"/>
          <a:ext cx="6883400" cy="528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C4E147-D4F8-4539-BA66-2ADB47FC4E4A}"/>
              </a:ext>
            </a:extLst>
          </p:cNvPr>
          <p:cNvSpPr/>
          <p:nvPr/>
        </p:nvSpPr>
        <p:spPr>
          <a:xfrm>
            <a:off x="2893394" y="156865"/>
            <a:ext cx="527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b="1" i="1" dirty="0" err="1"/>
              <a:t>Gestionarea</a:t>
            </a:r>
            <a:r>
              <a:rPr lang="en-US" sz="2800" b="1" i="1" dirty="0"/>
              <a:t> </a:t>
            </a:r>
            <a:r>
              <a:rPr lang="en-US" sz="2800" b="1" i="1" dirty="0" err="1"/>
              <a:t>integrat</a:t>
            </a:r>
            <a:r>
              <a:rPr lang="ro-RO" sz="2800" b="1" i="1" dirty="0"/>
              <a:t>ă</a:t>
            </a:r>
            <a:r>
              <a:rPr lang="en-US" sz="2800" b="1" i="1" dirty="0"/>
              <a:t> a de</a:t>
            </a:r>
            <a:r>
              <a:rPr lang="ro-RO" sz="2800" b="1" i="1" dirty="0"/>
              <a:t>ș</a:t>
            </a:r>
            <a:r>
              <a:rPr lang="en-US" sz="2800" b="1" i="1" dirty="0" err="1"/>
              <a:t>eurilor</a:t>
            </a:r>
            <a:endParaRPr lang="en-US" sz="2800" b="1" i="1" dirty="0">
              <a:effectLst/>
            </a:endParaRPr>
          </a:p>
        </p:txBody>
      </p:sp>
      <p:sp>
        <p:nvSpPr>
          <p:cNvPr id="9" name="Arrow: Up-Down 8">
            <a:extLst>
              <a:ext uri="{FF2B5EF4-FFF2-40B4-BE49-F238E27FC236}">
                <a16:creationId xmlns:a16="http://schemas.microsoft.com/office/drawing/2014/main" xmlns="" id="{FB4842B5-CD68-49EE-AE22-3D61E7C679C7}"/>
              </a:ext>
            </a:extLst>
          </p:cNvPr>
          <p:cNvSpPr/>
          <p:nvPr/>
        </p:nvSpPr>
        <p:spPr>
          <a:xfrm>
            <a:off x="11029950" y="1524231"/>
            <a:ext cx="196850" cy="1689100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9EC1C4-BF99-4112-859E-04DA3B22F85F}"/>
              </a:ext>
            </a:extLst>
          </p:cNvPr>
          <p:cNvSpPr/>
          <p:nvPr/>
        </p:nvSpPr>
        <p:spPr>
          <a:xfrm>
            <a:off x="10482665" y="954100"/>
            <a:ext cx="13612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100" dirty="0">
                <a:latin typeface="PT Sans"/>
              </a:rPr>
              <a:t>Măsuri </a:t>
            </a:r>
            <a:br>
              <a:rPr lang="ro-RO" sz="1100" dirty="0">
                <a:latin typeface="PT Sans"/>
              </a:rPr>
            </a:br>
            <a:r>
              <a:rPr lang="ro-RO" sz="1100" dirty="0">
                <a:latin typeface="PT Sans"/>
              </a:rPr>
              <a:t>cele mai favorabile</a:t>
            </a:r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C20334-A3B0-485E-8ABC-A96BC13B70E3}"/>
              </a:ext>
            </a:extLst>
          </p:cNvPr>
          <p:cNvSpPr/>
          <p:nvPr/>
        </p:nvSpPr>
        <p:spPr>
          <a:xfrm>
            <a:off x="10404118" y="3381341"/>
            <a:ext cx="1518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100" dirty="0">
                <a:latin typeface="PT Sans"/>
              </a:rPr>
              <a:t>Măsuri </a:t>
            </a:r>
            <a:br>
              <a:rPr lang="ro-RO" sz="1100" dirty="0">
                <a:latin typeface="PT Sans"/>
              </a:rPr>
            </a:br>
            <a:r>
              <a:rPr lang="ro-RO" sz="1100" dirty="0">
                <a:latin typeface="PT Sans"/>
              </a:rPr>
              <a:t>cele mai nefavorabile</a:t>
            </a:r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F8B7270-0E2F-4FD0-971B-D5AC4497AD12}"/>
              </a:ext>
            </a:extLst>
          </p:cNvPr>
          <p:cNvSpPr/>
          <p:nvPr/>
        </p:nvSpPr>
        <p:spPr>
          <a:xfrm>
            <a:off x="143878" y="5928709"/>
            <a:ext cx="688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prezent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Republica</a:t>
            </a:r>
            <a:r>
              <a:rPr lang="en-US" sz="2000" dirty="0"/>
              <a:t> Moldova </a:t>
            </a:r>
            <a:r>
              <a:rPr lang="en-US" sz="2000" dirty="0" err="1"/>
              <a:t>există</a:t>
            </a:r>
            <a:r>
              <a:rPr lang="en-US" sz="2000" dirty="0"/>
              <a:t> circa 780 de </a:t>
            </a:r>
            <a:r>
              <a:rPr lang="en-US" sz="2000" dirty="0" err="1"/>
              <a:t>agenți</a:t>
            </a:r>
            <a:r>
              <a:rPr lang="en-US" sz="2000" dirty="0"/>
              <a:t> </a:t>
            </a:r>
            <a:r>
              <a:rPr lang="en-US" sz="2000" dirty="0" err="1"/>
              <a:t>economici</a:t>
            </a:r>
            <a:r>
              <a:rPr lang="en-US" sz="2000" dirty="0"/>
              <a:t>, </a:t>
            </a:r>
            <a:r>
              <a:rPr lang="en-US" sz="2000" dirty="0" err="1"/>
              <a:t>generatori</a:t>
            </a:r>
            <a:r>
              <a:rPr lang="en-US" sz="2000" dirty="0"/>
              <a:t> de </a:t>
            </a:r>
            <a:r>
              <a:rPr lang="en-US" sz="2000" dirty="0" err="1"/>
              <a:t>deșeuri</a:t>
            </a:r>
            <a:r>
              <a:rPr lang="en-US" sz="2000" dirty="0"/>
              <a:t> </a:t>
            </a:r>
            <a:r>
              <a:rPr lang="en-US" sz="2000" dirty="0" err="1"/>
              <a:t>periculoase</a:t>
            </a:r>
            <a:r>
              <a:rPr lang="ro-RO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650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BA2C6EA-6F99-40EB-B766-0396FA069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53444"/>
              </p:ext>
            </p:extLst>
          </p:nvPr>
        </p:nvGraphicFramePr>
        <p:xfrm>
          <a:off x="0" y="114300"/>
          <a:ext cx="12191999" cy="668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39C0BAA-484B-4E74-8676-1082FE70EA5D}"/>
              </a:ext>
            </a:extLst>
          </p:cNvPr>
          <p:cNvSpPr/>
          <p:nvPr/>
        </p:nvSpPr>
        <p:spPr>
          <a:xfrm>
            <a:off x="11204228" y="6466701"/>
            <a:ext cx="98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i="1" dirty="0">
                <a:latin typeface="Arial" panose="020B0604020202020204" pitchFamily="34" charset="0"/>
                <a:cs typeface="Arial" panose="020B0604020202020204" pitchFamily="34" charset="0"/>
              </a:rPr>
              <a:t>Sursa: BNS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766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ini pentru water reuse system">
            <a:extLst>
              <a:ext uri="{FF2B5EF4-FFF2-40B4-BE49-F238E27FC236}">
                <a16:creationId xmlns:a16="http://schemas.microsoft.com/office/drawing/2014/main" xmlns="" id="{B5B373D1-BDE7-474E-A44F-D204745B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78" y="4518898"/>
            <a:ext cx="4385815" cy="23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61DE34-D2B9-45DB-BF25-FD0DB1CB5821}"/>
              </a:ext>
            </a:extLst>
          </p:cNvPr>
          <p:cNvSpPr/>
          <p:nvPr/>
        </p:nvSpPr>
        <p:spPr>
          <a:xfrm>
            <a:off x="1303942" y="335884"/>
            <a:ext cx="6729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600" b="1" i="1" dirty="0"/>
              <a:t>Gestionarea resurselor de apă</a:t>
            </a:r>
            <a:endParaRPr lang="en-US" sz="3600" dirty="0"/>
          </a:p>
        </p:txBody>
      </p:sp>
      <p:pic>
        <p:nvPicPr>
          <p:cNvPr id="7" name="Picture 6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xmlns="" id="{F3DBB7A0-DE3D-4C9E-B376-229E865351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14" y="335884"/>
            <a:ext cx="3823335" cy="2702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700F15-E143-4FF4-BE4F-1084B729902A}"/>
              </a:ext>
            </a:extLst>
          </p:cNvPr>
          <p:cNvSpPr/>
          <p:nvPr/>
        </p:nvSpPr>
        <p:spPr>
          <a:xfrm>
            <a:off x="242771" y="1581951"/>
            <a:ext cx="757101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 dirty="0"/>
              <a:t>Gestiunea apei interioare </a:t>
            </a:r>
            <a:r>
              <a:rPr lang="ro-RO" sz="2400" dirty="0"/>
              <a:t>prin sisteme de alimentare eficiente.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 dirty="0"/>
              <a:t>Gestiunea apei exterioare</a:t>
            </a:r>
            <a:r>
              <a:rPr lang="ro-RO" sz="2400" dirty="0"/>
              <a:t>, asociată cu irigația și peisagistica (pompe cu consum redus, irigare controlată, cultivarea plantelor cu consum redus de apă)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b="1" dirty="0"/>
              <a:t>Reutilizarea apei uzate</a:t>
            </a:r>
            <a:r>
              <a:rPr lang="ro-RO" sz="2400" dirty="0"/>
              <a:t>, prin sisteme de procesare și tratare, dar se limitează de regulă la apa gri și la posibila colectare a apelor meteorice.</a:t>
            </a:r>
            <a:endParaRPr lang="en-US" sz="2400" dirty="0"/>
          </a:p>
        </p:txBody>
      </p:sp>
      <p:pic>
        <p:nvPicPr>
          <p:cNvPr id="7170" name="Picture 2" descr="Imagini pentru water reuse system">
            <a:extLst>
              <a:ext uri="{FF2B5EF4-FFF2-40B4-BE49-F238E27FC236}">
                <a16:creationId xmlns:a16="http://schemas.microsoft.com/office/drawing/2014/main" xmlns="" id="{B1DEB997-8F96-4A52-8A2C-E2896D3D3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82" y="3141277"/>
            <a:ext cx="3385867" cy="23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7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2266A-3845-49B6-B8E1-A93BDE33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9782"/>
            <a:ext cx="5549900" cy="549275"/>
          </a:xfrm>
        </p:spPr>
        <p:txBody>
          <a:bodyPr>
            <a:noAutofit/>
          </a:bodyPr>
          <a:lstStyle/>
          <a:p>
            <a:r>
              <a:rPr lang="en-US" sz="3600" b="1" i="1" dirty="0">
                <a:latin typeface="+mn-lt"/>
              </a:rPr>
              <a:t>Agricultura </a:t>
            </a:r>
            <a:r>
              <a:rPr lang="en-US" sz="3600" b="1" i="1" dirty="0" err="1">
                <a:latin typeface="+mn-lt"/>
              </a:rPr>
              <a:t>ecologică</a:t>
            </a:r>
            <a:endParaRPr lang="en-US" sz="3600" b="1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A7D593-C712-47A8-BD83-5F5C253746F6}"/>
              </a:ext>
            </a:extLst>
          </p:cNvPr>
          <p:cNvSpPr/>
          <p:nvPr/>
        </p:nvSpPr>
        <p:spPr>
          <a:xfrm>
            <a:off x="358775" y="893122"/>
            <a:ext cx="1147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Agricultura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ecologică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este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cea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mai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importantă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sursă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de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alimente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sănătoase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pentru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populaţie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.</a:t>
            </a:r>
            <a:endParaRPr lang="en-US" i="0" dirty="0">
              <a:solidFill>
                <a:schemeClr val="accent6">
                  <a:lumMod val="7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849335-E413-42FF-A833-CB764967ACB1}"/>
              </a:ext>
            </a:extLst>
          </p:cNvPr>
          <p:cNvSpPr/>
          <p:nvPr/>
        </p:nvSpPr>
        <p:spPr>
          <a:xfrm>
            <a:off x="358775" y="1513080"/>
            <a:ext cx="1120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roduc</a:t>
            </a:r>
            <a:r>
              <a:rPr lang="ro-RO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erea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alimentelor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desf</a:t>
            </a:r>
            <a:r>
              <a:rPr lang="ro-RO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ăș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oara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sub o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serie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reguli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stricte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etapa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productie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fermele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nu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folosesc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organisme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modificate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genetic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derivate ale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acestora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fertilizante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pesticide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sintetice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stimulatori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cre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ș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hormoni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antibiotice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etapa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procesare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nu se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folosesc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aditivi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alimentari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substante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complementare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chimice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sinteza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urmare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avand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baza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obiectivele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Consiliului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European,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trecerea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la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conventionala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cea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ecologica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avea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 impact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pozitiv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â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asupra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mediului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â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 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ș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produc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ă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torului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ș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consumatorului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4684C7-6C94-46EA-B5A0-E7FFB4BC6388}"/>
              </a:ext>
            </a:extLst>
          </p:cNvPr>
          <p:cNvSpPr/>
          <p:nvPr/>
        </p:nvSpPr>
        <p:spPr>
          <a:xfrm>
            <a:off x="358775" y="5317946"/>
            <a:ext cx="1120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ro-RO" dirty="0">
                <a:solidFill>
                  <a:schemeClr val="tx1">
                    <a:lumMod val="95000"/>
                    <a:lumOff val="5000"/>
                  </a:schemeClr>
                </a:solidFill>
              </a:rPr>
              <a:t>ș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eliminarea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substantelor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chimice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ales 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pesticidelor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produsele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agricole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supuse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scazut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contaminare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sigure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pentru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consumul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uman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animal.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asemenea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potabila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nu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expusa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riscului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contaminare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cu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nitrati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bacterii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biodiversitatea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deveni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variata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trece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peste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pericolul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 care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supusa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astazi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dirty="0"/>
          </a:p>
        </p:txBody>
      </p:sp>
      <p:pic>
        <p:nvPicPr>
          <p:cNvPr id="6146" name="Picture 2" descr="Imagini pentru beneficiile agricultura ecologicÄ">
            <a:extLst>
              <a:ext uri="{FF2B5EF4-FFF2-40B4-BE49-F238E27FC236}">
                <a16:creationId xmlns:a16="http://schemas.microsoft.com/office/drawing/2014/main" xmlns="" id="{BFD2FA03-5BC2-4C79-9284-573EDB5E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99" y="1651000"/>
            <a:ext cx="3954276" cy="22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1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A2D23-49AB-438B-AB98-42750E4D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927" y="270328"/>
            <a:ext cx="4826228" cy="228600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just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Exemplu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proiecte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conștintizare</a:t>
            </a:r>
            <a:r>
              <a:rPr lang="ro-RO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și informare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cu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suportul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397318-50E2-4523-B2BC-F5559F99F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72" r="9565"/>
          <a:stretch/>
        </p:blipFill>
        <p:spPr>
          <a:xfrm>
            <a:off x="3944851" y="270329"/>
            <a:ext cx="8287693" cy="61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2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03DE1-3414-44A3-A166-8E4C504A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462"/>
            <a:ext cx="8940800" cy="650875"/>
          </a:xfrm>
        </p:spPr>
        <p:txBody>
          <a:bodyPr>
            <a:normAutofit fontScale="90000"/>
          </a:bodyPr>
          <a:lstStyle/>
          <a:p>
            <a:r>
              <a:rPr lang="ro-RO" dirty="0">
                <a:latin typeface="Cambria" panose="02040503050406030204" pitchFamily="18" charset="0"/>
              </a:rPr>
              <a:t>Instrumente de finanțare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78C452-B902-465C-AAF6-4E10EB1F8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794"/>
            <a:ext cx="11074400" cy="457041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dirty="0">
                <a:latin typeface="Cambria" panose="02040503050406030204" pitchFamily="18" charset="0"/>
                <a:hlinkClick r:id="rId2"/>
              </a:rPr>
              <a:t>EU4Business</a:t>
            </a:r>
            <a:r>
              <a:rPr lang="ro-RO" sz="2400" dirty="0">
                <a:latin typeface="Cambria" panose="02040503050406030204" pitchFamily="18" charset="0"/>
              </a:rPr>
              <a:t>, BERD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Cambria" panose="02040503050406030204" pitchFamily="18" charset="0"/>
              </a:rPr>
              <a:t>Programul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Uniunii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Europene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ro-RO" sz="2400" dirty="0">
                <a:latin typeface="Cambria" panose="02040503050406030204" pitchFamily="18" charset="0"/>
              </a:rPr>
              <a:t>„</a:t>
            </a:r>
            <a:r>
              <a:rPr lang="en-US" sz="2400" dirty="0" err="1">
                <a:latin typeface="Cambria" panose="02040503050406030204" pitchFamily="18" charset="0"/>
              </a:rPr>
              <a:t>Măsurile</a:t>
            </a:r>
            <a:r>
              <a:rPr lang="en-US" sz="2400" dirty="0">
                <a:latin typeface="Cambria" panose="02040503050406030204" pitchFamily="18" charset="0"/>
              </a:rPr>
              <a:t> de </a:t>
            </a:r>
            <a:r>
              <a:rPr lang="en-US" sz="2400" dirty="0" err="1">
                <a:latin typeface="Cambria" panose="02040503050406030204" pitchFamily="18" charset="0"/>
              </a:rPr>
              <a:t>Promovare</a:t>
            </a:r>
            <a:r>
              <a:rPr lang="en-US" sz="2400" dirty="0">
                <a:latin typeface="Cambria" panose="02040503050406030204" pitchFamily="18" charset="0"/>
              </a:rPr>
              <a:t> a </a:t>
            </a:r>
            <a:r>
              <a:rPr lang="en-US" sz="2400" dirty="0" err="1">
                <a:latin typeface="Cambria" panose="02040503050406030204" pitchFamily="18" charset="0"/>
              </a:rPr>
              <a:t>Încrederii</a:t>
            </a:r>
            <a:r>
              <a:rPr lang="en-US" sz="2400" dirty="0">
                <a:latin typeface="Cambria" panose="02040503050406030204" pitchFamily="18" charset="0"/>
              </a:rPr>
              <a:t> (EU-CBM V)</a:t>
            </a:r>
            <a:r>
              <a:rPr lang="ro-RO" sz="2400" dirty="0">
                <a:latin typeface="Cambria" panose="02040503050406030204" pitchFamily="18" charset="0"/>
              </a:rPr>
              <a:t>”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implementat</a:t>
            </a:r>
            <a:r>
              <a:rPr lang="en-US" sz="2400" dirty="0">
                <a:latin typeface="Cambria" panose="02040503050406030204" pitchFamily="18" charset="0"/>
              </a:rPr>
              <a:t> de PNUD Moldova</a:t>
            </a:r>
            <a:r>
              <a:rPr lang="ro-RO" sz="2400" dirty="0">
                <a:latin typeface="Cambria" panose="02040503050406030204" pitchFamily="18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P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rogramul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Uniunii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Europene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“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Abilitarea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Cetățenilor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din 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Republica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Moldova”,</a:t>
            </a:r>
            <a:r>
              <a:rPr lang="ro-RO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implementat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de 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Agenția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de 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Cooperare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Internațională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a </a:t>
            </a:r>
            <a:r>
              <a:rPr lang="en-GB" alt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Germaniei</a:t>
            </a:r>
            <a:r>
              <a:rPr lang="en-GB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(GIZ). </a:t>
            </a:r>
            <a:endParaRPr lang="en-GB" altLang="en-US" sz="2400" dirty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dirty="0">
                <a:latin typeface="Cambria" panose="02040503050406030204" pitchFamily="18" charset="0"/>
              </a:rPr>
              <a:t>Apel de selectare al Asociațiilor de Băștinași (</a:t>
            </a:r>
            <a:r>
              <a:rPr lang="ro-RO" sz="2400" dirty="0" err="1">
                <a:latin typeface="Cambria" panose="02040503050406030204" pitchFamily="18" charset="0"/>
              </a:rPr>
              <a:t>AdB</a:t>
            </a:r>
            <a:r>
              <a:rPr lang="ro-RO" sz="2400" dirty="0">
                <a:latin typeface="Cambria" panose="02040503050406030204" pitchFamily="18" charset="0"/>
              </a:rPr>
              <a:t>) – Beneficiare ale programului de granturi </a:t>
            </a:r>
            <a:r>
              <a:rPr lang="ro-RO" sz="2400" dirty="0">
                <a:latin typeface="Cambria" panose="02040503050406030204" pitchFamily="18" charset="0"/>
                <a:hlinkClick r:id="rId3"/>
              </a:rPr>
              <a:t>1+1 Acceleratorul </a:t>
            </a:r>
            <a:r>
              <a:rPr lang="ro-RO" sz="2400" dirty="0" err="1">
                <a:latin typeface="Cambria" panose="02040503050406030204" pitchFamily="18" charset="0"/>
                <a:hlinkClick r:id="rId3"/>
              </a:rPr>
              <a:t>AdB</a:t>
            </a:r>
            <a:r>
              <a:rPr lang="ro-RO" sz="2400" dirty="0">
                <a:latin typeface="Cambria" panose="02040503050406030204" pitchFamily="18" charset="0"/>
                <a:hlinkClick r:id="rId3"/>
              </a:rPr>
              <a:t> </a:t>
            </a:r>
            <a:r>
              <a:rPr lang="ro-RO" sz="2400" dirty="0">
                <a:latin typeface="Cambria" panose="02040503050406030204" pitchFamily="18" charset="0"/>
              </a:rPr>
              <a:t>în cadrul proiectului PNUD „Migrație și dezvoltare Locală”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dirty="0">
                <a:latin typeface="Cambria" panose="02040503050406030204" pitchFamily="18" charset="0"/>
              </a:rPr>
              <a:t>Apel de selectare al Asociațiilor de Băștinași (</a:t>
            </a:r>
            <a:r>
              <a:rPr lang="ro-RO" sz="2400" dirty="0" err="1">
                <a:latin typeface="Cambria" panose="02040503050406030204" pitchFamily="18" charset="0"/>
              </a:rPr>
              <a:t>AdB</a:t>
            </a:r>
            <a:r>
              <a:rPr lang="ro-RO" sz="2400" dirty="0">
                <a:latin typeface="Cambria" panose="02040503050406030204" pitchFamily="18" charset="0"/>
              </a:rPr>
              <a:t>) - beneficiare ale programului de granturi </a:t>
            </a:r>
            <a:r>
              <a:rPr lang="ro-RO" sz="2400" dirty="0">
                <a:latin typeface="Cambria" panose="02040503050406030204" pitchFamily="18" charset="0"/>
                <a:hlinkClick r:id="rId4"/>
              </a:rPr>
              <a:t>Incubatorul </a:t>
            </a:r>
            <a:r>
              <a:rPr lang="ro-RO" sz="2400" dirty="0" err="1">
                <a:latin typeface="Cambria" panose="02040503050406030204" pitchFamily="18" charset="0"/>
                <a:hlinkClick r:id="rId4"/>
              </a:rPr>
              <a:t>AdB</a:t>
            </a:r>
            <a:r>
              <a:rPr lang="ro-RO" sz="2400" dirty="0">
                <a:latin typeface="Cambria" panose="02040503050406030204" pitchFamily="18" charset="0"/>
                <a:hlinkClick r:id="rId4"/>
              </a:rPr>
              <a:t> </a:t>
            </a:r>
            <a:r>
              <a:rPr lang="ro-RO" sz="2400" dirty="0">
                <a:latin typeface="Cambria" panose="02040503050406030204" pitchFamily="18" charset="0"/>
              </a:rPr>
              <a:t>în cadrul proiectului PNUD „Migrație și Dezvoltare Locală”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dirty="0">
                <a:latin typeface="Cambria" panose="02040503050406030204" pitchFamily="18" charset="0"/>
                <a:hlinkClick r:id="rId5"/>
              </a:rPr>
              <a:t>SME</a:t>
            </a:r>
            <a:r>
              <a:rPr lang="ro-RO" sz="2400" dirty="0">
                <a:latin typeface="Cambria" panose="02040503050406030204" pitchFamily="18" charset="0"/>
              </a:rPr>
              <a:t> instrument HORIZON2020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o-RO" sz="2400" dirty="0">
                <a:latin typeface="Cambria" panose="02040503050406030204" pitchFamily="18" charset="0"/>
              </a:rPr>
              <a:t>ODIMM</a:t>
            </a:r>
          </a:p>
        </p:txBody>
      </p:sp>
    </p:spTree>
    <p:extLst>
      <p:ext uri="{BB962C8B-B14F-4D97-AF65-F5344CB8AC3E}">
        <p14:creationId xmlns:p14="http://schemas.microsoft.com/office/powerpoint/2010/main" val="307731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F7305-BA61-42CA-B846-634778B9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0" y="203200"/>
            <a:ext cx="9105900" cy="725488"/>
          </a:xfrm>
        </p:spPr>
        <p:txBody>
          <a:bodyPr/>
          <a:lstStyle/>
          <a:p>
            <a:r>
              <a:rPr lang="en-US" b="1" dirty="0"/>
              <a:t>Ce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energia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4F98EF-9BFC-4193-960B-8B08397C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1155700"/>
            <a:ext cx="11576050" cy="50673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sz="3200" dirty="0"/>
              <a:t>E</a:t>
            </a:r>
            <a:r>
              <a:rPr lang="en-US" sz="3200" dirty="0"/>
              <a:t>ste o mărime care </a:t>
            </a:r>
            <a:r>
              <a:rPr lang="en-US" sz="3200" dirty="0" err="1"/>
              <a:t>indică</a:t>
            </a:r>
            <a:r>
              <a:rPr lang="en-US" sz="3200" dirty="0"/>
              <a:t> </a:t>
            </a:r>
            <a:r>
              <a:rPr lang="en-US" sz="3200" dirty="0" err="1"/>
              <a:t>capacitatea</a:t>
            </a:r>
            <a:r>
              <a:rPr lang="en-US" sz="3200" dirty="0"/>
              <a:t> </a:t>
            </a:r>
            <a:r>
              <a:rPr lang="en-US" sz="3200" dirty="0" err="1"/>
              <a:t>unui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fizic</a:t>
            </a:r>
            <a:r>
              <a:rPr lang="en-US" sz="3200" dirty="0"/>
              <a:t> de a </a:t>
            </a:r>
            <a:r>
              <a:rPr lang="en-US" sz="3200" dirty="0" err="1"/>
              <a:t>efectua</a:t>
            </a:r>
            <a:r>
              <a:rPr lang="en-US" sz="3200" dirty="0"/>
              <a:t> </a:t>
            </a:r>
            <a:r>
              <a:rPr lang="en-US" sz="3200" dirty="0" err="1"/>
              <a:t>lucru</a:t>
            </a:r>
            <a:r>
              <a:rPr lang="en-US" sz="3200" dirty="0"/>
              <a:t> </a:t>
            </a:r>
            <a:r>
              <a:rPr lang="en-US" sz="3200" dirty="0" err="1"/>
              <a:t>mecanic</a:t>
            </a:r>
            <a:r>
              <a:rPr lang="en-US" sz="3200" dirty="0"/>
              <a:t> </a:t>
            </a:r>
            <a:r>
              <a:rPr lang="en-US" sz="3200" dirty="0" err="1"/>
              <a:t>când</a:t>
            </a:r>
            <a:r>
              <a:rPr lang="en-US" sz="3200" dirty="0"/>
              <a:t> </a:t>
            </a:r>
            <a:r>
              <a:rPr lang="en-US" sz="3200" dirty="0" err="1"/>
              <a:t>trece</a:t>
            </a:r>
            <a:r>
              <a:rPr lang="en-US" sz="3200" dirty="0"/>
              <a:t> </a:t>
            </a:r>
            <a:r>
              <a:rPr lang="en-US" sz="3200" dirty="0" err="1"/>
              <a:t>printr</a:t>
            </a:r>
            <a:r>
              <a:rPr lang="en-US" sz="3200" dirty="0"/>
              <a:t>-o </a:t>
            </a:r>
            <a:r>
              <a:rPr lang="en-US" sz="3200" dirty="0" err="1"/>
              <a:t>transformare</a:t>
            </a:r>
            <a:r>
              <a:rPr lang="en-US" sz="3200" dirty="0"/>
              <a:t> din </a:t>
            </a:r>
            <a:r>
              <a:rPr lang="en-US" sz="3200" dirty="0" err="1"/>
              <a:t>starea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</a:t>
            </a:r>
            <a:r>
              <a:rPr lang="en-US" sz="3200" dirty="0" err="1"/>
              <a:t>într</a:t>
            </a:r>
            <a:r>
              <a:rPr lang="en-US" sz="3200" dirty="0"/>
              <a:t>-o </a:t>
            </a:r>
            <a:r>
              <a:rPr lang="en-US" sz="3200" dirty="0" err="1"/>
              <a:t>altă</a:t>
            </a:r>
            <a:r>
              <a:rPr lang="en-US" sz="3200" dirty="0"/>
              <a:t> stare </a:t>
            </a:r>
            <a:r>
              <a:rPr lang="en-US" sz="3200" dirty="0" err="1"/>
              <a:t>aleasă</a:t>
            </a:r>
            <a:r>
              <a:rPr lang="en-US" sz="3200" dirty="0"/>
              <a:t> ca stare de </a:t>
            </a:r>
            <a:r>
              <a:rPr lang="en-US" sz="3200" dirty="0" err="1"/>
              <a:t>referință</a:t>
            </a:r>
            <a:r>
              <a:rPr lang="en-US" sz="3200" dirty="0"/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/>
              <a:t>Unele</a:t>
            </a:r>
            <a:r>
              <a:rPr lang="en-US" sz="3200" dirty="0"/>
              <a:t> </a:t>
            </a:r>
            <a:r>
              <a:rPr lang="ro-RO" sz="3200" dirty="0"/>
              <a:t>dintre</a:t>
            </a:r>
            <a:r>
              <a:rPr lang="en-US" sz="3200" dirty="0"/>
              <a:t> </a:t>
            </a:r>
            <a:r>
              <a:rPr lang="en-US" sz="3200" dirty="0" err="1"/>
              <a:t>definiții</a:t>
            </a:r>
            <a:r>
              <a:rPr lang="en-US" sz="3200" dirty="0"/>
              <a:t> </a:t>
            </a:r>
            <a:r>
              <a:rPr lang="en-US" sz="3200" dirty="0" err="1"/>
              <a:t>menţionează</a:t>
            </a:r>
            <a:r>
              <a:rPr lang="en-US" sz="3200" dirty="0"/>
              <a:t> </a:t>
            </a:r>
            <a:r>
              <a:rPr lang="en-US" sz="3200" dirty="0" err="1"/>
              <a:t>şi</a:t>
            </a:r>
            <a:r>
              <a:rPr lang="en-US" sz="3200" dirty="0"/>
              <a:t> </a:t>
            </a:r>
            <a:r>
              <a:rPr lang="en-US" sz="3200" dirty="0" err="1"/>
              <a:t>capacitatea</a:t>
            </a:r>
            <a:r>
              <a:rPr lang="en-US" sz="3200" dirty="0"/>
              <a:t> </a:t>
            </a:r>
            <a:r>
              <a:rPr lang="en-US" sz="3200" dirty="0" err="1"/>
              <a:t>unui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fizic</a:t>
            </a:r>
            <a:r>
              <a:rPr lang="en-US" sz="3200" dirty="0"/>
              <a:t> de a produce </a:t>
            </a:r>
            <a:r>
              <a:rPr lang="en-US" sz="3200" dirty="0" err="1"/>
              <a:t>căldură</a:t>
            </a:r>
            <a:r>
              <a:rPr lang="en-US" sz="3200" dirty="0"/>
              <a:t>.</a:t>
            </a:r>
            <a:endParaRPr lang="ro-RO" sz="3200" dirty="0"/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/>
              <a:t>Toate</a:t>
            </a:r>
            <a:r>
              <a:rPr lang="en-US" sz="3200" dirty="0"/>
              <a:t> </a:t>
            </a:r>
            <a:r>
              <a:rPr lang="en-US" sz="3200" dirty="0" err="1"/>
              <a:t>aceste</a:t>
            </a:r>
            <a:r>
              <a:rPr lang="en-US" sz="3200" dirty="0"/>
              <a:t> </a:t>
            </a:r>
            <a:r>
              <a:rPr lang="en-US" sz="3200" dirty="0" err="1"/>
              <a:t>moduri</a:t>
            </a:r>
            <a:r>
              <a:rPr lang="en-US" sz="3200" dirty="0"/>
              <a:t> de </a:t>
            </a:r>
            <a:r>
              <a:rPr lang="en-US" sz="3200" dirty="0" err="1"/>
              <a:t>definire</a:t>
            </a:r>
            <a:r>
              <a:rPr lang="en-US" sz="3200" dirty="0"/>
              <a:t> a </a:t>
            </a:r>
            <a:r>
              <a:rPr lang="en-US" sz="3200" dirty="0" err="1"/>
              <a:t>energiei</a:t>
            </a:r>
            <a:r>
              <a:rPr lang="en-US" sz="3200" dirty="0"/>
              <a:t> se </a:t>
            </a:r>
            <a:r>
              <a:rPr lang="en-US" sz="3200" dirty="0" err="1"/>
              <a:t>referă</a:t>
            </a:r>
            <a:r>
              <a:rPr lang="en-US" sz="3200" dirty="0"/>
              <a:t> </a:t>
            </a:r>
            <a:r>
              <a:rPr lang="en-US" sz="3200" dirty="0" err="1"/>
              <a:t>numai</a:t>
            </a:r>
            <a:r>
              <a:rPr lang="en-US" sz="3200" dirty="0"/>
              <a:t> la </a:t>
            </a:r>
            <a:r>
              <a:rPr lang="en-US" sz="3200" dirty="0" err="1"/>
              <a:t>producerea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transformarea</a:t>
            </a:r>
            <a:r>
              <a:rPr lang="en-US" sz="3200" dirty="0"/>
              <a:t> </a:t>
            </a:r>
            <a:r>
              <a:rPr lang="en-US" sz="3200" dirty="0" err="1"/>
              <a:t>lucrului</a:t>
            </a:r>
            <a:r>
              <a:rPr lang="en-US" sz="3200" dirty="0"/>
              <a:t> </a:t>
            </a:r>
            <a:r>
              <a:rPr lang="en-US" sz="3200" dirty="0" err="1"/>
              <a:t>mecanic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căldurii</a:t>
            </a:r>
            <a:r>
              <a:rPr lang="en-US" sz="3200" dirty="0"/>
              <a:t>, </a:t>
            </a:r>
            <a:r>
              <a:rPr lang="en-US" sz="3200" dirty="0" err="1"/>
              <a:t>însă</a:t>
            </a:r>
            <a:r>
              <a:rPr lang="en-US" sz="3200" dirty="0"/>
              <a:t> </a:t>
            </a:r>
            <a:r>
              <a:rPr lang="en-US" sz="3200" dirty="0" err="1"/>
              <a:t>ele</a:t>
            </a:r>
            <a:r>
              <a:rPr lang="en-US" sz="3200" dirty="0"/>
              <a:t> </a:t>
            </a:r>
            <a:r>
              <a:rPr lang="ro-RO" sz="3200" dirty="0"/>
              <a:t>reprezintă</a:t>
            </a:r>
            <a:r>
              <a:rPr lang="en-US" sz="3200" dirty="0"/>
              <a:t> </a:t>
            </a:r>
            <a:r>
              <a:rPr lang="en-US" sz="3200" dirty="0" err="1"/>
              <a:t>doar</a:t>
            </a:r>
            <a:r>
              <a:rPr lang="en-US" sz="3200" dirty="0"/>
              <a:t> </a:t>
            </a:r>
            <a:r>
              <a:rPr lang="en-US" sz="3200" dirty="0" err="1"/>
              <a:t>două</a:t>
            </a:r>
            <a:r>
              <a:rPr lang="en-US" sz="3200" dirty="0"/>
              <a:t> din </a:t>
            </a:r>
            <a:r>
              <a:rPr lang="en-US" sz="3200" dirty="0" err="1"/>
              <a:t>numeroasele</a:t>
            </a:r>
            <a:r>
              <a:rPr lang="en-US" sz="3200" dirty="0"/>
              <a:t> </a:t>
            </a:r>
            <a:r>
              <a:rPr lang="en-US" sz="3200" dirty="0" err="1"/>
              <a:t>forme</a:t>
            </a:r>
            <a:r>
              <a:rPr lang="en-US" sz="3200" dirty="0"/>
              <a:t> de </a:t>
            </a:r>
            <a:r>
              <a:rPr lang="en-US" sz="3200" dirty="0" err="1"/>
              <a:t>energie</a:t>
            </a:r>
            <a:r>
              <a:rPr lang="en-US" sz="3200" dirty="0"/>
              <a:t> </a:t>
            </a:r>
            <a:r>
              <a:rPr lang="en-US" sz="3200" dirty="0" err="1"/>
              <a:t>existente</a:t>
            </a:r>
            <a:r>
              <a:rPr lang="en-US" sz="3200" dirty="0"/>
              <a:t>, </a:t>
            </a:r>
            <a:r>
              <a:rPr lang="en-US" sz="3200" dirty="0" err="1"/>
              <a:t>noţiunea</a:t>
            </a:r>
            <a:r>
              <a:rPr lang="en-US" sz="3200" dirty="0"/>
              <a:t> de </a:t>
            </a:r>
            <a:r>
              <a:rPr lang="en-US" sz="3200" dirty="0" err="1"/>
              <a:t>energie</a:t>
            </a:r>
            <a:r>
              <a:rPr lang="en-US" sz="3200" dirty="0"/>
              <a:t> </a:t>
            </a:r>
            <a:r>
              <a:rPr lang="en-US" sz="3200" dirty="0" err="1"/>
              <a:t>fiind</a:t>
            </a:r>
            <a:r>
              <a:rPr lang="en-US" sz="3200" dirty="0"/>
              <a:t> </a:t>
            </a:r>
            <a:r>
              <a:rPr lang="en-US" sz="3200" dirty="0" err="1"/>
              <a:t>mult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complexă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fiind</a:t>
            </a:r>
            <a:r>
              <a:rPr lang="en-US" sz="3200" dirty="0"/>
              <a:t> </a:t>
            </a:r>
            <a:r>
              <a:rPr lang="en-US" sz="3200" dirty="0" err="1"/>
              <a:t>asociată</a:t>
            </a:r>
            <a:r>
              <a:rPr lang="en-US" sz="3200" dirty="0"/>
              <a:t> </a:t>
            </a:r>
            <a:r>
              <a:rPr lang="en-US" sz="3200" dirty="0" err="1"/>
              <a:t>şi</a:t>
            </a:r>
            <a:r>
              <a:rPr lang="en-US" sz="3200" dirty="0"/>
              <a:t> cu </a:t>
            </a:r>
            <a:r>
              <a:rPr lang="en-US" sz="3200" dirty="0" err="1"/>
              <a:t>alte</a:t>
            </a:r>
            <a:r>
              <a:rPr lang="en-US" sz="3200" dirty="0"/>
              <a:t> </a:t>
            </a:r>
            <a:r>
              <a:rPr lang="en-US" sz="3200" dirty="0" err="1"/>
              <a:t>sisteme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afară</a:t>
            </a:r>
            <a:r>
              <a:rPr lang="en-US" sz="3200" dirty="0"/>
              <a:t> de </a:t>
            </a:r>
            <a:r>
              <a:rPr lang="en-US" sz="3200" dirty="0" err="1"/>
              <a:t>cele</a:t>
            </a:r>
            <a:r>
              <a:rPr lang="en-US" sz="3200" dirty="0"/>
              <a:t> </a:t>
            </a:r>
            <a:r>
              <a:rPr lang="en-US" sz="3200" dirty="0" err="1"/>
              <a:t>fizice</a:t>
            </a:r>
            <a:r>
              <a:rPr lang="en-US" sz="3200" dirty="0"/>
              <a:t> </a:t>
            </a:r>
            <a:r>
              <a:rPr lang="en-US" sz="3200" dirty="0" err="1"/>
              <a:t>şi</a:t>
            </a:r>
            <a:r>
              <a:rPr lang="en-US" sz="3200" dirty="0"/>
              <a:t> </a:t>
            </a:r>
            <a:r>
              <a:rPr lang="en-US" sz="3200" dirty="0" err="1"/>
              <a:t>anume</a:t>
            </a:r>
            <a:r>
              <a:rPr lang="en-US" sz="3200" dirty="0"/>
              <a:t> </a:t>
            </a:r>
            <a:r>
              <a:rPr lang="en-US" sz="3200" dirty="0" err="1"/>
              <a:t>sisteme</a:t>
            </a:r>
            <a:r>
              <a:rPr lang="en-US" sz="3200" dirty="0"/>
              <a:t> </a:t>
            </a:r>
            <a:r>
              <a:rPr lang="en-US" sz="3200" dirty="0" err="1"/>
              <a:t>biologice</a:t>
            </a:r>
            <a:r>
              <a:rPr lang="en-US" sz="3200" dirty="0"/>
              <a:t>, </a:t>
            </a:r>
            <a:r>
              <a:rPr lang="en-US" sz="3200" dirty="0" err="1"/>
              <a:t>chimice</a:t>
            </a:r>
            <a:r>
              <a:rPr lang="en-US" sz="32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71095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6C5DC-0928-47C9-9A7F-6DC896EE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39700"/>
            <a:ext cx="8267700" cy="839788"/>
          </a:xfrm>
        </p:spPr>
        <p:txBody>
          <a:bodyPr>
            <a:normAutofit/>
          </a:bodyPr>
          <a:lstStyle/>
          <a:p>
            <a:r>
              <a:rPr lang="en-US" sz="4000" b="1" dirty="0"/>
              <a:t>De </a:t>
            </a:r>
            <a:r>
              <a:rPr lang="en-US" sz="4000" b="1" dirty="0" err="1"/>
              <a:t>ce</a:t>
            </a:r>
            <a:r>
              <a:rPr lang="en-US" sz="4000" b="1" dirty="0"/>
              <a:t> </a:t>
            </a:r>
            <a:r>
              <a:rPr lang="en-US" sz="4000" b="1" dirty="0" err="1"/>
              <a:t>suntem</a:t>
            </a:r>
            <a:r>
              <a:rPr lang="en-US" sz="4000" b="1" dirty="0"/>
              <a:t> </a:t>
            </a:r>
            <a:r>
              <a:rPr lang="en-US" sz="4000" b="1" dirty="0" err="1"/>
              <a:t>dependen</a:t>
            </a:r>
            <a:r>
              <a:rPr lang="ro-RO" sz="4000" b="1" dirty="0"/>
              <a:t>ți de </a:t>
            </a:r>
            <a:r>
              <a:rPr lang="en-US" sz="4000" b="1" dirty="0" err="1"/>
              <a:t>energie</a:t>
            </a:r>
            <a:r>
              <a:rPr lang="en-US" sz="4000" b="1" dirty="0"/>
              <a:t>?</a:t>
            </a:r>
          </a:p>
        </p:txBody>
      </p:sp>
      <p:pic>
        <p:nvPicPr>
          <p:cNvPr id="2050" name="Picture 2" descr="Imagini pentru word energy consumption">
            <a:extLst>
              <a:ext uri="{FF2B5EF4-FFF2-40B4-BE49-F238E27FC236}">
                <a16:creationId xmlns:a16="http://schemas.microsoft.com/office/drawing/2014/main" xmlns="" id="{BF874A41-8A1A-4F4B-B668-8C1CC456A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42" y="1284288"/>
            <a:ext cx="6588858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D02439-0AC3-4E80-866D-8170A9296FB2}"/>
              </a:ext>
            </a:extLst>
          </p:cNvPr>
          <p:cNvSpPr/>
          <p:nvPr/>
        </p:nvSpPr>
        <p:spPr>
          <a:xfrm>
            <a:off x="9620227" y="6627168"/>
            <a:ext cx="242726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[https://images.app.goo.gl/ux1213iwrFafat8PA]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9BB612-E906-425F-A478-8E416D3DEB7B}"/>
              </a:ext>
            </a:extLst>
          </p:cNvPr>
          <p:cNvSpPr/>
          <p:nvPr/>
        </p:nvSpPr>
        <p:spPr>
          <a:xfrm>
            <a:off x="0" y="1284288"/>
            <a:ext cx="54634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o-RO" b="1" dirty="0"/>
              <a:t>În prezent</a:t>
            </a:r>
            <a:r>
              <a:rPr lang="en-US" b="1" dirty="0"/>
              <a:t>, </a:t>
            </a:r>
            <a:r>
              <a:rPr lang="en-US" b="1" dirty="0" err="1"/>
              <a:t>omenirea</a:t>
            </a:r>
            <a:r>
              <a:rPr lang="en-US" b="1" dirty="0"/>
              <a:t> </a:t>
            </a:r>
            <a:r>
              <a:rPr lang="en-US" b="1" dirty="0" err="1"/>
              <a:t>consumă</a:t>
            </a:r>
            <a:r>
              <a:rPr lang="en-US" b="1" dirty="0"/>
              <a:t> 9.500</a:t>
            </a:r>
            <a:r>
              <a:rPr lang="ro-RO" b="1" dirty="0"/>
              <a:t> M</a:t>
            </a:r>
            <a:r>
              <a:rPr lang="en-US" b="1" dirty="0" err="1"/>
              <a:t>tep</a:t>
            </a:r>
            <a:r>
              <a:rPr lang="en-US" b="1" dirty="0"/>
              <a:t> pe an, </a:t>
            </a:r>
            <a:r>
              <a:rPr lang="ro-RO" b="1" dirty="0"/>
              <a:t/>
            </a:r>
            <a:br>
              <a:rPr lang="ro-RO" b="1" dirty="0"/>
            </a:br>
            <a:r>
              <a:rPr lang="en-US" b="1" dirty="0" err="1"/>
              <a:t>faţă</a:t>
            </a:r>
            <a:r>
              <a:rPr lang="en-US" b="1" dirty="0"/>
              <a:t> de </a:t>
            </a:r>
            <a:r>
              <a:rPr lang="en-US" b="1" dirty="0" err="1"/>
              <a:t>cca</a:t>
            </a:r>
            <a:r>
              <a:rPr lang="en-US" b="1" dirty="0"/>
              <a:t>. 500</a:t>
            </a:r>
            <a:r>
              <a:rPr lang="ro-RO" b="1" dirty="0"/>
              <a:t> M</a:t>
            </a:r>
            <a:r>
              <a:rPr lang="en-US" b="1" dirty="0" err="1"/>
              <a:t>tep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1860. (1tep=10Gcal=11682kWh=41868MJ)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Cu </a:t>
            </a:r>
            <a:r>
              <a:rPr lang="en-US" b="1" dirty="0" err="1"/>
              <a:t>toate</a:t>
            </a:r>
            <a:r>
              <a:rPr lang="en-US" b="1" dirty="0"/>
              <a:t> </a:t>
            </a:r>
            <a:r>
              <a:rPr lang="en-US" b="1" dirty="0" err="1"/>
              <a:t>eforturile</a:t>
            </a:r>
            <a:r>
              <a:rPr lang="en-US" b="1" dirty="0"/>
              <a:t> </a:t>
            </a:r>
            <a:r>
              <a:rPr lang="en-US" b="1" dirty="0" err="1"/>
              <a:t>depuse</a:t>
            </a:r>
            <a:r>
              <a:rPr lang="en-US" b="1" dirty="0"/>
              <a:t>, </a:t>
            </a:r>
            <a:r>
              <a:rPr lang="en-US" b="1" dirty="0" err="1"/>
              <a:t>totuşi</a:t>
            </a:r>
            <a:r>
              <a:rPr lang="en-US" b="1" dirty="0"/>
              <a:t> </a:t>
            </a:r>
            <a:r>
              <a:rPr lang="en-US" b="1" dirty="0" err="1"/>
              <a:t>consumul</a:t>
            </a:r>
            <a:r>
              <a:rPr lang="en-US" b="1" dirty="0"/>
              <a:t> de </a:t>
            </a:r>
            <a:r>
              <a:rPr lang="en-US" b="1" dirty="0" err="1"/>
              <a:t>energie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într</a:t>
            </a:r>
            <a:r>
              <a:rPr lang="en-US" b="1" dirty="0"/>
              <a:t>-o </a:t>
            </a:r>
            <a:r>
              <a:rPr lang="en-US" b="1" dirty="0" err="1"/>
              <a:t>continuă</a:t>
            </a:r>
            <a:r>
              <a:rPr lang="en-US" b="1" dirty="0"/>
              <a:t> </a:t>
            </a:r>
            <a:r>
              <a:rPr lang="en-US" b="1" dirty="0" err="1"/>
              <a:t>creştere</a:t>
            </a:r>
            <a:r>
              <a:rPr lang="en-US" b="1" dirty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Potrivit</a:t>
            </a:r>
            <a:r>
              <a:rPr lang="en-US" b="1" dirty="0"/>
              <a:t> </a:t>
            </a:r>
            <a:r>
              <a:rPr lang="en-US" b="1" dirty="0" err="1"/>
              <a:t>Agenţiei</a:t>
            </a:r>
            <a:r>
              <a:rPr lang="en-US" b="1" dirty="0"/>
              <a:t> </a:t>
            </a:r>
            <a:r>
              <a:rPr lang="en-US" b="1" dirty="0" err="1"/>
              <a:t>Internaţionale</a:t>
            </a:r>
            <a:r>
              <a:rPr lang="en-US" b="1" dirty="0"/>
              <a:t> a </a:t>
            </a:r>
            <a:r>
              <a:rPr lang="en-US" b="1" dirty="0" err="1"/>
              <a:t>Energiei</a:t>
            </a:r>
            <a:r>
              <a:rPr lang="en-US" b="1" dirty="0"/>
              <a:t> (IEA) </a:t>
            </a:r>
            <a:r>
              <a:rPr lang="en-US" b="1" dirty="0" err="1"/>
              <a:t>consumul</a:t>
            </a:r>
            <a:r>
              <a:rPr lang="en-US" b="1" dirty="0"/>
              <a:t> </a:t>
            </a:r>
            <a:r>
              <a:rPr lang="en-US" b="1" dirty="0" err="1"/>
              <a:t>până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2040 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b="1" dirty="0" err="1"/>
              <a:t>urma</a:t>
            </a:r>
            <a:r>
              <a:rPr lang="en-US" b="1" dirty="0"/>
              <a:t> </a:t>
            </a:r>
            <a:r>
              <a:rPr lang="en-US" b="1" dirty="0" err="1"/>
              <a:t>să</a:t>
            </a:r>
            <a:r>
              <a:rPr lang="en-US" b="1" dirty="0"/>
              <a:t> </a:t>
            </a:r>
            <a:r>
              <a:rPr lang="en-US" b="1" dirty="0" err="1"/>
              <a:t>crească</a:t>
            </a:r>
            <a:r>
              <a:rPr lang="en-US" b="1" dirty="0"/>
              <a:t> cu </a:t>
            </a:r>
            <a:r>
              <a:rPr lang="en-US" b="1" dirty="0" err="1"/>
              <a:t>aproximativ</a:t>
            </a:r>
            <a:r>
              <a:rPr lang="en-US" b="1" dirty="0"/>
              <a:t> 28% </a:t>
            </a:r>
            <a:r>
              <a:rPr lang="en-US" b="1" dirty="0" err="1"/>
              <a:t>faţă</a:t>
            </a:r>
            <a:r>
              <a:rPr lang="en-US" b="1" dirty="0"/>
              <a:t> de </a:t>
            </a:r>
            <a:r>
              <a:rPr lang="en-US" b="1" dirty="0" err="1"/>
              <a:t>anul</a:t>
            </a:r>
            <a:r>
              <a:rPr lang="en-US" b="1" dirty="0"/>
              <a:t> 1990.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Chiar</a:t>
            </a:r>
            <a:r>
              <a:rPr lang="en-US" b="1" dirty="0"/>
              <a:t> </a:t>
            </a:r>
            <a:r>
              <a:rPr lang="en-US" b="1" dirty="0" err="1"/>
              <a:t>dacă</a:t>
            </a:r>
            <a:r>
              <a:rPr lang="en-US" b="1" dirty="0"/>
              <a:t> ne </a:t>
            </a:r>
            <a:r>
              <a:rPr lang="en-US" b="1" dirty="0" err="1"/>
              <a:t>acoperă</a:t>
            </a:r>
            <a:r>
              <a:rPr lang="en-US" b="1" dirty="0"/>
              <a:t> </a:t>
            </a:r>
            <a:r>
              <a:rPr lang="en-US" b="1" dirty="0" err="1"/>
              <a:t>nevoile</a:t>
            </a:r>
            <a:r>
              <a:rPr lang="en-US" b="1" dirty="0"/>
              <a:t>, </a:t>
            </a:r>
            <a:r>
              <a:rPr lang="en-US" b="1" dirty="0" err="1"/>
              <a:t>consumul</a:t>
            </a:r>
            <a:r>
              <a:rPr lang="en-US" b="1" dirty="0"/>
              <a:t> de </a:t>
            </a:r>
            <a:r>
              <a:rPr lang="en-US" b="1" dirty="0" err="1"/>
              <a:t>energie</a:t>
            </a:r>
            <a:r>
              <a:rPr lang="en-US" b="1" dirty="0"/>
              <a:t> duce </a:t>
            </a:r>
            <a:r>
              <a:rPr lang="en-US" b="1" dirty="0" err="1"/>
              <a:t>şi</a:t>
            </a:r>
            <a:r>
              <a:rPr lang="en-US" b="1" dirty="0"/>
              <a:t> la </a:t>
            </a:r>
            <a:r>
              <a:rPr lang="en-US" b="1" dirty="0" err="1"/>
              <a:t>riscul</a:t>
            </a:r>
            <a:r>
              <a:rPr lang="en-US" b="1" dirty="0"/>
              <a:t> </a:t>
            </a:r>
            <a:r>
              <a:rPr lang="en-US" b="1" dirty="0" err="1"/>
              <a:t>alterării</a:t>
            </a:r>
            <a:r>
              <a:rPr lang="en-US" b="1" dirty="0"/>
              <a:t> </a:t>
            </a:r>
            <a:r>
              <a:rPr lang="en-US" b="1" dirty="0" err="1"/>
              <a:t>ireversibile</a:t>
            </a:r>
            <a:r>
              <a:rPr lang="en-US" b="1" dirty="0"/>
              <a:t> a </a:t>
            </a:r>
            <a:r>
              <a:rPr lang="en-US" b="1" dirty="0" err="1"/>
              <a:t>echilibrului</a:t>
            </a:r>
            <a:r>
              <a:rPr lang="en-US" b="1" dirty="0"/>
              <a:t> natural </a:t>
            </a:r>
            <a:r>
              <a:rPr lang="en-US" b="1" dirty="0" err="1"/>
              <a:t>atât</a:t>
            </a:r>
            <a:r>
              <a:rPr lang="en-US" b="1" dirty="0"/>
              <a:t> la </a:t>
            </a:r>
            <a:r>
              <a:rPr lang="en-US" b="1" dirty="0" err="1"/>
              <a:t>nivel</a:t>
            </a:r>
            <a:r>
              <a:rPr lang="en-US" b="1" dirty="0"/>
              <a:t> local </a:t>
            </a:r>
            <a:r>
              <a:rPr lang="en-US" b="1" dirty="0" err="1"/>
              <a:t>cât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la </a:t>
            </a:r>
            <a:r>
              <a:rPr lang="en-US" b="1" dirty="0" err="1"/>
              <a:t>nivel</a:t>
            </a:r>
            <a:r>
              <a:rPr lang="en-US" b="1" dirty="0"/>
              <a:t> global.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591C48-2C53-4C20-9A7E-63AF2550BE06}"/>
              </a:ext>
            </a:extLst>
          </p:cNvPr>
          <p:cNvSpPr/>
          <p:nvPr/>
        </p:nvSpPr>
        <p:spPr>
          <a:xfrm>
            <a:off x="0" y="5090571"/>
            <a:ext cx="1139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Rezervele</a:t>
            </a:r>
            <a:r>
              <a:rPr lang="en-US" b="1" dirty="0"/>
              <a:t> de </a:t>
            </a:r>
            <a:r>
              <a:rPr lang="en-US" b="1" dirty="0" err="1"/>
              <a:t>combustibili</a:t>
            </a:r>
            <a:r>
              <a:rPr lang="en-US" b="1" dirty="0"/>
              <a:t> </a:t>
            </a:r>
            <a:r>
              <a:rPr lang="en-US" b="1" dirty="0" err="1"/>
              <a:t>fosili</a:t>
            </a:r>
            <a:r>
              <a:rPr lang="en-US" b="1" dirty="0"/>
              <a:t> ale </a:t>
            </a:r>
            <a:r>
              <a:rPr lang="en-US" b="1" dirty="0" err="1"/>
              <a:t>Terrei</a:t>
            </a:r>
            <a:r>
              <a:rPr lang="en-US" b="1" dirty="0"/>
              <a:t> pot </a:t>
            </a:r>
            <a:r>
              <a:rPr lang="en-US" b="1" dirty="0" err="1"/>
              <a:t>asigura</a:t>
            </a:r>
            <a:r>
              <a:rPr lang="en-US" b="1" dirty="0"/>
              <a:t> </a:t>
            </a:r>
            <a:r>
              <a:rPr lang="en-US" b="1" dirty="0" err="1"/>
              <a:t>probabil</a:t>
            </a:r>
            <a:r>
              <a:rPr lang="en-US" b="1" dirty="0"/>
              <a:t> </a:t>
            </a:r>
            <a:r>
              <a:rPr lang="en-US" b="1" dirty="0" err="1"/>
              <a:t>energie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încă</a:t>
            </a:r>
            <a:r>
              <a:rPr lang="en-US" b="1" dirty="0"/>
              <a:t> 100 de ani, </a:t>
            </a:r>
            <a:r>
              <a:rPr lang="en-US" b="1" dirty="0" err="1"/>
              <a:t>dar</a:t>
            </a:r>
            <a:r>
              <a:rPr lang="en-US" b="1" dirty="0"/>
              <a:t> </a:t>
            </a:r>
            <a:r>
              <a:rPr lang="en-US" b="1" dirty="0" err="1"/>
              <a:t>aceasta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o </a:t>
            </a:r>
            <a:r>
              <a:rPr lang="en-US" b="1" dirty="0" err="1"/>
              <a:t>perioadă</a:t>
            </a:r>
            <a:r>
              <a:rPr lang="en-US" b="1" dirty="0"/>
              <a:t> de </a:t>
            </a:r>
            <a:r>
              <a:rPr lang="en-US" b="1" dirty="0" err="1"/>
              <a:t>timp</a:t>
            </a:r>
            <a:r>
              <a:rPr lang="en-US" b="1" dirty="0"/>
              <a:t> </a:t>
            </a:r>
            <a:r>
              <a:rPr lang="en-US" b="1" dirty="0" err="1"/>
              <a:t>insignifiantă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comparaţie</a:t>
            </a:r>
            <a:r>
              <a:rPr lang="en-US" b="1" dirty="0"/>
              <a:t> cu </a:t>
            </a:r>
            <a:r>
              <a:rPr lang="en-US" b="1" dirty="0" err="1"/>
              <a:t>întreaga</a:t>
            </a:r>
            <a:r>
              <a:rPr lang="en-US" b="1" dirty="0"/>
              <a:t> </a:t>
            </a:r>
            <a:r>
              <a:rPr lang="en-US" b="1" dirty="0" err="1"/>
              <a:t>istorie</a:t>
            </a:r>
            <a:r>
              <a:rPr lang="en-US" b="1" dirty="0"/>
              <a:t> a </a:t>
            </a:r>
            <a:r>
              <a:rPr lang="en-US" b="1" dirty="0" err="1"/>
              <a:t>civilizaţiei</a:t>
            </a:r>
            <a:r>
              <a:rPr lang="en-US" b="1" dirty="0"/>
              <a:t> </a:t>
            </a:r>
            <a:r>
              <a:rPr lang="en-US" b="1" dirty="0" err="1"/>
              <a:t>umane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334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009D4-47C0-4D44-8AD3-6BCB8F6F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927" y="308395"/>
            <a:ext cx="6903090" cy="86044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+mn-lt"/>
              </a:rPr>
              <a:t>Necesarul</a:t>
            </a:r>
            <a:r>
              <a:rPr lang="en-US" sz="4000" b="1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4000" b="1" dirty="0" err="1">
                <a:solidFill>
                  <a:srgbClr val="000000"/>
                </a:solidFill>
                <a:latin typeface="+mn-lt"/>
              </a:rPr>
              <a:t>energie</a:t>
            </a:r>
            <a:r>
              <a:rPr lang="en-US" sz="4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+mn-lt"/>
              </a:rPr>
              <a:t>utilizat</a:t>
            </a:r>
            <a:endParaRPr lang="en-US" sz="4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70AD37-4C48-448F-8446-EE29A3CD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91" y="1707779"/>
            <a:ext cx="3914051" cy="3596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6D897C-F127-4799-B336-609F54FC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129" y="1609355"/>
            <a:ext cx="6631888" cy="3639289"/>
          </a:xfrm>
        </p:spPr>
        <p:txBody>
          <a:bodyPr anchor="ctr">
            <a:norm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O </a:t>
            </a:r>
            <a:r>
              <a:rPr lang="en-US" sz="2000" dirty="0" err="1">
                <a:solidFill>
                  <a:srgbClr val="000000"/>
                </a:solidFill>
              </a:rPr>
              <a:t>locuinţă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tipică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consuma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aprox</a:t>
            </a:r>
            <a:r>
              <a:rPr lang="en-US" sz="2000" dirty="0">
                <a:solidFill>
                  <a:srgbClr val="000000"/>
                </a:solidFill>
              </a:rPr>
              <a:t> 21000 kWh pe an (</a:t>
            </a:r>
            <a:r>
              <a:rPr lang="en-US" sz="2000" dirty="0" err="1">
                <a:solidFill>
                  <a:srgbClr val="000000"/>
                </a:solidFill>
              </a:rPr>
              <a:t>cea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mai</a:t>
            </a:r>
            <a:r>
              <a:rPr lang="en-US" sz="2000" dirty="0">
                <a:solidFill>
                  <a:srgbClr val="000000"/>
                </a:solidFill>
              </a:rPr>
              <a:t> mare </a:t>
            </a:r>
            <a:r>
              <a:rPr lang="en-US" sz="2000" dirty="0" err="1">
                <a:solidFill>
                  <a:srgbClr val="000000"/>
                </a:solidFill>
              </a:rPr>
              <a:t>parte</a:t>
            </a:r>
            <a:r>
              <a:rPr lang="en-US" sz="2000" dirty="0">
                <a:solidFill>
                  <a:srgbClr val="000000"/>
                </a:solidFill>
              </a:rPr>
              <a:t>, ca </a:t>
            </a:r>
            <a:r>
              <a:rPr lang="en-US" sz="2000" dirty="0" err="1">
                <a:solidFill>
                  <a:srgbClr val="000000"/>
                </a:solidFill>
              </a:rPr>
              <a:t>energie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termică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ro-RO" sz="2000" dirty="0">
              <a:solidFill>
                <a:srgbClr val="000000"/>
              </a:solidFill>
            </a:endParaRPr>
          </a:p>
          <a:p>
            <a:pPr algn="just"/>
            <a:r>
              <a:rPr lang="ro-RO" sz="2000" dirty="0">
                <a:solidFill>
                  <a:srgbClr val="000000"/>
                </a:solidFill>
              </a:rPr>
              <a:t>Î</a:t>
            </a:r>
            <a:r>
              <a:rPr lang="en-US" sz="2000" dirty="0">
                <a:solidFill>
                  <a:srgbClr val="000000"/>
                </a:solidFill>
              </a:rPr>
              <a:t>n </a:t>
            </a:r>
            <a:r>
              <a:rPr lang="en-US" sz="2000" dirty="0" err="1">
                <a:solidFill>
                  <a:srgbClr val="000000"/>
                </a:solidFill>
              </a:rPr>
              <a:t>anul</a:t>
            </a:r>
            <a:r>
              <a:rPr lang="en-US" sz="2000" dirty="0">
                <a:solidFill>
                  <a:srgbClr val="000000"/>
                </a:solidFill>
              </a:rPr>
              <a:t> 2014, </a:t>
            </a:r>
            <a:r>
              <a:rPr lang="en-US" sz="2000" dirty="0" err="1">
                <a:solidFill>
                  <a:srgbClr val="000000"/>
                </a:solidFill>
              </a:rPr>
              <a:t>consumul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mediu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energie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electrică</a:t>
            </a:r>
            <a:r>
              <a:rPr lang="en-US" sz="2000" dirty="0">
                <a:solidFill>
                  <a:srgbClr val="000000"/>
                </a:solidFill>
              </a:rPr>
              <a:t> a </a:t>
            </a:r>
            <a:r>
              <a:rPr lang="en-US" sz="2000" dirty="0" err="1">
                <a:solidFill>
                  <a:srgbClr val="000000"/>
                </a:solidFill>
              </a:rPr>
              <a:t>fost</a:t>
            </a:r>
            <a:r>
              <a:rPr lang="en-US" sz="2000" dirty="0">
                <a:solidFill>
                  <a:srgbClr val="000000"/>
                </a:solidFill>
              </a:rPr>
              <a:t> de 1674 kWh/</a:t>
            </a:r>
            <a:r>
              <a:rPr lang="en-US" sz="2000" dirty="0" err="1">
                <a:solidFill>
                  <a:srgbClr val="000000"/>
                </a:solidFill>
              </a:rPr>
              <a:t>gospodărie</a:t>
            </a:r>
            <a:r>
              <a:rPr lang="ro-RO" sz="2000" dirty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o-RO" sz="2000" dirty="0">
                <a:solidFill>
                  <a:srgbClr val="000000"/>
                </a:solidFill>
              </a:rPr>
              <a:t>î</a:t>
            </a:r>
            <a:r>
              <a:rPr lang="en-US" sz="2000" dirty="0">
                <a:solidFill>
                  <a:srgbClr val="000000"/>
                </a:solidFill>
              </a:rPr>
              <a:t>n </a:t>
            </a:r>
            <a:r>
              <a:rPr lang="en-US" sz="2000" dirty="0" err="1">
                <a:solidFill>
                  <a:srgbClr val="000000"/>
                </a:solidFill>
              </a:rPr>
              <a:t>anul</a:t>
            </a:r>
            <a:r>
              <a:rPr lang="en-US" sz="2000" dirty="0">
                <a:solidFill>
                  <a:srgbClr val="000000"/>
                </a:solidFill>
              </a:rPr>
              <a:t> 2000, era de 1057 kWh/</a:t>
            </a:r>
            <a:r>
              <a:rPr lang="en-US" sz="2000" dirty="0" err="1">
                <a:solidFill>
                  <a:srgbClr val="000000"/>
                </a:solidFill>
              </a:rPr>
              <a:t>gospodarie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o-RO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Există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diferențe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între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consumul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energie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dintr</a:t>
            </a:r>
            <a:r>
              <a:rPr lang="en-US" sz="2000" dirty="0">
                <a:solidFill>
                  <a:srgbClr val="000000"/>
                </a:solidFill>
              </a:rPr>
              <a:t>-un </a:t>
            </a:r>
            <a:r>
              <a:rPr lang="en-US" sz="2000" dirty="0" err="1">
                <a:solidFill>
                  <a:srgbClr val="000000"/>
                </a:solidFill>
              </a:rPr>
              <a:t>apartament</a:t>
            </a:r>
            <a:r>
              <a:rPr lang="en-US" sz="2000" dirty="0">
                <a:solidFill>
                  <a:srgbClr val="000000"/>
                </a:solidFill>
              </a:rPr>
              <a:t> de bloc </a:t>
            </a:r>
            <a:r>
              <a:rPr lang="en-US" sz="2000" dirty="0" err="1">
                <a:solidFill>
                  <a:srgbClr val="000000"/>
                </a:solidFill>
              </a:rPr>
              <a:t>și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cel</a:t>
            </a:r>
            <a:r>
              <a:rPr lang="en-US" sz="2000" dirty="0">
                <a:solidFill>
                  <a:srgbClr val="000000"/>
                </a:solidFill>
              </a:rPr>
              <a:t> al </a:t>
            </a:r>
            <a:r>
              <a:rPr lang="en-US" sz="2000" dirty="0" err="1">
                <a:solidFill>
                  <a:srgbClr val="000000"/>
                </a:solidFill>
              </a:rPr>
              <a:t>unei</a:t>
            </a:r>
            <a:r>
              <a:rPr lang="en-US" sz="2000" dirty="0">
                <a:solidFill>
                  <a:srgbClr val="000000"/>
                </a:solidFill>
              </a:rPr>
              <a:t> case </a:t>
            </a:r>
            <a:r>
              <a:rPr lang="en-US" sz="2000" dirty="0" err="1">
                <a:solidFill>
                  <a:srgbClr val="000000"/>
                </a:solidFill>
              </a:rPr>
              <a:t>unifamiliale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astfel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endParaRPr lang="ro-RO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</a:rPr>
              <a:t>Apartament</a:t>
            </a:r>
            <a:r>
              <a:rPr lang="en-US" sz="2000" dirty="0">
                <a:solidFill>
                  <a:srgbClr val="000000"/>
                </a:solidFill>
              </a:rPr>
              <a:t>: 16500 – 25000 kWh/an </a:t>
            </a:r>
            <a:r>
              <a:rPr lang="ro-RO" sz="2000" dirty="0">
                <a:solidFill>
                  <a:srgbClr val="000000"/>
                </a:solidFill>
              </a:rPr>
              <a:t/>
            </a:r>
            <a:br>
              <a:rPr lang="ro-RO" sz="2000" dirty="0">
                <a:solidFill>
                  <a:srgbClr val="000000"/>
                </a:solidFill>
              </a:rPr>
            </a:br>
            <a:r>
              <a:rPr lang="en-US" sz="2000" dirty="0" err="1">
                <a:solidFill>
                  <a:srgbClr val="000000"/>
                </a:solidFill>
              </a:rPr>
              <a:t>Casă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unifamilială</a:t>
            </a:r>
            <a:r>
              <a:rPr lang="en-US" sz="2000" dirty="0">
                <a:solidFill>
                  <a:srgbClr val="000000"/>
                </a:solidFill>
              </a:rPr>
              <a:t>: 25000 – 35000 kWh/an </a:t>
            </a:r>
          </a:p>
        </p:txBody>
      </p:sp>
    </p:spTree>
    <p:extLst>
      <p:ext uri="{BB962C8B-B14F-4D97-AF65-F5344CB8AC3E}">
        <p14:creationId xmlns:p14="http://schemas.microsoft.com/office/powerpoint/2010/main" val="187875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531AE-61D1-48D5-AA7A-7F97D48E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90815"/>
            <a:ext cx="11709400" cy="848613"/>
          </a:xfrm>
        </p:spPr>
        <p:txBody>
          <a:bodyPr>
            <a:normAutofit/>
          </a:bodyPr>
          <a:lstStyle/>
          <a:p>
            <a:r>
              <a:rPr lang="en-US" sz="3600" b="1" dirty="0"/>
              <a:t>Ce </a:t>
            </a:r>
            <a:r>
              <a:rPr lang="en-US" sz="3600" b="1" dirty="0" err="1"/>
              <a:t>putem</a:t>
            </a:r>
            <a:r>
              <a:rPr lang="en-US" sz="3600" b="1" dirty="0"/>
              <a:t> face </a:t>
            </a:r>
            <a:r>
              <a:rPr lang="en-US" sz="3600" b="1" dirty="0" err="1"/>
              <a:t>pentru</a:t>
            </a:r>
            <a:r>
              <a:rPr lang="en-US" sz="3600" b="1" dirty="0"/>
              <a:t> a ne reduce </a:t>
            </a:r>
            <a:r>
              <a:rPr lang="en-US" sz="3600" b="1" dirty="0" err="1"/>
              <a:t>consumul</a:t>
            </a:r>
            <a:r>
              <a:rPr lang="en-US" sz="3600" b="1" dirty="0"/>
              <a:t> de </a:t>
            </a:r>
            <a:r>
              <a:rPr lang="en-US" sz="3600" b="1" dirty="0" err="1"/>
              <a:t>energie</a:t>
            </a:r>
            <a:r>
              <a:rPr lang="en-US" sz="3600" b="1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FB2475-860B-4843-BA0B-309E5B14337E}"/>
              </a:ext>
            </a:extLst>
          </p:cNvPr>
          <p:cNvSpPr/>
          <p:nvPr/>
        </p:nvSpPr>
        <p:spPr>
          <a:xfrm>
            <a:off x="5041532" y="973128"/>
            <a:ext cx="2353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Piramida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ro-RO" dirty="0" err="1"/>
              <a:t>tică</a:t>
            </a:r>
            <a:r>
              <a:rPr lang="en-US" dirty="0"/>
              <a:t> -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47CB6919-779D-4367-BFCF-ABA5AB8AD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407386"/>
              </p:ext>
            </p:extLst>
          </p:nvPr>
        </p:nvGraphicFramePr>
        <p:xfrm>
          <a:off x="2604352" y="1506638"/>
          <a:ext cx="7213601" cy="516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4E2B25B-F90C-48F2-875C-E76651D75D1D}"/>
              </a:ext>
            </a:extLst>
          </p:cNvPr>
          <p:cNvCxnSpPr>
            <a:cxnSpLocks/>
          </p:cNvCxnSpPr>
          <p:nvPr/>
        </p:nvCxnSpPr>
        <p:spPr>
          <a:xfrm>
            <a:off x="2465614" y="3216731"/>
            <a:ext cx="77783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AutoShape 4" descr="Imagine similarÄ">
            <a:extLst>
              <a:ext uri="{FF2B5EF4-FFF2-40B4-BE49-F238E27FC236}">
                <a16:creationId xmlns:a16="http://schemas.microsoft.com/office/drawing/2014/main" xmlns="" id="{6DE5605C-1F01-4CC6-BCBE-2B7A4F7694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ine similarÄ">
            <a:extLst>
              <a:ext uri="{FF2B5EF4-FFF2-40B4-BE49-F238E27FC236}">
                <a16:creationId xmlns:a16="http://schemas.microsoft.com/office/drawing/2014/main" xmlns="" id="{35919C18-778A-433C-9F37-093F16C33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8"/>
          <a:stretch/>
        </p:blipFill>
        <p:spPr bwMode="auto">
          <a:xfrm>
            <a:off x="395790" y="1604355"/>
            <a:ext cx="1112102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ine similarÄ">
            <a:extLst>
              <a:ext uri="{FF2B5EF4-FFF2-40B4-BE49-F238E27FC236}">
                <a16:creationId xmlns:a16="http://schemas.microsoft.com/office/drawing/2014/main" xmlns="" id="{80481C12-C2C5-4297-BFF7-E70F757FC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28704" r="19259" b="1720"/>
          <a:stretch/>
        </p:blipFill>
        <p:spPr bwMode="auto">
          <a:xfrm>
            <a:off x="2288206" y="1724153"/>
            <a:ext cx="914769" cy="8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ine similarÄ">
            <a:extLst>
              <a:ext uri="{FF2B5EF4-FFF2-40B4-BE49-F238E27FC236}">
                <a16:creationId xmlns:a16="http://schemas.microsoft.com/office/drawing/2014/main" xmlns="" id="{B24D015F-3581-4DBC-8532-DCFBB5402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3935546" y="1623741"/>
            <a:ext cx="1116012" cy="10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ini pentru solar energy animation">
            <a:extLst>
              <a:ext uri="{FF2B5EF4-FFF2-40B4-BE49-F238E27FC236}">
                <a16:creationId xmlns:a16="http://schemas.microsoft.com/office/drawing/2014/main" xmlns="" id="{2B76075B-96F1-4C70-9422-D130413F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58" y="1637572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ini pentru biomasa">
            <a:extLst>
              <a:ext uri="{FF2B5EF4-FFF2-40B4-BE49-F238E27FC236}">
                <a16:creationId xmlns:a16="http://schemas.microsoft.com/office/drawing/2014/main" xmlns="" id="{14AB279E-5616-4225-91AE-75276561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71" y="1698156"/>
            <a:ext cx="1770148" cy="11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agini pentru biodiesel">
            <a:extLst>
              <a:ext uri="{FF2B5EF4-FFF2-40B4-BE49-F238E27FC236}">
                <a16:creationId xmlns:a16="http://schemas.microsoft.com/office/drawing/2014/main" xmlns="" id="{53868325-058D-4BD1-A45F-9CCA15311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47" y="1394752"/>
            <a:ext cx="1353248" cy="16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3C5B2C-173E-47A3-9ED9-27A0EABA2A34}"/>
              </a:ext>
            </a:extLst>
          </p:cNvPr>
          <p:cNvSpPr/>
          <p:nvPr/>
        </p:nvSpPr>
        <p:spPr>
          <a:xfrm>
            <a:off x="423618" y="3309872"/>
            <a:ext cx="281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Aparate eficiente</a:t>
            </a:r>
            <a:r>
              <a:rPr lang="en-US" b="1" dirty="0"/>
              <a:t> </a:t>
            </a:r>
            <a:r>
              <a:rPr lang="en-US" b="1" dirty="0" err="1"/>
              <a:t>energe</a:t>
            </a:r>
            <a:r>
              <a:rPr lang="ro-RO" b="1" dirty="0"/>
              <a:t>tic</a:t>
            </a:r>
            <a:r>
              <a:rPr lang="en-US" b="1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4A1A7FB-6EBD-40EE-8592-76985CA71A73}"/>
              </a:ext>
            </a:extLst>
          </p:cNvPr>
          <p:cNvSpPr/>
          <p:nvPr/>
        </p:nvSpPr>
        <p:spPr>
          <a:xfrm>
            <a:off x="2288206" y="3690147"/>
            <a:ext cx="1802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Iluminat eficient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0995B31-4E6E-488A-89C6-C99C4FAB6B6B}"/>
              </a:ext>
            </a:extLst>
          </p:cNvPr>
          <p:cNvSpPr/>
          <p:nvPr/>
        </p:nvSpPr>
        <p:spPr>
          <a:xfrm>
            <a:off x="209477" y="4012854"/>
            <a:ext cx="266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Clădiri eficiente</a:t>
            </a:r>
            <a:r>
              <a:rPr lang="en-US" b="1" dirty="0"/>
              <a:t> </a:t>
            </a:r>
            <a:r>
              <a:rPr lang="en-US" b="1" dirty="0" err="1"/>
              <a:t>energe</a:t>
            </a:r>
            <a:r>
              <a:rPr lang="ro-RO" b="1" dirty="0"/>
              <a:t>tic</a:t>
            </a:r>
            <a:r>
              <a:rPr lang="en-US" b="1" dirty="0"/>
              <a:t> </a:t>
            </a:r>
          </a:p>
        </p:txBody>
      </p:sp>
      <p:pic>
        <p:nvPicPr>
          <p:cNvPr id="3102" name="Picture 30" descr="Imagine similarÄ">
            <a:extLst>
              <a:ext uri="{FF2B5EF4-FFF2-40B4-BE49-F238E27FC236}">
                <a16:creationId xmlns:a16="http://schemas.microsoft.com/office/drawing/2014/main" xmlns="" id="{0E8703C9-639F-4C44-A532-DE6B2AFF8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/>
          <a:stretch/>
        </p:blipFill>
        <p:spPr bwMode="auto">
          <a:xfrm>
            <a:off x="10440586" y="3328992"/>
            <a:ext cx="1674268" cy="18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706BC3A-2A0C-44D5-B7AE-D9F89B5FDA11}"/>
              </a:ext>
            </a:extLst>
          </p:cNvPr>
          <p:cNvSpPr/>
          <p:nvPr/>
        </p:nvSpPr>
        <p:spPr>
          <a:xfrm>
            <a:off x="1203016" y="4456816"/>
            <a:ext cx="2865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Vehicule eficiente</a:t>
            </a:r>
            <a:r>
              <a:rPr lang="en-US" b="1" dirty="0"/>
              <a:t> </a:t>
            </a:r>
            <a:r>
              <a:rPr lang="en-US" b="1" dirty="0" err="1"/>
              <a:t>energe</a:t>
            </a:r>
            <a:r>
              <a:rPr lang="ro-RO" b="1" dirty="0"/>
              <a:t>tic</a:t>
            </a:r>
            <a:r>
              <a:rPr lang="en-US" b="1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5C3040F-E79D-49DD-A113-A8141D495183}"/>
              </a:ext>
            </a:extLst>
          </p:cNvPr>
          <p:cNvSpPr/>
          <p:nvPr/>
        </p:nvSpPr>
        <p:spPr>
          <a:xfrm>
            <a:off x="415798" y="5502683"/>
            <a:ext cx="218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Reciclarea apei uzate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C9B5119-B52D-4644-9B23-BCADC63AFAD1}"/>
              </a:ext>
            </a:extLst>
          </p:cNvPr>
          <p:cNvSpPr/>
          <p:nvPr/>
        </p:nvSpPr>
        <p:spPr>
          <a:xfrm>
            <a:off x="8225535" y="3298485"/>
            <a:ext cx="2024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Co-generare la </a:t>
            </a:r>
            <a:br>
              <a:rPr lang="ro-RO" b="1" dirty="0"/>
            </a:br>
            <a:r>
              <a:rPr lang="ro-RO" b="1" dirty="0"/>
              <a:t>punctul de utilizare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6F23D84-FB4F-4100-A52B-7B9ED34759E8}"/>
              </a:ext>
            </a:extLst>
          </p:cNvPr>
          <p:cNvSpPr/>
          <p:nvPr/>
        </p:nvSpPr>
        <p:spPr>
          <a:xfrm>
            <a:off x="9293887" y="5462097"/>
            <a:ext cx="2918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o-RO" b="1" dirty="0" err="1"/>
              <a:t>Smart</a:t>
            </a:r>
            <a:r>
              <a:rPr lang="ro-RO" b="1" dirty="0"/>
              <a:t> </a:t>
            </a:r>
            <a:r>
              <a:rPr lang="ro-RO" b="1" dirty="0" err="1"/>
              <a:t>grids</a:t>
            </a:r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>Rețele inteligente de energie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0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CFACFA-0D8C-4D61-B566-612B4DCA6224}"/>
              </a:ext>
            </a:extLst>
          </p:cNvPr>
          <p:cNvSpPr/>
          <p:nvPr/>
        </p:nvSpPr>
        <p:spPr>
          <a:xfrm>
            <a:off x="1256044" y="501134"/>
            <a:ext cx="6492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-Bold"/>
              </a:rPr>
              <a:t>Care sunt </a:t>
            </a:r>
            <a:r>
              <a:rPr lang="en-US" sz="2800" b="1" dirty="0" err="1">
                <a:latin typeface="Calibri-Bold"/>
              </a:rPr>
              <a:t>beneficiile</a:t>
            </a:r>
            <a:r>
              <a:rPr lang="en-US" sz="2800" b="1" dirty="0">
                <a:latin typeface="Calibri-Bold"/>
              </a:rPr>
              <a:t> </a:t>
            </a:r>
            <a:r>
              <a:rPr lang="en-US" sz="2800" b="1" dirty="0" err="1">
                <a:latin typeface="Calibri-Bold"/>
              </a:rPr>
              <a:t>eficienței</a:t>
            </a:r>
            <a:r>
              <a:rPr lang="en-US" sz="2800" b="1" dirty="0">
                <a:latin typeface="Calibri-Bold"/>
              </a:rPr>
              <a:t> </a:t>
            </a:r>
            <a:r>
              <a:rPr lang="en-US" sz="2800" b="1" dirty="0" err="1">
                <a:latin typeface="Calibri-Bold"/>
              </a:rPr>
              <a:t>energetice</a:t>
            </a:r>
            <a:r>
              <a:rPr lang="en-US" sz="2800" b="1" dirty="0">
                <a:latin typeface="Calibri-Bold"/>
              </a:rPr>
              <a:t>?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6ABA14-67B4-4337-A05B-40D8F8AE2CB5}"/>
              </a:ext>
            </a:extLst>
          </p:cNvPr>
          <p:cNvSpPr/>
          <p:nvPr/>
        </p:nvSpPr>
        <p:spPr>
          <a:xfrm>
            <a:off x="584200" y="1365647"/>
            <a:ext cx="7937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Un profit </a:t>
            </a:r>
            <a:r>
              <a:rPr lang="en-US" sz="2800" dirty="0" err="1">
                <a:latin typeface="Calibri" panose="020F0502020204030204" pitchFamily="34" charset="0"/>
              </a:rPr>
              <a:t>mai</a:t>
            </a:r>
            <a:r>
              <a:rPr lang="en-US" sz="2800" dirty="0">
                <a:latin typeface="Calibri" panose="020F0502020204030204" pitchFamily="34" charset="0"/>
              </a:rPr>
              <a:t> mare</a:t>
            </a:r>
          </a:p>
          <a:p>
            <a:r>
              <a:rPr lang="en-US" sz="2400" dirty="0">
                <a:latin typeface="ArialMT"/>
              </a:rPr>
              <a:t>• </a:t>
            </a:r>
            <a:r>
              <a:rPr lang="en-US" sz="2400" dirty="0" err="1">
                <a:latin typeface="Calibri" panose="020F0502020204030204" pitchFamily="34" charset="0"/>
              </a:rPr>
              <a:t>prin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reducerea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costurilor</a:t>
            </a:r>
            <a:r>
              <a:rPr lang="en-US" sz="2400" dirty="0">
                <a:latin typeface="Calibri" panose="020F0502020204030204" pitchFamily="34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</a:rPr>
              <a:t>producţie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ArialMT"/>
              </a:rPr>
              <a:t>• </a:t>
            </a:r>
            <a:r>
              <a:rPr lang="en-US" sz="2400" dirty="0" err="1">
                <a:latin typeface="Calibri" panose="020F0502020204030204" pitchFamily="34" charset="0"/>
              </a:rPr>
              <a:t>prin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îmbunătăţirea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imaginii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firmei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it-IT" sz="2400" dirty="0">
                <a:latin typeface="ArialMT"/>
              </a:rPr>
              <a:t>• </a:t>
            </a:r>
            <a:r>
              <a:rPr lang="it-IT" sz="2400" dirty="0">
                <a:latin typeface="Calibri" panose="020F0502020204030204" pitchFamily="34" charset="0"/>
              </a:rPr>
              <a:t>prin creşterea credibilităţii în faţa investitorilor, creditorilor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B1B3DC-7275-4B31-AC4E-DF59BC97C34A}"/>
              </a:ext>
            </a:extLst>
          </p:cNvPr>
          <p:cNvSpPr/>
          <p:nvPr/>
        </p:nvSpPr>
        <p:spPr>
          <a:xfrm>
            <a:off x="584200" y="3467438"/>
            <a:ext cx="71639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Un </a:t>
            </a:r>
            <a:r>
              <a:rPr lang="en-US" sz="2800" dirty="0" err="1">
                <a:latin typeface="Calibri" panose="020F0502020204030204" pitchFamily="34" charset="0"/>
              </a:rPr>
              <a:t>mediu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mai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curat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ArialMT"/>
              </a:rPr>
              <a:t>• </a:t>
            </a:r>
            <a:r>
              <a:rPr lang="en-US" sz="2400" dirty="0" err="1">
                <a:latin typeface="Calibri" panose="020F0502020204030204" pitchFamily="34" charset="0"/>
              </a:rPr>
              <a:t>Prin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reducerea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emisiilor</a:t>
            </a:r>
            <a:r>
              <a:rPr lang="en-US" sz="2400" dirty="0">
                <a:latin typeface="Calibri" panose="020F0502020204030204" pitchFamily="34" charset="0"/>
              </a:rPr>
              <a:t> de CO</a:t>
            </a:r>
            <a:r>
              <a:rPr lang="en-US" sz="1600" dirty="0">
                <a:latin typeface="Calibri" panose="020F0502020204030204" pitchFamily="34" charset="0"/>
              </a:rPr>
              <a:t>2</a:t>
            </a:r>
          </a:p>
          <a:p>
            <a:r>
              <a:rPr lang="es-ES" sz="2400" dirty="0">
                <a:latin typeface="ArialMT"/>
              </a:rPr>
              <a:t>• </a:t>
            </a:r>
            <a:r>
              <a:rPr lang="es-ES" sz="2400" dirty="0" err="1">
                <a:latin typeface="Calibri" panose="020F0502020204030204" pitchFamily="34" charset="0"/>
              </a:rPr>
              <a:t>Prin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reducerea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consumurilor</a:t>
            </a:r>
            <a:r>
              <a:rPr lang="es-ES" sz="2400" dirty="0">
                <a:latin typeface="Calibri" panose="020F0502020204030204" pitchFamily="34" charset="0"/>
              </a:rPr>
              <a:t> de </a:t>
            </a:r>
            <a:r>
              <a:rPr lang="es-ES" sz="2400" dirty="0" err="1">
                <a:latin typeface="Calibri" panose="020F0502020204030204" pitchFamily="34" charset="0"/>
              </a:rPr>
              <a:t>resurse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energetice</a:t>
            </a:r>
            <a:endParaRPr lang="es-E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ArialMT"/>
              </a:rPr>
              <a:t>• </a:t>
            </a:r>
            <a:r>
              <a:rPr lang="en-US" sz="2400" dirty="0" err="1">
                <a:latin typeface="Calibri" panose="020F0502020204030204" pitchFamily="34" charset="0"/>
              </a:rPr>
              <a:t>Prin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limitarea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poluării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termice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81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DD19E10-D25A-4C6C-885B-59B82D96EA9F}"/>
              </a:ext>
            </a:extLst>
          </p:cNvPr>
          <p:cNvSpPr/>
          <p:nvPr/>
        </p:nvSpPr>
        <p:spPr>
          <a:xfrm>
            <a:off x="1435099" y="123490"/>
            <a:ext cx="1050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effectLst/>
              </a:rPr>
              <a:t>Amprenta</a:t>
            </a:r>
            <a:r>
              <a:rPr lang="en-US" sz="2400" b="1" i="1" dirty="0">
                <a:effectLst/>
              </a:rPr>
              <a:t> de carbon a </a:t>
            </a:r>
            <a:r>
              <a:rPr lang="en-US" sz="2400" b="1" i="1" dirty="0" err="1">
                <a:effectLst/>
              </a:rPr>
              <a:t>companiei</a:t>
            </a:r>
            <a:r>
              <a:rPr lang="en-US" sz="2400" b="1" i="1" dirty="0">
                <a:effectLst/>
              </a:rPr>
              <a:t> (Corporate Carbon Footprint)</a:t>
            </a:r>
            <a:endParaRPr lang="en-US" sz="2400" b="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33F4322-986D-4839-A1BF-72AB58475A1C}"/>
              </a:ext>
            </a:extLst>
          </p:cNvPr>
          <p:cNvSpPr/>
          <p:nvPr/>
        </p:nvSpPr>
        <p:spPr>
          <a:xfrm>
            <a:off x="463549" y="820340"/>
            <a:ext cx="11477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effectLst/>
              </a:rPr>
              <a:t>Urmare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revoluției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industriale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emisiile</a:t>
            </a:r>
            <a:r>
              <a:rPr lang="en-US" b="0" i="0" dirty="0">
                <a:effectLst/>
              </a:rPr>
              <a:t> de gaze cu </a:t>
            </a:r>
            <a:r>
              <a:rPr lang="en-US" b="0" i="0" dirty="0" err="1">
                <a:effectLst/>
              </a:rPr>
              <a:t>efect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seră</a:t>
            </a:r>
            <a:r>
              <a:rPr lang="en-US" b="0" i="0" dirty="0">
                <a:effectLst/>
              </a:rPr>
              <a:t> (</a:t>
            </a:r>
            <a:r>
              <a:rPr lang="en-US" b="1" i="0" dirty="0">
                <a:effectLst/>
              </a:rPr>
              <a:t>GES</a:t>
            </a:r>
            <a:r>
              <a:rPr lang="en-US" b="0" i="0" dirty="0">
                <a:effectLst/>
              </a:rPr>
              <a:t>) au </a:t>
            </a:r>
            <a:r>
              <a:rPr lang="en-US" b="0" i="0" dirty="0" err="1">
                <a:effectLst/>
              </a:rPr>
              <a:t>crescut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contribuind</a:t>
            </a:r>
            <a:r>
              <a:rPr lang="en-US" b="0" i="0" dirty="0">
                <a:effectLst/>
              </a:rPr>
              <a:t> la </a:t>
            </a:r>
            <a:r>
              <a:rPr lang="en-US" b="0" i="0" dirty="0" err="1">
                <a:effectLst/>
              </a:rPr>
              <a:t>creșterea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impactului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activităților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antropice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asupra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mediului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înconjurător</a:t>
            </a:r>
            <a:r>
              <a:rPr lang="en-US" b="0" i="0" dirty="0">
                <a:effectLst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b="1" i="0" u="none" strike="noStrike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Amprenta</a:t>
            </a:r>
            <a:r>
              <a:rPr lang="en-US" b="1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de carbon</a:t>
            </a:r>
            <a:r>
              <a:rPr lang="en-US" b="0" i="0" dirty="0">
                <a:effectLst/>
              </a:rPr>
              <a:t> </a:t>
            </a:r>
            <a:r>
              <a:rPr lang="en-US" b="0" i="0" dirty="0" err="1">
                <a:effectLst/>
              </a:rPr>
              <a:t>este</a:t>
            </a:r>
            <a:r>
              <a:rPr lang="en-US" b="0" i="0" dirty="0">
                <a:effectLst/>
              </a:rPr>
              <a:t> un instrument </a:t>
            </a:r>
            <a:r>
              <a:rPr lang="en-US" b="0" i="0" dirty="0" err="1">
                <a:effectLst/>
              </a:rPr>
              <a:t>util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pentru</a:t>
            </a:r>
            <a:r>
              <a:rPr lang="en-US" b="0" i="0" dirty="0">
                <a:effectLst/>
              </a:rPr>
              <a:t> </a:t>
            </a:r>
            <a:r>
              <a:rPr lang="en-US" b="1" i="0" dirty="0">
                <a:effectLst/>
              </a:rPr>
              <a:t>a </a:t>
            </a:r>
            <a:r>
              <a:rPr lang="en-US" b="1" i="0" dirty="0" err="1">
                <a:effectLst/>
              </a:rPr>
              <a:t>identifica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cantitatea</a:t>
            </a:r>
            <a:r>
              <a:rPr lang="en-US" b="1" i="0" dirty="0">
                <a:effectLst/>
              </a:rPr>
              <a:t> de </a:t>
            </a:r>
            <a:r>
              <a:rPr lang="en-US" b="1" i="0" dirty="0" err="1">
                <a:effectLst/>
              </a:rPr>
              <a:t>emisii</a:t>
            </a:r>
            <a:r>
              <a:rPr lang="en-US" b="1" i="0" dirty="0">
                <a:effectLst/>
              </a:rPr>
              <a:t> pe care o produce o </a:t>
            </a:r>
            <a:r>
              <a:rPr lang="en-US" b="1" i="0" dirty="0" err="1">
                <a:effectLst/>
              </a:rPr>
              <a:t>companie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sau</a:t>
            </a:r>
            <a:r>
              <a:rPr lang="en-US" b="1" i="0" dirty="0">
                <a:effectLst/>
              </a:rPr>
              <a:t> un </a:t>
            </a:r>
            <a:r>
              <a:rPr lang="en-US" b="1" i="0" dirty="0" err="1">
                <a:effectLst/>
              </a:rPr>
              <a:t>produs</a:t>
            </a:r>
            <a:r>
              <a:rPr lang="en-US" b="0" i="0" dirty="0">
                <a:effectLst/>
              </a:rPr>
              <a:t> </a:t>
            </a:r>
            <a:r>
              <a:rPr lang="en-US" b="0" i="0" dirty="0" err="1">
                <a:effectLst/>
              </a:rPr>
              <a:t>și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în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același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timp</a:t>
            </a:r>
            <a:r>
              <a:rPr lang="en-US" b="0" i="0" dirty="0">
                <a:effectLst/>
              </a:rPr>
              <a:t>, se </a:t>
            </a:r>
            <a:r>
              <a:rPr lang="en-US" b="0" i="0" dirty="0" err="1">
                <a:effectLst/>
              </a:rPr>
              <a:t>poate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folosi</a:t>
            </a:r>
            <a:r>
              <a:rPr lang="en-US" b="0" i="0" dirty="0">
                <a:effectLst/>
              </a:rPr>
              <a:t> ca </a:t>
            </a:r>
            <a:r>
              <a:rPr lang="en-US" b="0" i="0" dirty="0" err="1">
                <a:effectLst/>
              </a:rPr>
              <a:t>bază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plecare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pentru</a:t>
            </a:r>
            <a:r>
              <a:rPr lang="en-US" b="0" i="0" dirty="0">
                <a:effectLst/>
              </a:rPr>
              <a:t> </a:t>
            </a:r>
            <a:r>
              <a:rPr lang="en-US" b="1" i="0" dirty="0" err="1">
                <a:effectLst/>
              </a:rPr>
              <a:t>reducerea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emisiilor</a:t>
            </a:r>
            <a:r>
              <a:rPr lang="en-US" b="1" i="0" dirty="0">
                <a:effectLst/>
              </a:rPr>
              <a:t> de gaze cu </a:t>
            </a:r>
            <a:r>
              <a:rPr lang="en-US" b="1" i="0" dirty="0" err="1">
                <a:effectLst/>
              </a:rPr>
              <a:t>efect</a:t>
            </a:r>
            <a:r>
              <a:rPr lang="en-US" b="1" i="0" dirty="0">
                <a:effectLst/>
              </a:rPr>
              <a:t> de </a:t>
            </a:r>
            <a:r>
              <a:rPr lang="en-US" b="1" i="0" dirty="0" err="1">
                <a:effectLst/>
              </a:rPr>
              <a:t>seră</a:t>
            </a:r>
            <a:r>
              <a:rPr lang="en-US" b="1" i="0" dirty="0">
                <a:effectLst/>
              </a:rPr>
              <a:t> ale </a:t>
            </a:r>
            <a:r>
              <a:rPr lang="en-US" b="1" i="0" dirty="0" err="1">
                <a:effectLst/>
              </a:rPr>
              <a:t>companiei</a:t>
            </a:r>
            <a:r>
              <a:rPr lang="en-US" b="0" i="0" dirty="0">
                <a:effectLst/>
              </a:rPr>
              <a:t>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F0E11-852A-4B60-BA99-F967BE550367}"/>
              </a:ext>
            </a:extLst>
          </p:cNvPr>
          <p:cNvSpPr/>
          <p:nvPr/>
        </p:nvSpPr>
        <p:spPr>
          <a:xfrm>
            <a:off x="384175" y="2471298"/>
            <a:ext cx="11557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i="0" dirty="0">
                <a:effectLst/>
              </a:rPr>
              <a:t>1</a:t>
            </a:r>
            <a:r>
              <a:rPr lang="en-US" b="0" i="0" dirty="0">
                <a:effectLst/>
              </a:rPr>
              <a:t>: </a:t>
            </a:r>
            <a:r>
              <a:rPr lang="en-US" b="1" i="0" dirty="0" err="1">
                <a:effectLst/>
              </a:rPr>
              <a:t>emisii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directe</a:t>
            </a:r>
            <a:r>
              <a:rPr lang="en-US" b="0" i="0" dirty="0">
                <a:effectLst/>
              </a:rPr>
              <a:t> – </a:t>
            </a:r>
            <a:r>
              <a:rPr lang="en-US" b="0" i="0" dirty="0" err="1">
                <a:effectLst/>
              </a:rPr>
              <a:t>reprezintă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emisiile</a:t>
            </a:r>
            <a:r>
              <a:rPr lang="en-US" b="0" i="0" dirty="0">
                <a:effectLst/>
              </a:rPr>
              <a:t> de gaze cu </a:t>
            </a:r>
            <a:r>
              <a:rPr lang="en-US" b="0" i="0" dirty="0" err="1">
                <a:effectLst/>
              </a:rPr>
              <a:t>efect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seră</a:t>
            </a:r>
            <a:r>
              <a:rPr lang="en-US" b="0" i="0" dirty="0">
                <a:effectLst/>
              </a:rPr>
              <a:t> care sunt generate </a:t>
            </a:r>
            <a:r>
              <a:rPr lang="en-US" b="0" i="0" dirty="0" err="1">
                <a:effectLst/>
              </a:rPr>
              <a:t>în</a:t>
            </a:r>
            <a:r>
              <a:rPr lang="en-US" b="0" i="0" dirty="0">
                <a:effectLst/>
              </a:rPr>
              <a:t> mod direct </a:t>
            </a:r>
            <a:r>
              <a:rPr lang="en-US" b="0" i="0" dirty="0" err="1">
                <a:effectLst/>
              </a:rPr>
              <a:t>în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cadrul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activității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desfășurate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Aceste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emisii</a:t>
            </a:r>
            <a:r>
              <a:rPr lang="en-US" b="0" i="0" dirty="0">
                <a:effectLst/>
              </a:rPr>
              <a:t> sunt </a:t>
            </a:r>
            <a:r>
              <a:rPr lang="en-US" b="0" i="0" dirty="0" err="1">
                <a:effectLst/>
              </a:rPr>
              <a:t>rezultate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în</a:t>
            </a:r>
            <a:r>
              <a:rPr lang="en-US" b="0" i="0" dirty="0">
                <a:effectLst/>
              </a:rPr>
              <a:t> principal de: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effectLst/>
              </a:rPr>
              <a:t>–  </a:t>
            </a:r>
            <a:r>
              <a:rPr lang="en-US" b="0" i="0" dirty="0" err="1">
                <a:effectLst/>
              </a:rPr>
              <a:t>Generarea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energie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electrică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termică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abur</a:t>
            </a:r>
            <a:r>
              <a:rPr lang="en-US" b="0" i="0" dirty="0">
                <a:effectLst/>
              </a:rPr>
              <a:t>;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effectLst/>
              </a:rPr>
              <a:t>–  </a:t>
            </a:r>
            <a:r>
              <a:rPr lang="en-US" b="0" i="0" dirty="0" err="1">
                <a:effectLst/>
              </a:rPr>
              <a:t>Procesarea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materiei</a:t>
            </a:r>
            <a:r>
              <a:rPr lang="en-US" b="0" i="0" dirty="0">
                <a:effectLst/>
              </a:rPr>
              <a:t> prime de </a:t>
            </a:r>
            <a:r>
              <a:rPr lang="en-US" b="0" i="0" dirty="0" err="1">
                <a:effectLst/>
              </a:rPr>
              <a:t>natură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fizică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chimică</a:t>
            </a:r>
            <a:r>
              <a:rPr lang="en-US" b="0" i="0" dirty="0">
                <a:effectLst/>
              </a:rPr>
              <a:t>;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effectLst/>
              </a:rPr>
              <a:t>–  </a:t>
            </a:r>
            <a:r>
              <a:rPr lang="en-US" b="0" i="0" dirty="0" err="1">
                <a:effectLst/>
              </a:rPr>
              <a:t>Transportul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materialelor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în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cadrul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companiei</a:t>
            </a:r>
            <a:r>
              <a:rPr lang="en-US" b="0" i="0" dirty="0">
                <a:effectLst/>
              </a:rPr>
              <a:t>);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effectLst/>
              </a:rPr>
              <a:t>–  </a:t>
            </a:r>
            <a:r>
              <a:rPr lang="en-US" b="0" i="0" dirty="0" err="1">
                <a:effectLst/>
              </a:rPr>
              <a:t>Emisii</a:t>
            </a:r>
            <a:r>
              <a:rPr lang="en-US" b="0" i="0" dirty="0">
                <a:effectLst/>
              </a:rPr>
              <a:t> fugitive.</a:t>
            </a:r>
            <a:endParaRPr lang="ro-RO" b="0" i="0" dirty="0">
              <a:effectLst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i="0" dirty="0">
                <a:effectLst/>
              </a:rPr>
              <a:t>2</a:t>
            </a:r>
            <a:r>
              <a:rPr lang="en-US" b="0" i="0" dirty="0">
                <a:effectLst/>
              </a:rPr>
              <a:t>: </a:t>
            </a:r>
            <a:r>
              <a:rPr lang="en-US" b="1" i="0" dirty="0" err="1">
                <a:effectLst/>
              </a:rPr>
              <a:t>emisii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indirecte</a:t>
            </a:r>
            <a:r>
              <a:rPr lang="en-US" b="0" i="0" dirty="0">
                <a:effectLst/>
              </a:rPr>
              <a:t> – sunt </a:t>
            </a:r>
            <a:r>
              <a:rPr lang="en-US" b="0" i="0" dirty="0" err="1">
                <a:effectLst/>
              </a:rPr>
              <a:t>incluse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emisiile</a:t>
            </a:r>
            <a:r>
              <a:rPr lang="en-US" b="0" i="0" dirty="0">
                <a:effectLst/>
              </a:rPr>
              <a:t> de gaze cu </a:t>
            </a:r>
            <a:r>
              <a:rPr lang="en-US" b="0" i="0" dirty="0" err="1">
                <a:effectLst/>
              </a:rPr>
              <a:t>efect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seră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rezultate</a:t>
            </a:r>
            <a:r>
              <a:rPr lang="en-US" b="0" i="0" dirty="0">
                <a:effectLst/>
              </a:rPr>
              <a:t> din </a:t>
            </a:r>
            <a:r>
              <a:rPr lang="en-US" b="0" i="0" dirty="0" err="1">
                <a:effectLst/>
              </a:rPr>
              <a:t>utilizarea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indirectă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energiei</a:t>
            </a:r>
            <a:r>
              <a:rPr lang="en-US" b="0" i="0" dirty="0">
                <a:effectLst/>
              </a:rPr>
              <a:t> (ex. </a:t>
            </a:r>
            <a:r>
              <a:rPr lang="en-US" b="0" i="0" dirty="0" err="1">
                <a:effectLst/>
              </a:rPr>
              <a:t>electricitate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încălzirea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termică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abur</a:t>
            </a:r>
            <a:r>
              <a:rPr lang="en-US" b="0" i="0" dirty="0">
                <a:effectLst/>
              </a:rPr>
              <a:t> etc.). </a:t>
            </a:r>
            <a:r>
              <a:rPr lang="en-US" b="0" i="0" dirty="0" err="1">
                <a:effectLst/>
              </a:rPr>
              <a:t>În</a:t>
            </a:r>
            <a:r>
              <a:rPr lang="en-US" b="0" i="0" dirty="0">
                <a:effectLst/>
              </a:rPr>
              <a:t> mod </a:t>
            </a:r>
            <a:r>
              <a:rPr lang="en-US" b="0" i="0" dirty="0" err="1">
                <a:effectLst/>
              </a:rPr>
              <a:t>fizic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emisiile</a:t>
            </a:r>
            <a:r>
              <a:rPr lang="en-US" b="0" i="0" dirty="0">
                <a:effectLst/>
              </a:rPr>
              <a:t> din </a:t>
            </a:r>
            <a:r>
              <a:rPr lang="en-US" b="0" i="0" dirty="0" err="1">
                <a:effectLst/>
              </a:rPr>
              <a:t>Domeniul</a:t>
            </a:r>
            <a:r>
              <a:rPr lang="en-US" b="0" i="0" dirty="0">
                <a:effectLst/>
              </a:rPr>
              <a:t> 2 sunt </a:t>
            </a:r>
            <a:r>
              <a:rPr lang="en-US" b="0" i="0" dirty="0" err="1">
                <a:effectLst/>
              </a:rPr>
              <a:t>produse</a:t>
            </a:r>
            <a:r>
              <a:rPr lang="en-US" b="0" i="0" dirty="0">
                <a:effectLst/>
              </a:rPr>
              <a:t> la </a:t>
            </a:r>
            <a:r>
              <a:rPr lang="en-US" b="0" i="0" dirty="0" err="1">
                <a:effectLst/>
              </a:rPr>
              <a:t>sediul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companiei</a:t>
            </a:r>
            <a:r>
              <a:rPr lang="en-US" b="0" i="0" dirty="0">
                <a:effectLst/>
              </a:rPr>
              <a:t> care </a:t>
            </a:r>
            <a:r>
              <a:rPr lang="en-US" b="0" i="0" dirty="0" err="1">
                <a:effectLst/>
              </a:rPr>
              <a:t>generează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energia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electrică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sau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companiei</a:t>
            </a:r>
            <a:r>
              <a:rPr lang="en-US" b="0" i="0" dirty="0">
                <a:effectLst/>
              </a:rPr>
              <a:t> care produce </a:t>
            </a:r>
            <a:r>
              <a:rPr lang="en-US" b="0" i="0" dirty="0" err="1">
                <a:effectLst/>
              </a:rPr>
              <a:t>energia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termică</a:t>
            </a:r>
            <a:r>
              <a:rPr lang="en-US" b="0" i="0" dirty="0">
                <a:effectLst/>
              </a:rPr>
              <a:t>.</a:t>
            </a:r>
            <a:endParaRPr lang="ro-RO" b="0" i="0" dirty="0">
              <a:effectLst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i="0" dirty="0">
                <a:effectLst/>
              </a:rPr>
              <a:t>3</a:t>
            </a:r>
            <a:r>
              <a:rPr lang="en-US" b="0" i="0" dirty="0">
                <a:effectLst/>
              </a:rPr>
              <a:t>: </a:t>
            </a:r>
            <a:r>
              <a:rPr lang="en-US" b="1" i="0" dirty="0">
                <a:effectLst/>
              </a:rPr>
              <a:t>include </a:t>
            </a:r>
            <a:r>
              <a:rPr lang="en-US" b="1" i="0" dirty="0" err="1">
                <a:effectLst/>
              </a:rPr>
              <a:t>alte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activități</a:t>
            </a:r>
            <a:r>
              <a:rPr lang="en-US" b="1" i="0" dirty="0">
                <a:effectLst/>
              </a:rPr>
              <a:t> care </a:t>
            </a:r>
            <a:r>
              <a:rPr lang="en-US" b="1" i="0" dirty="0" err="1">
                <a:effectLst/>
              </a:rPr>
              <a:t>generează</a:t>
            </a:r>
            <a:r>
              <a:rPr lang="en-US" b="1" i="0" dirty="0">
                <a:effectLst/>
              </a:rPr>
              <a:t> indirect </a:t>
            </a:r>
            <a:r>
              <a:rPr lang="en-US" b="1" i="0" dirty="0" err="1">
                <a:effectLst/>
              </a:rPr>
              <a:t>emisii</a:t>
            </a:r>
            <a:r>
              <a:rPr lang="en-US" b="0" i="0" dirty="0">
                <a:effectLst/>
              </a:rPr>
              <a:t>. </a:t>
            </a:r>
            <a:r>
              <a:rPr lang="en-US" b="0" i="0" dirty="0" err="1">
                <a:effectLst/>
              </a:rPr>
              <a:t>Acestea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reprezintă</a:t>
            </a:r>
            <a:r>
              <a:rPr lang="en-US" b="0" i="0" dirty="0">
                <a:effectLst/>
              </a:rPr>
              <a:t> o </a:t>
            </a:r>
            <a:r>
              <a:rPr lang="en-US" b="0" i="0" dirty="0" err="1">
                <a:effectLst/>
              </a:rPr>
              <a:t>consecință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activităților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companiei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dar</a:t>
            </a:r>
            <a:r>
              <a:rPr lang="en-US" b="0" i="0" dirty="0">
                <a:effectLst/>
              </a:rPr>
              <a:t> care </a:t>
            </a:r>
            <a:r>
              <a:rPr lang="en-US" i="1" dirty="0" err="1">
                <a:effectLst/>
              </a:rPr>
              <a:t>provin</a:t>
            </a:r>
            <a:r>
              <a:rPr lang="en-US" i="1" dirty="0">
                <a:effectLst/>
              </a:rPr>
              <a:t> de la </a:t>
            </a:r>
            <a:r>
              <a:rPr lang="en-US" i="1" dirty="0" err="1">
                <a:effectLst/>
              </a:rPr>
              <a:t>surse</a:t>
            </a:r>
            <a:r>
              <a:rPr lang="en-US" i="1" dirty="0">
                <a:effectLst/>
              </a:rPr>
              <a:t> care nu sunt </a:t>
            </a:r>
            <a:r>
              <a:rPr lang="en-US" i="1" dirty="0" err="1">
                <a:effectLst/>
              </a:rPr>
              <a:t>deținute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sau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controlate</a:t>
            </a:r>
            <a:r>
              <a:rPr lang="en-US" i="1" dirty="0">
                <a:effectLst/>
              </a:rPr>
              <a:t> de </a:t>
            </a:r>
            <a:r>
              <a:rPr lang="en-US" i="1" dirty="0" err="1">
                <a:effectLst/>
              </a:rPr>
              <a:t>către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companie</a:t>
            </a:r>
            <a:r>
              <a:rPr lang="en-US" b="0" i="0" dirty="0">
                <a:effectLst/>
              </a:rPr>
              <a:t>. De </a:t>
            </a:r>
            <a:r>
              <a:rPr lang="en-US" b="0" i="0" dirty="0" err="1">
                <a:effectLst/>
              </a:rPr>
              <a:t>exemplu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extracția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materiilor</a:t>
            </a:r>
            <a:r>
              <a:rPr lang="en-US" b="0" i="0" dirty="0">
                <a:effectLst/>
              </a:rPr>
              <a:t> prime, </a:t>
            </a:r>
            <a:r>
              <a:rPr lang="en-US" b="0" i="0" dirty="0" err="1">
                <a:effectLst/>
              </a:rPr>
              <a:t>transportul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materiei</a:t>
            </a:r>
            <a:r>
              <a:rPr lang="en-US" b="0" i="0" dirty="0">
                <a:effectLst/>
              </a:rPr>
              <a:t> prime, </a:t>
            </a:r>
            <a:r>
              <a:rPr lang="en-US" b="0" i="0" dirty="0" err="1">
                <a:effectLst/>
              </a:rPr>
              <a:t>utilizarea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produsului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sau</a:t>
            </a:r>
            <a:r>
              <a:rPr lang="en-US" b="0" i="0" dirty="0">
                <a:effectLst/>
              </a:rPr>
              <a:t> a </a:t>
            </a:r>
            <a:r>
              <a:rPr lang="en-US" b="0" i="0" dirty="0" err="1">
                <a:effectLst/>
              </a:rPr>
              <a:t>serviciilor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vândute</a:t>
            </a:r>
            <a:r>
              <a:rPr lang="en-US" b="0" i="0" dirty="0">
                <a:effectLst/>
              </a:rPr>
              <a:t>, </a:t>
            </a:r>
            <a:r>
              <a:rPr lang="en-US" b="0" i="0" dirty="0" err="1">
                <a:effectLst/>
              </a:rPr>
              <a:t>eliminarea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deșeurilor</a:t>
            </a:r>
            <a:r>
              <a:rPr lang="en-US" b="0" i="0" dirty="0">
                <a:effectLst/>
              </a:rPr>
              <a:t>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7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AF6534-730E-4B62-A463-C7F57BC1BDD6}"/>
              </a:ext>
            </a:extLst>
          </p:cNvPr>
          <p:cNvSpPr/>
          <p:nvPr/>
        </p:nvSpPr>
        <p:spPr>
          <a:xfrm>
            <a:off x="285750" y="6383396"/>
            <a:ext cx="9569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i="1" dirty="0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unt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cele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care absorb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și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emit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radiații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infraroșii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în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gama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de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lungimi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de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undă</a:t>
            </a:r>
            <a:r>
              <a:rPr lang="ro-RO" sz="1400" i="1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, CO, CO</a:t>
            </a:r>
            <a:r>
              <a:rPr lang="ro-RO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en-US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RO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freonii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sz="1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o-RO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o-RO" sz="1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o-RO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o-RO" sz="1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1400" i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2484E95-A7DE-4232-8E24-7060C7112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359255"/>
              </p:ext>
            </p:extLst>
          </p:nvPr>
        </p:nvGraphicFramePr>
        <p:xfrm>
          <a:off x="723900" y="14427"/>
          <a:ext cx="10756900" cy="621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969EDE9-DC52-4329-9A1E-451E615625DB}"/>
              </a:ext>
            </a:extLst>
          </p:cNvPr>
          <p:cNvSpPr/>
          <p:nvPr/>
        </p:nvSpPr>
        <p:spPr>
          <a:xfrm>
            <a:off x="10870957" y="5891698"/>
            <a:ext cx="987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200" i="1" dirty="0">
                <a:latin typeface="Arial" panose="020B0604020202020204" pitchFamily="34" charset="0"/>
                <a:cs typeface="Arial" panose="020B0604020202020204" pitchFamily="34" charset="0"/>
              </a:rPr>
              <a:t>Sursa: BNS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746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1498770-8854-44E2-B46E-F905C6C8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" y="549936"/>
            <a:ext cx="8966200" cy="25599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b="1" i="1" dirty="0"/>
              <a:t>Transport:</a:t>
            </a:r>
          </a:p>
          <a:p>
            <a:r>
              <a:rPr lang="en-US" sz="2000" dirty="0"/>
              <a:t>Transport </a:t>
            </a:r>
            <a:r>
              <a:rPr lang="en-US" sz="2000" dirty="0" err="1"/>
              <a:t>EcoFuel</a:t>
            </a:r>
            <a:r>
              <a:rPr lang="en-US" sz="2000" dirty="0"/>
              <a:t> (</a:t>
            </a:r>
            <a:r>
              <a:rPr lang="en-US" sz="2000" dirty="0" err="1"/>
              <a:t>metan</a:t>
            </a:r>
            <a:r>
              <a:rPr lang="en-US" sz="2000" dirty="0"/>
              <a:t>, </a:t>
            </a:r>
            <a:r>
              <a:rPr lang="en-US" sz="2000" dirty="0" err="1"/>
              <a:t>benzin</a:t>
            </a:r>
            <a:r>
              <a:rPr lang="ro-RO" sz="2000" dirty="0"/>
              <a:t>+</a:t>
            </a:r>
            <a:r>
              <a:rPr lang="ro-RO" sz="2000" dirty="0" err="1"/>
              <a:t>EtOH</a:t>
            </a:r>
            <a:r>
              <a:rPr lang="ro-RO" sz="2000" dirty="0"/>
              <a:t>, </a:t>
            </a:r>
            <a:r>
              <a:rPr lang="ro-RO" sz="2000" dirty="0" err="1"/>
              <a:t>biodiesel</a:t>
            </a:r>
            <a:r>
              <a:rPr lang="en-US" sz="2000" dirty="0"/>
              <a:t>)</a:t>
            </a:r>
            <a:r>
              <a:rPr lang="ro-RO" sz="2000" dirty="0"/>
              <a:t>;</a:t>
            </a:r>
            <a:endParaRPr lang="en-US" sz="2000" dirty="0"/>
          </a:p>
          <a:p>
            <a:r>
              <a:rPr lang="en-US" sz="2000" dirty="0"/>
              <a:t>Transport cu </a:t>
            </a:r>
            <a:r>
              <a:rPr lang="en-US" sz="2000" dirty="0" err="1"/>
              <a:t>Emisii</a:t>
            </a:r>
            <a:r>
              <a:rPr lang="en-US" sz="2000" dirty="0"/>
              <a:t> Zero (h</a:t>
            </a:r>
            <a:r>
              <a:rPr lang="ro-RO" sz="2000" dirty="0"/>
              <a:t>i</a:t>
            </a:r>
            <a:r>
              <a:rPr lang="en-US" sz="2000" dirty="0" err="1"/>
              <a:t>drogen</a:t>
            </a:r>
            <a:r>
              <a:rPr lang="en-US" sz="2000" dirty="0"/>
              <a:t>, ap</a:t>
            </a:r>
            <a:r>
              <a:rPr lang="ro-RO" sz="2000" dirty="0"/>
              <a:t>ă, aer compresat, etc.</a:t>
            </a:r>
            <a:r>
              <a:rPr lang="en-US" sz="2000" dirty="0"/>
              <a:t>)</a:t>
            </a:r>
            <a:r>
              <a:rPr lang="ro-RO" sz="2000" dirty="0"/>
              <a:t>;</a:t>
            </a:r>
            <a:endParaRPr lang="en-US" sz="2000" dirty="0"/>
          </a:p>
          <a:p>
            <a:r>
              <a:rPr lang="ro-RO" sz="2000" dirty="0"/>
              <a:t>Ciclismul și hipismul;</a:t>
            </a:r>
            <a:endParaRPr lang="en-US" sz="2000" dirty="0"/>
          </a:p>
          <a:p>
            <a:r>
              <a:rPr lang="ro-RO" sz="2000" dirty="0"/>
              <a:t>T</a:t>
            </a:r>
            <a:r>
              <a:rPr lang="en-US" sz="2000" dirty="0" err="1"/>
              <a:t>ractoare</a:t>
            </a:r>
            <a:r>
              <a:rPr lang="en-US" sz="2000" dirty="0"/>
              <a:t>: tier 3</a:t>
            </a:r>
            <a:r>
              <a:rPr lang="ro-RO" sz="2000" dirty="0"/>
              <a:t>;</a:t>
            </a:r>
          </a:p>
          <a:p>
            <a:r>
              <a:rPr lang="en-US" sz="2000" dirty="0"/>
              <a:t>Transport auto diesel: Euro &gt;5</a:t>
            </a:r>
            <a:r>
              <a:rPr lang="ro-RO" sz="2000" dirty="0"/>
              <a:t>;</a:t>
            </a:r>
            <a:endParaRPr lang="en-US" sz="2000" dirty="0"/>
          </a:p>
          <a:p>
            <a:r>
              <a:rPr lang="en-US" sz="2000" dirty="0"/>
              <a:t>Transport hybrid</a:t>
            </a:r>
            <a:r>
              <a:rPr lang="ro-RO" sz="2000" dirty="0"/>
              <a:t> (rata accizelor 50%);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Imagini pentru transport ecologic">
            <a:extLst>
              <a:ext uri="{FF2B5EF4-FFF2-40B4-BE49-F238E27FC236}">
                <a16:creationId xmlns:a16="http://schemas.microsoft.com/office/drawing/2014/main" xmlns="" id="{59D63CD0-8344-4A4E-BFD8-B43520C06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10735" r="9333" b="14480"/>
          <a:stretch/>
        </p:blipFill>
        <p:spPr bwMode="auto">
          <a:xfrm>
            <a:off x="9591026" y="250404"/>
            <a:ext cx="2301007" cy="15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ini pentru car on hydrogen">
            <a:extLst>
              <a:ext uri="{FF2B5EF4-FFF2-40B4-BE49-F238E27FC236}">
                <a16:creationId xmlns:a16="http://schemas.microsoft.com/office/drawing/2014/main" xmlns="" id="{DEADB7F9-4BC2-4BB9-BDFE-868375BA9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13939" r="10938" b="12117"/>
          <a:stretch/>
        </p:blipFill>
        <p:spPr bwMode="auto">
          <a:xfrm>
            <a:off x="5492431" y="1740318"/>
            <a:ext cx="3238500" cy="136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C90AE5-F099-4569-B431-156736F8140D}"/>
              </a:ext>
            </a:extLst>
          </p:cNvPr>
          <p:cNvSpPr/>
          <p:nvPr/>
        </p:nvSpPr>
        <p:spPr>
          <a:xfrm>
            <a:off x="299967" y="3185180"/>
            <a:ext cx="360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i="1" dirty="0" err="1"/>
              <a:t>Impădurirea</a:t>
            </a:r>
            <a:endParaRPr lang="ro-RO" sz="2800" b="1" i="1" dirty="0"/>
          </a:p>
        </p:txBody>
      </p:sp>
      <p:pic>
        <p:nvPicPr>
          <p:cNvPr id="2054" name="Picture 6" descr="Imagine similarÄ">
            <a:extLst>
              <a:ext uri="{FF2B5EF4-FFF2-40B4-BE49-F238E27FC236}">
                <a16:creationId xmlns:a16="http://schemas.microsoft.com/office/drawing/2014/main" xmlns="" id="{0BB686A1-809B-49BC-8FD5-3B31148D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33" y="3386385"/>
            <a:ext cx="3314700" cy="14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D93C8F-537B-4581-9E5B-96950C244DFB}"/>
              </a:ext>
            </a:extLst>
          </p:cNvPr>
          <p:cNvSpPr/>
          <p:nvPr/>
        </p:nvSpPr>
        <p:spPr>
          <a:xfrm>
            <a:off x="476250" y="3663976"/>
            <a:ext cx="5796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- </a:t>
            </a:r>
            <a:r>
              <a:rPr lang="en-US" dirty="0" err="1"/>
              <a:t>Pădurile</a:t>
            </a:r>
            <a:r>
              <a:rPr lang="en-US" dirty="0"/>
              <a:t> UE absorb </a:t>
            </a:r>
            <a:r>
              <a:rPr lang="en-US" dirty="0" err="1"/>
              <a:t>anual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 </a:t>
            </a:r>
            <a:r>
              <a:rPr lang="en-US" b="1" dirty="0"/>
              <a:t>10,9% din </a:t>
            </a:r>
            <a:r>
              <a:rPr lang="en-US" b="1" dirty="0" err="1"/>
              <a:t>totalul</a:t>
            </a:r>
            <a:r>
              <a:rPr lang="en-US" b="1" dirty="0"/>
              <a:t> </a:t>
            </a:r>
            <a:r>
              <a:rPr lang="en-US" b="1" dirty="0" err="1"/>
              <a:t>emisiilor</a:t>
            </a:r>
            <a:r>
              <a:rPr lang="en-US" b="1" dirty="0"/>
              <a:t> de gaze cu </a:t>
            </a:r>
            <a:r>
              <a:rPr lang="en-US" b="1" dirty="0" err="1"/>
              <a:t>efect</a:t>
            </a:r>
            <a:r>
              <a:rPr lang="en-US" b="1" dirty="0"/>
              <a:t> de </a:t>
            </a:r>
            <a:r>
              <a:rPr lang="en-US" b="1" dirty="0" err="1"/>
              <a:t>seră</a:t>
            </a:r>
            <a:r>
              <a:rPr lang="en-US" b="1" dirty="0"/>
              <a:t> din UE</a:t>
            </a:r>
            <a:r>
              <a:rPr lang="en-US" dirty="0"/>
              <a:t>.</a:t>
            </a:r>
            <a:endParaRPr lang="en-US" sz="2400" b="1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CA292F-E982-4346-8472-C1175501E1CE}"/>
              </a:ext>
            </a:extLst>
          </p:cNvPr>
          <p:cNvSpPr/>
          <p:nvPr/>
        </p:nvSpPr>
        <p:spPr>
          <a:xfrm>
            <a:off x="299967" y="4511997"/>
            <a:ext cx="2830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i="1" dirty="0"/>
              <a:t>Utilizarea filtrelor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1DC070-32F7-409C-B737-973CE12A602C}"/>
              </a:ext>
            </a:extLst>
          </p:cNvPr>
          <p:cNvSpPr/>
          <p:nvPr/>
        </p:nvSpPr>
        <p:spPr>
          <a:xfrm>
            <a:off x="3365500" y="42035"/>
            <a:ext cx="379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i="1" dirty="0"/>
              <a:t>Măsuri de reducere GES 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C678114-83D0-4999-A5F5-E9B4C5FFBC7A}"/>
              </a:ext>
            </a:extLst>
          </p:cNvPr>
          <p:cNvSpPr/>
          <p:nvPr/>
        </p:nvSpPr>
        <p:spPr>
          <a:xfrm>
            <a:off x="299967" y="4958445"/>
            <a:ext cx="5796033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o-RO" dirty="0">
                <a:latin typeface="Calibri (Body)"/>
              </a:rPr>
              <a:t>Filtrele de apă (osmoză, semiconductori </a:t>
            </a:r>
            <a:r>
              <a:rPr lang="ro-RO" dirty="0" err="1">
                <a:latin typeface="Calibri (Body)"/>
              </a:rPr>
              <a:t>fotoactivi</a:t>
            </a:r>
            <a:r>
              <a:rPr lang="ro-RO" dirty="0">
                <a:latin typeface="Calibri (Body)"/>
              </a:rPr>
              <a:t>, etc);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o-RO" dirty="0">
                <a:latin typeface="Calibri (Body)"/>
              </a:rPr>
              <a:t>Filtrele de aer (cărbune activ, filtre de hârtie etc.).</a:t>
            </a:r>
            <a:endParaRPr lang="en-US" dirty="0">
              <a:latin typeface="Calibri (Body)"/>
            </a:endParaRPr>
          </a:p>
        </p:txBody>
      </p:sp>
      <p:pic>
        <p:nvPicPr>
          <p:cNvPr id="2056" name="Picture 8" descr="illustration-400px">
            <a:extLst>
              <a:ext uri="{FF2B5EF4-FFF2-40B4-BE49-F238E27FC236}">
                <a16:creationId xmlns:a16="http://schemas.microsoft.com/office/drawing/2014/main" xmlns="" id="{44527CBD-D2BE-445C-827F-2C352B95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02" y="4519962"/>
            <a:ext cx="1505129" cy="18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3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857</Words>
  <Application>Microsoft Office PowerPoint</Application>
  <PresentationFormat>Particularizare</PresentationFormat>
  <Paragraphs>92</Paragraphs>
  <Slides>15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6" baseType="lpstr">
      <vt:lpstr>Office Theme</vt:lpstr>
      <vt:lpstr>Prezentare PowerPoint</vt:lpstr>
      <vt:lpstr>Ce este energia?</vt:lpstr>
      <vt:lpstr>De ce suntem dependenți de energie?</vt:lpstr>
      <vt:lpstr>Necesarul de energie utilizat</vt:lpstr>
      <vt:lpstr>Ce putem face pentru a ne reduce consumul de energie?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Agricultura ecologică</vt:lpstr>
      <vt:lpstr>Exemplu de proiecte de conștintizare și informare cu suportul UE</vt:lpstr>
      <vt:lpstr>Instrumente de finanțare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Ion MARIN</dc:creator>
  <cp:lastModifiedBy>user</cp:lastModifiedBy>
  <cp:revision>3</cp:revision>
  <dcterms:created xsi:type="dcterms:W3CDTF">2019-04-23T11:34:34Z</dcterms:created>
  <dcterms:modified xsi:type="dcterms:W3CDTF">2019-09-19T12:25:11Z</dcterms:modified>
</cp:coreProperties>
</file>