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9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0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1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2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96" r:id="rId2"/>
    <p:sldId id="299" r:id="rId3"/>
    <p:sldId id="283" r:id="rId4"/>
    <p:sldId id="309" r:id="rId5"/>
    <p:sldId id="310" r:id="rId6"/>
    <p:sldId id="311" r:id="rId7"/>
    <p:sldId id="315" r:id="rId8"/>
    <p:sldId id="303" r:id="rId9"/>
    <p:sldId id="312" r:id="rId10"/>
    <p:sldId id="313" r:id="rId11"/>
    <p:sldId id="314" r:id="rId12"/>
    <p:sldId id="306" r:id="rId13"/>
    <p:sldId id="316" r:id="rId14"/>
  </p:sldIdLst>
  <p:sldSz cx="9144000" cy="6858000" type="screen4x3"/>
  <p:notesSz cx="6799263" cy="9929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63" d="100"/>
          <a:sy n="163" d="100"/>
        </p:scale>
        <p:origin x="1734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0945C99-0B7F-49BD-8347-388E3EABEC0E}" type="doc">
      <dgm:prSet loTypeId="urn:microsoft.com/office/officeart/2005/8/layout/venn3" loCatId="relationship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7880EEBE-59C7-43D1-B527-8CF2AB89986F}">
      <dgm:prSet phldrT="[Text]" custT="1"/>
      <dgm:spPr/>
      <dgm:t>
        <a:bodyPr/>
        <a:lstStyle/>
        <a:p>
          <a:r>
            <a:rPr lang="ro-RO" sz="1600" b="1" dirty="0">
              <a:solidFill>
                <a:schemeClr val="tx1"/>
              </a:solidFill>
            </a:rPr>
            <a:t>2 Programe de revitalizare aprobate</a:t>
          </a:r>
        </a:p>
        <a:p>
          <a:r>
            <a:rPr lang="ro-RO" sz="1600" b="1" dirty="0">
              <a:solidFill>
                <a:schemeClr val="tx1"/>
              </a:solidFill>
            </a:rPr>
            <a:t>Nr. participări la reuniuni</a:t>
          </a:r>
          <a:endParaRPr lang="en-US" sz="1600" b="1" dirty="0">
            <a:solidFill>
              <a:schemeClr val="tx1"/>
            </a:solidFill>
          </a:endParaRPr>
        </a:p>
      </dgm:t>
    </dgm:pt>
    <dgm:pt modelId="{085885C6-AE43-4822-88B1-842E9D2D9012}" type="parTrans" cxnId="{35E2F644-0257-440A-8005-99472F8CCD48}">
      <dgm:prSet/>
      <dgm:spPr/>
      <dgm:t>
        <a:bodyPr/>
        <a:lstStyle/>
        <a:p>
          <a:endParaRPr lang="en-US"/>
        </a:p>
      </dgm:t>
    </dgm:pt>
    <dgm:pt modelId="{999A36FF-EAB9-4E35-95DD-9A6D0A46842A}" type="sibTrans" cxnId="{35E2F644-0257-440A-8005-99472F8CCD48}">
      <dgm:prSet/>
      <dgm:spPr/>
      <dgm:t>
        <a:bodyPr/>
        <a:lstStyle/>
        <a:p>
          <a:endParaRPr lang="en-US"/>
        </a:p>
      </dgm:t>
    </dgm:pt>
    <dgm:pt modelId="{A1EE3025-CC40-4132-AFCA-CDEE16B0CC4F}">
      <dgm:prSet phldrT="[Text]" custT="1"/>
      <dgm:spPr/>
      <dgm:t>
        <a:bodyPr/>
        <a:lstStyle/>
        <a:p>
          <a:r>
            <a:rPr lang="ro-MO" sz="1600" b="1" dirty="0">
              <a:solidFill>
                <a:schemeClr val="tx1"/>
              </a:solidFill>
            </a:rPr>
            <a:t>Nr. evenimente de promovare facilitate</a:t>
          </a:r>
          <a:br>
            <a:rPr lang="ro-MO" sz="1600" b="1" dirty="0">
              <a:solidFill>
                <a:schemeClr val="tx1"/>
              </a:solidFill>
            </a:rPr>
          </a:br>
          <a:br>
            <a:rPr lang="ro-MO" sz="1600" b="1" dirty="0">
              <a:solidFill>
                <a:schemeClr val="tx1"/>
              </a:solidFill>
            </a:rPr>
          </a:br>
          <a:r>
            <a:rPr lang="ro-MO" sz="1600" b="1" dirty="0">
              <a:solidFill>
                <a:schemeClr val="tx1"/>
              </a:solidFill>
            </a:rPr>
            <a:t>Nr. de participanți la evenimente</a:t>
          </a:r>
          <a:endParaRPr lang="en-US" sz="1600" b="1" dirty="0">
            <a:solidFill>
              <a:schemeClr val="tx1"/>
            </a:solidFill>
          </a:endParaRPr>
        </a:p>
      </dgm:t>
    </dgm:pt>
    <dgm:pt modelId="{1CEFCE95-3757-4537-A9A9-F02937F7B5F7}" type="parTrans" cxnId="{6CF9C3D2-C39E-4904-A086-5C1D68FBC397}">
      <dgm:prSet/>
      <dgm:spPr/>
      <dgm:t>
        <a:bodyPr/>
        <a:lstStyle/>
        <a:p>
          <a:endParaRPr lang="en-US"/>
        </a:p>
      </dgm:t>
    </dgm:pt>
    <dgm:pt modelId="{5D6771AE-EB42-4F3B-B524-9132D1AA6AFD}" type="sibTrans" cxnId="{6CF9C3D2-C39E-4904-A086-5C1D68FBC397}">
      <dgm:prSet/>
      <dgm:spPr/>
      <dgm:t>
        <a:bodyPr/>
        <a:lstStyle/>
        <a:p>
          <a:endParaRPr lang="en-US"/>
        </a:p>
      </dgm:t>
    </dgm:pt>
    <dgm:pt modelId="{AD9F035C-C63E-49EF-8F39-880B438564C9}">
      <dgm:prSet custT="1"/>
      <dgm:spPr/>
      <dgm:t>
        <a:bodyPr/>
        <a:lstStyle/>
        <a:p>
          <a:r>
            <a:rPr lang="ro-RO" sz="1600" b="1" dirty="0">
              <a:solidFill>
                <a:schemeClr val="tx1"/>
              </a:solidFill>
            </a:rPr>
            <a:t>2 sesiuni de instruire  organizate</a:t>
          </a:r>
        </a:p>
        <a:p>
          <a:r>
            <a:rPr lang="ro-RO" sz="1600" b="1" dirty="0">
              <a:solidFill>
                <a:schemeClr val="tx1"/>
              </a:solidFill>
            </a:rPr>
            <a:t>6 persoane instruite</a:t>
          </a:r>
          <a:endParaRPr lang="ru-RU" sz="1600" b="1" dirty="0">
            <a:solidFill>
              <a:schemeClr val="tx1"/>
            </a:solidFill>
          </a:endParaRPr>
        </a:p>
      </dgm:t>
    </dgm:pt>
    <dgm:pt modelId="{9826A7ED-ECFF-4DB8-8FA0-A167614AA3C5}" type="parTrans" cxnId="{DC17E540-180C-446C-AB7D-3455178EDE98}">
      <dgm:prSet/>
      <dgm:spPr/>
      <dgm:t>
        <a:bodyPr/>
        <a:lstStyle/>
        <a:p>
          <a:endParaRPr lang="ru-RU"/>
        </a:p>
      </dgm:t>
    </dgm:pt>
    <dgm:pt modelId="{82A7E1B6-7A2E-4CFC-8BAE-9DAE98899E31}" type="sibTrans" cxnId="{DC17E540-180C-446C-AB7D-3455178EDE98}">
      <dgm:prSet/>
      <dgm:spPr/>
      <dgm:t>
        <a:bodyPr/>
        <a:lstStyle/>
        <a:p>
          <a:endParaRPr lang="ru-RU"/>
        </a:p>
      </dgm:t>
    </dgm:pt>
    <dgm:pt modelId="{E46908D8-8C0C-4385-85DA-045A3F132541}" type="pres">
      <dgm:prSet presAssocID="{C0945C99-0B7F-49BD-8347-388E3EABEC0E}" presName="Name0" presStyleCnt="0">
        <dgm:presLayoutVars>
          <dgm:dir/>
          <dgm:resizeHandles val="exact"/>
        </dgm:presLayoutVars>
      </dgm:prSet>
      <dgm:spPr/>
    </dgm:pt>
    <dgm:pt modelId="{C3300DEB-74D2-44C9-AF2F-CD57F3DAEA39}" type="pres">
      <dgm:prSet presAssocID="{AD9F035C-C63E-49EF-8F39-880B438564C9}" presName="Name5" presStyleLbl="vennNode1" presStyleIdx="0" presStyleCnt="3" custLinFactX="63420" custLinFactNeighborX="100000" custLinFactNeighborY="33">
        <dgm:presLayoutVars>
          <dgm:bulletEnabled val="1"/>
        </dgm:presLayoutVars>
      </dgm:prSet>
      <dgm:spPr/>
    </dgm:pt>
    <dgm:pt modelId="{79B65ED0-BDD0-41BF-B041-91DE45E0E7F5}" type="pres">
      <dgm:prSet presAssocID="{82A7E1B6-7A2E-4CFC-8BAE-9DAE98899E31}" presName="space" presStyleCnt="0"/>
      <dgm:spPr/>
    </dgm:pt>
    <dgm:pt modelId="{877B4BE5-DE3F-4E4B-954B-CDB434471E39}" type="pres">
      <dgm:prSet presAssocID="{7880EEBE-59C7-43D1-B527-8CF2AB89986F}" presName="Name5" presStyleLbl="vennNode1" presStyleIdx="1" presStyleCnt="3" custLinFactX="68596" custLinFactNeighborX="100000" custLinFactNeighborY="33">
        <dgm:presLayoutVars>
          <dgm:bulletEnabled val="1"/>
        </dgm:presLayoutVars>
      </dgm:prSet>
      <dgm:spPr/>
    </dgm:pt>
    <dgm:pt modelId="{55DA1329-8A90-4F99-BAC6-FAFE939B721D}" type="pres">
      <dgm:prSet presAssocID="{999A36FF-EAB9-4E35-95DD-9A6D0A46842A}" presName="space" presStyleCnt="0"/>
      <dgm:spPr/>
    </dgm:pt>
    <dgm:pt modelId="{7FEA203F-6C3F-4418-A0FD-A9AD3978A601}" type="pres">
      <dgm:prSet presAssocID="{A1EE3025-CC40-4132-AFCA-CDEE16B0CC4F}" presName="Name5" presStyleLbl="vennNode1" presStyleIdx="2" presStyleCnt="3" custLinFactX="-121886" custLinFactNeighborX="-200000" custLinFactNeighborY="33">
        <dgm:presLayoutVars>
          <dgm:bulletEnabled val="1"/>
        </dgm:presLayoutVars>
      </dgm:prSet>
      <dgm:spPr/>
    </dgm:pt>
  </dgm:ptLst>
  <dgm:cxnLst>
    <dgm:cxn modelId="{DC17E540-180C-446C-AB7D-3455178EDE98}" srcId="{C0945C99-0B7F-49BD-8347-388E3EABEC0E}" destId="{AD9F035C-C63E-49EF-8F39-880B438564C9}" srcOrd="0" destOrd="0" parTransId="{9826A7ED-ECFF-4DB8-8FA0-A167614AA3C5}" sibTransId="{82A7E1B6-7A2E-4CFC-8BAE-9DAE98899E31}"/>
    <dgm:cxn modelId="{35E2F644-0257-440A-8005-99472F8CCD48}" srcId="{C0945C99-0B7F-49BD-8347-388E3EABEC0E}" destId="{7880EEBE-59C7-43D1-B527-8CF2AB89986F}" srcOrd="1" destOrd="0" parTransId="{085885C6-AE43-4822-88B1-842E9D2D9012}" sibTransId="{999A36FF-EAB9-4E35-95DD-9A6D0A46842A}"/>
    <dgm:cxn modelId="{496B8688-FA34-4324-ABE9-5B3D7CE0802D}" type="presOf" srcId="{A1EE3025-CC40-4132-AFCA-CDEE16B0CC4F}" destId="{7FEA203F-6C3F-4418-A0FD-A9AD3978A601}" srcOrd="0" destOrd="0" presId="urn:microsoft.com/office/officeart/2005/8/layout/venn3"/>
    <dgm:cxn modelId="{2F8B9A8C-D2F5-45A7-B03D-20878E1AE357}" type="presOf" srcId="{7880EEBE-59C7-43D1-B527-8CF2AB89986F}" destId="{877B4BE5-DE3F-4E4B-954B-CDB434471E39}" srcOrd="0" destOrd="0" presId="urn:microsoft.com/office/officeart/2005/8/layout/venn3"/>
    <dgm:cxn modelId="{BA5491CA-31F3-4854-ACFD-F6178C2C9111}" type="presOf" srcId="{AD9F035C-C63E-49EF-8F39-880B438564C9}" destId="{C3300DEB-74D2-44C9-AF2F-CD57F3DAEA39}" srcOrd="0" destOrd="0" presId="urn:microsoft.com/office/officeart/2005/8/layout/venn3"/>
    <dgm:cxn modelId="{6CF9C3D2-C39E-4904-A086-5C1D68FBC397}" srcId="{C0945C99-0B7F-49BD-8347-388E3EABEC0E}" destId="{A1EE3025-CC40-4132-AFCA-CDEE16B0CC4F}" srcOrd="2" destOrd="0" parTransId="{1CEFCE95-3757-4537-A9A9-F02937F7B5F7}" sibTransId="{5D6771AE-EB42-4F3B-B524-9132D1AA6AFD}"/>
    <dgm:cxn modelId="{E3BD62DD-05B5-457E-B371-21C8C16200A2}" type="presOf" srcId="{C0945C99-0B7F-49BD-8347-388E3EABEC0E}" destId="{E46908D8-8C0C-4385-85DA-045A3F132541}" srcOrd="0" destOrd="0" presId="urn:microsoft.com/office/officeart/2005/8/layout/venn3"/>
    <dgm:cxn modelId="{8FCE1B92-6A63-4A24-9C1A-2D55FC45448B}" type="presParOf" srcId="{E46908D8-8C0C-4385-85DA-045A3F132541}" destId="{C3300DEB-74D2-44C9-AF2F-CD57F3DAEA39}" srcOrd="0" destOrd="0" presId="urn:microsoft.com/office/officeart/2005/8/layout/venn3"/>
    <dgm:cxn modelId="{05493DE4-1573-4ABB-8333-DD8BC2D16582}" type="presParOf" srcId="{E46908D8-8C0C-4385-85DA-045A3F132541}" destId="{79B65ED0-BDD0-41BF-B041-91DE45E0E7F5}" srcOrd="1" destOrd="0" presId="urn:microsoft.com/office/officeart/2005/8/layout/venn3"/>
    <dgm:cxn modelId="{776288E5-0AF7-4AE8-BC53-86BC7542CE39}" type="presParOf" srcId="{E46908D8-8C0C-4385-85DA-045A3F132541}" destId="{877B4BE5-DE3F-4E4B-954B-CDB434471E39}" srcOrd="2" destOrd="0" presId="urn:microsoft.com/office/officeart/2005/8/layout/venn3"/>
    <dgm:cxn modelId="{3B71BF6D-E92F-4771-BB62-376FE671E392}" type="presParOf" srcId="{E46908D8-8C0C-4385-85DA-045A3F132541}" destId="{55DA1329-8A90-4F99-BAC6-FAFE939B721D}" srcOrd="3" destOrd="0" presId="urn:microsoft.com/office/officeart/2005/8/layout/venn3"/>
    <dgm:cxn modelId="{91921965-6B75-4C46-8FC3-114EF827FB3C}" type="presParOf" srcId="{E46908D8-8C0C-4385-85DA-045A3F132541}" destId="{7FEA203F-6C3F-4418-A0FD-A9AD3978A601}" srcOrd="4" destOrd="0" presId="urn:microsoft.com/office/officeart/2005/8/layout/venn3"/>
  </dgm:cxnLst>
  <dgm:bg>
    <a:solidFill>
      <a:schemeClr val="accent2">
        <a:lumMod val="60000"/>
        <a:lumOff val="40000"/>
      </a:schemeClr>
    </a:solidFill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0945C99-0B7F-49BD-8347-388E3EABEC0E}" type="doc">
      <dgm:prSet loTypeId="urn:microsoft.com/office/officeart/2005/8/layout/venn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7D98092-3B78-4B91-AD4E-CBA8D5558753}">
      <dgm:prSet phldrT="[Text]" custT="1"/>
      <dgm:spPr>
        <a:solidFill>
          <a:srgbClr val="002060">
            <a:alpha val="50000"/>
          </a:srgbClr>
        </a:solidFill>
      </dgm:spPr>
      <dgm:t>
        <a:bodyPr/>
        <a:lstStyle/>
        <a:p>
          <a:pPr algn="l"/>
          <a:r>
            <a:rPr lang="ro-RO" sz="1800" b="1" dirty="0">
              <a:solidFill>
                <a:schemeClr val="bg1"/>
              </a:solidFill>
            </a:rPr>
            <a:t>21 Proiecte în proces de implementare</a:t>
          </a:r>
        </a:p>
        <a:p>
          <a:pPr algn="l"/>
          <a:r>
            <a:rPr lang="ro-RO" sz="1800" b="1" dirty="0">
              <a:solidFill>
                <a:schemeClr val="bg1"/>
              </a:solidFill>
            </a:rPr>
            <a:t> 11 FNDR</a:t>
          </a:r>
        </a:p>
        <a:p>
          <a:pPr algn="l"/>
          <a:r>
            <a:rPr lang="ro-RO" sz="1800" b="1" dirty="0">
              <a:solidFill>
                <a:schemeClr val="bg1"/>
              </a:solidFill>
            </a:rPr>
            <a:t> 10 Asist. Ext.</a:t>
          </a:r>
        </a:p>
      </dgm:t>
    </dgm:pt>
    <dgm:pt modelId="{39BF1D7D-A6E3-4F4B-99A6-B01C49C7AB46}" type="parTrans" cxnId="{1DA5C0EF-B792-449B-8C99-AEFD47CC459F}">
      <dgm:prSet/>
      <dgm:spPr/>
      <dgm:t>
        <a:bodyPr/>
        <a:lstStyle/>
        <a:p>
          <a:endParaRPr lang="en-US"/>
        </a:p>
      </dgm:t>
    </dgm:pt>
    <dgm:pt modelId="{B0E86FBC-3990-4227-939C-6F1E44867F8C}" type="sibTrans" cxnId="{1DA5C0EF-B792-449B-8C99-AEFD47CC459F}">
      <dgm:prSet/>
      <dgm:spPr/>
      <dgm:t>
        <a:bodyPr/>
        <a:lstStyle/>
        <a:p>
          <a:endParaRPr lang="en-US"/>
        </a:p>
      </dgm:t>
    </dgm:pt>
    <dgm:pt modelId="{E874A003-4338-40B0-ACB7-B9BEBCEAB46F}">
      <dgm:prSet phldrT="[Text]" custT="1"/>
      <dgm:spPr>
        <a:solidFill>
          <a:srgbClr val="002060">
            <a:alpha val="50000"/>
          </a:srgbClr>
        </a:solidFill>
      </dgm:spPr>
      <dgm:t>
        <a:bodyPr/>
        <a:lstStyle/>
        <a:p>
          <a:r>
            <a:rPr lang="ro-RO" sz="2000" b="1" dirty="0">
              <a:solidFill>
                <a:schemeClr val="bg1"/>
              </a:solidFill>
            </a:rPr>
            <a:t>21 Planuri actualizate</a:t>
          </a:r>
        </a:p>
      </dgm:t>
    </dgm:pt>
    <dgm:pt modelId="{2D0011B5-7A47-4CA2-8305-648354785542}" type="parTrans" cxnId="{51EB9C01-7DE2-4C7B-9809-D90EB5976324}">
      <dgm:prSet/>
      <dgm:spPr/>
      <dgm:t>
        <a:bodyPr/>
        <a:lstStyle/>
        <a:p>
          <a:endParaRPr lang="en-US"/>
        </a:p>
      </dgm:t>
    </dgm:pt>
    <dgm:pt modelId="{87FF6FA7-DDFB-41DD-9D8B-3D26BA10D9F9}" type="sibTrans" cxnId="{51EB9C01-7DE2-4C7B-9809-D90EB5976324}">
      <dgm:prSet/>
      <dgm:spPr/>
      <dgm:t>
        <a:bodyPr/>
        <a:lstStyle/>
        <a:p>
          <a:endParaRPr lang="en-US"/>
        </a:p>
      </dgm:t>
    </dgm:pt>
    <dgm:pt modelId="{A1EE3025-CC40-4132-AFCA-CDEE16B0CC4F}">
      <dgm:prSet phldrT="[Text]" custT="1"/>
      <dgm:spPr>
        <a:solidFill>
          <a:srgbClr val="002060">
            <a:alpha val="50000"/>
          </a:srgbClr>
        </a:solidFill>
      </dgm:spPr>
      <dgm:t>
        <a:bodyPr/>
        <a:lstStyle/>
        <a:p>
          <a:r>
            <a:rPr lang="ro-RO" sz="1800" b="1" dirty="0">
              <a:solidFill>
                <a:schemeClr val="bg1"/>
              </a:solidFill>
            </a:rPr>
            <a:t>Nr. rapoarte de M&amp;E elaborate</a:t>
          </a:r>
        </a:p>
      </dgm:t>
    </dgm:pt>
    <dgm:pt modelId="{1CEFCE95-3757-4537-A9A9-F02937F7B5F7}" type="parTrans" cxnId="{6CF9C3D2-C39E-4904-A086-5C1D68FBC397}">
      <dgm:prSet/>
      <dgm:spPr/>
      <dgm:t>
        <a:bodyPr/>
        <a:lstStyle/>
        <a:p>
          <a:endParaRPr lang="en-US"/>
        </a:p>
      </dgm:t>
    </dgm:pt>
    <dgm:pt modelId="{5D6771AE-EB42-4F3B-B524-9132D1AA6AFD}" type="sibTrans" cxnId="{6CF9C3D2-C39E-4904-A086-5C1D68FBC397}">
      <dgm:prSet/>
      <dgm:spPr/>
      <dgm:t>
        <a:bodyPr/>
        <a:lstStyle/>
        <a:p>
          <a:endParaRPr lang="en-US"/>
        </a:p>
      </dgm:t>
    </dgm:pt>
    <dgm:pt modelId="{E46908D8-8C0C-4385-85DA-045A3F132541}" type="pres">
      <dgm:prSet presAssocID="{C0945C99-0B7F-49BD-8347-388E3EABEC0E}" presName="Name0" presStyleCnt="0">
        <dgm:presLayoutVars>
          <dgm:dir/>
          <dgm:resizeHandles val="exact"/>
        </dgm:presLayoutVars>
      </dgm:prSet>
      <dgm:spPr/>
    </dgm:pt>
    <dgm:pt modelId="{16918F5A-01E2-4242-B1A9-937E8307A7BD}" type="pres">
      <dgm:prSet presAssocID="{67D98092-3B78-4B91-AD4E-CBA8D5558753}" presName="Name5" presStyleLbl="vennNode1" presStyleIdx="0" presStyleCnt="3" custScaleX="100060" custLinFactX="63363" custLinFactNeighborX="100000">
        <dgm:presLayoutVars>
          <dgm:bulletEnabled val="1"/>
        </dgm:presLayoutVars>
      </dgm:prSet>
      <dgm:spPr/>
    </dgm:pt>
    <dgm:pt modelId="{56692BF3-AFDA-49B1-8050-ECDA302533B7}" type="pres">
      <dgm:prSet presAssocID="{B0E86FBC-3990-4227-939C-6F1E44867F8C}" presName="space" presStyleCnt="0"/>
      <dgm:spPr/>
    </dgm:pt>
    <dgm:pt modelId="{70013A07-527E-4920-ACB9-F929D5879598}" type="pres">
      <dgm:prSet presAssocID="{E874A003-4338-40B0-ACB7-B9BEBCEAB46F}" presName="Name5" presStyleLbl="vennNode1" presStyleIdx="1" presStyleCnt="3" custLinFactX="-70030" custLinFactNeighborX="-100000" custLinFactNeighborY="1508">
        <dgm:presLayoutVars>
          <dgm:bulletEnabled val="1"/>
        </dgm:presLayoutVars>
      </dgm:prSet>
      <dgm:spPr/>
    </dgm:pt>
    <dgm:pt modelId="{ADFEFF0F-0863-4E9B-A8B5-5567084A6C2F}" type="pres">
      <dgm:prSet presAssocID="{87FF6FA7-DDFB-41DD-9D8B-3D26BA10D9F9}" presName="space" presStyleCnt="0"/>
      <dgm:spPr/>
    </dgm:pt>
    <dgm:pt modelId="{7FEA203F-6C3F-4418-A0FD-A9AD3978A601}" type="pres">
      <dgm:prSet presAssocID="{A1EE3025-CC40-4132-AFCA-CDEE16B0CC4F}" presName="Name5" presStyleLbl="vennNode1" presStyleIdx="2" presStyleCnt="3" custLinFactNeighborX="79745" custLinFactNeighborY="-12">
        <dgm:presLayoutVars>
          <dgm:bulletEnabled val="1"/>
        </dgm:presLayoutVars>
      </dgm:prSet>
      <dgm:spPr/>
    </dgm:pt>
  </dgm:ptLst>
  <dgm:cxnLst>
    <dgm:cxn modelId="{51EB9C01-7DE2-4C7B-9809-D90EB5976324}" srcId="{C0945C99-0B7F-49BD-8347-388E3EABEC0E}" destId="{E874A003-4338-40B0-ACB7-B9BEBCEAB46F}" srcOrd="1" destOrd="0" parTransId="{2D0011B5-7A47-4CA2-8305-648354785542}" sibTransId="{87FF6FA7-DDFB-41DD-9D8B-3D26BA10D9F9}"/>
    <dgm:cxn modelId="{95B0A518-53C0-4A6B-8665-D13DFAE361E9}" type="presOf" srcId="{E874A003-4338-40B0-ACB7-B9BEBCEAB46F}" destId="{70013A07-527E-4920-ACB9-F929D5879598}" srcOrd="0" destOrd="0" presId="urn:microsoft.com/office/officeart/2005/8/layout/venn3"/>
    <dgm:cxn modelId="{FE740D1C-E68C-475E-BB3E-8C1E20065873}" type="presOf" srcId="{A1EE3025-CC40-4132-AFCA-CDEE16B0CC4F}" destId="{7FEA203F-6C3F-4418-A0FD-A9AD3978A601}" srcOrd="0" destOrd="0" presId="urn:microsoft.com/office/officeart/2005/8/layout/venn3"/>
    <dgm:cxn modelId="{5E39BD54-D24F-4874-B205-0AC15BA82E89}" type="presOf" srcId="{C0945C99-0B7F-49BD-8347-388E3EABEC0E}" destId="{E46908D8-8C0C-4385-85DA-045A3F132541}" srcOrd="0" destOrd="0" presId="urn:microsoft.com/office/officeart/2005/8/layout/venn3"/>
    <dgm:cxn modelId="{E6A94390-6F09-4529-AB32-7EA76F7F4141}" type="presOf" srcId="{67D98092-3B78-4B91-AD4E-CBA8D5558753}" destId="{16918F5A-01E2-4242-B1A9-937E8307A7BD}" srcOrd="0" destOrd="0" presId="urn:microsoft.com/office/officeart/2005/8/layout/venn3"/>
    <dgm:cxn modelId="{6CF9C3D2-C39E-4904-A086-5C1D68FBC397}" srcId="{C0945C99-0B7F-49BD-8347-388E3EABEC0E}" destId="{A1EE3025-CC40-4132-AFCA-CDEE16B0CC4F}" srcOrd="2" destOrd="0" parTransId="{1CEFCE95-3757-4537-A9A9-F02937F7B5F7}" sibTransId="{5D6771AE-EB42-4F3B-B524-9132D1AA6AFD}"/>
    <dgm:cxn modelId="{1DA5C0EF-B792-449B-8C99-AEFD47CC459F}" srcId="{C0945C99-0B7F-49BD-8347-388E3EABEC0E}" destId="{67D98092-3B78-4B91-AD4E-CBA8D5558753}" srcOrd="0" destOrd="0" parTransId="{39BF1D7D-A6E3-4F4B-99A6-B01C49C7AB46}" sibTransId="{B0E86FBC-3990-4227-939C-6F1E44867F8C}"/>
    <dgm:cxn modelId="{A0C3F545-1FA3-41E1-8F6D-A8E0D8848488}" type="presParOf" srcId="{E46908D8-8C0C-4385-85DA-045A3F132541}" destId="{16918F5A-01E2-4242-B1A9-937E8307A7BD}" srcOrd="0" destOrd="0" presId="urn:microsoft.com/office/officeart/2005/8/layout/venn3"/>
    <dgm:cxn modelId="{1BC417D0-7682-4E73-BEDF-0DC8360BEDC7}" type="presParOf" srcId="{E46908D8-8C0C-4385-85DA-045A3F132541}" destId="{56692BF3-AFDA-49B1-8050-ECDA302533B7}" srcOrd="1" destOrd="0" presId="urn:microsoft.com/office/officeart/2005/8/layout/venn3"/>
    <dgm:cxn modelId="{22CCA7C6-E0F8-41A7-9434-73F56D2CCD57}" type="presParOf" srcId="{E46908D8-8C0C-4385-85DA-045A3F132541}" destId="{70013A07-527E-4920-ACB9-F929D5879598}" srcOrd="2" destOrd="0" presId="urn:microsoft.com/office/officeart/2005/8/layout/venn3"/>
    <dgm:cxn modelId="{4D089885-D6E5-463C-925A-F5B8EC1ADB62}" type="presParOf" srcId="{E46908D8-8C0C-4385-85DA-045A3F132541}" destId="{ADFEFF0F-0863-4E9B-A8B5-5567084A6C2F}" srcOrd="3" destOrd="0" presId="urn:microsoft.com/office/officeart/2005/8/layout/venn3"/>
    <dgm:cxn modelId="{92C4AE17-ABEE-42E6-930D-DFAD19115855}" type="presParOf" srcId="{E46908D8-8C0C-4385-85DA-045A3F132541}" destId="{7FEA203F-6C3F-4418-A0FD-A9AD3978A601}" srcOrd="4" destOrd="0" presId="urn:microsoft.com/office/officeart/2005/8/layout/venn3"/>
  </dgm:cxnLst>
  <dgm:bg>
    <a:solidFill>
      <a:schemeClr val="tx2">
        <a:lumMod val="60000"/>
        <a:lumOff val="40000"/>
      </a:schemeClr>
    </a:solidFill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0945C99-0B7F-49BD-8347-388E3EABEC0E}" type="doc">
      <dgm:prSet loTypeId="urn:microsoft.com/office/officeart/2005/8/layout/venn3" loCatId="relationship" qsTypeId="urn:microsoft.com/office/officeart/2005/8/quickstyle/simple1" qsCatId="simple" csTypeId="urn:microsoft.com/office/officeart/2005/8/colors/accent3_3" csCatId="accent3" phldr="1"/>
      <dgm:spPr/>
      <dgm:t>
        <a:bodyPr/>
        <a:lstStyle/>
        <a:p>
          <a:endParaRPr lang="en-US"/>
        </a:p>
      </dgm:t>
    </dgm:pt>
    <dgm:pt modelId="{67D98092-3B78-4B91-AD4E-CBA8D5558753}">
      <dgm:prSet phldrT="[Text]" custT="1"/>
      <dgm:spPr/>
      <dgm:t>
        <a:bodyPr/>
        <a:lstStyle/>
        <a:p>
          <a:r>
            <a:rPr lang="ro-RO" sz="1800" b="1" dirty="0"/>
            <a:t>1 PDI elaborat</a:t>
          </a:r>
          <a:endParaRPr lang="en-US" sz="1800" b="1" dirty="0"/>
        </a:p>
      </dgm:t>
    </dgm:pt>
    <dgm:pt modelId="{39BF1D7D-A6E3-4F4B-99A6-B01C49C7AB46}" type="parTrans" cxnId="{1DA5C0EF-B792-449B-8C99-AEFD47CC459F}">
      <dgm:prSet/>
      <dgm:spPr/>
      <dgm:t>
        <a:bodyPr/>
        <a:lstStyle/>
        <a:p>
          <a:endParaRPr lang="en-US"/>
        </a:p>
      </dgm:t>
    </dgm:pt>
    <dgm:pt modelId="{B0E86FBC-3990-4227-939C-6F1E44867F8C}" type="sibTrans" cxnId="{1DA5C0EF-B792-449B-8C99-AEFD47CC459F}">
      <dgm:prSet/>
      <dgm:spPr/>
      <dgm:t>
        <a:bodyPr/>
        <a:lstStyle/>
        <a:p>
          <a:endParaRPr lang="en-US"/>
        </a:p>
      </dgm:t>
    </dgm:pt>
    <dgm:pt modelId="{7880EEBE-59C7-43D1-B527-8CF2AB89986F}">
      <dgm:prSet phldrT="[Text]" custT="1"/>
      <dgm:spPr/>
      <dgm:t>
        <a:bodyPr/>
        <a:lstStyle/>
        <a:p>
          <a:r>
            <a:rPr lang="ro-RO" sz="1800" b="1" dirty="0"/>
            <a:t>Nr. ateliere organizate</a:t>
          </a:r>
        </a:p>
        <a:p>
          <a:r>
            <a:rPr lang="ro-RO" sz="1800" b="1" dirty="0"/>
            <a:t>Nr. membri CRD instruiți</a:t>
          </a:r>
          <a:endParaRPr lang="en-US" sz="1800" b="1" dirty="0"/>
        </a:p>
      </dgm:t>
    </dgm:pt>
    <dgm:pt modelId="{085885C6-AE43-4822-88B1-842E9D2D9012}" type="parTrans" cxnId="{35E2F644-0257-440A-8005-99472F8CCD48}">
      <dgm:prSet/>
      <dgm:spPr/>
      <dgm:t>
        <a:bodyPr/>
        <a:lstStyle/>
        <a:p>
          <a:endParaRPr lang="en-US"/>
        </a:p>
      </dgm:t>
    </dgm:pt>
    <dgm:pt modelId="{999A36FF-EAB9-4E35-95DD-9A6D0A46842A}" type="sibTrans" cxnId="{35E2F644-0257-440A-8005-99472F8CCD48}">
      <dgm:prSet/>
      <dgm:spPr/>
      <dgm:t>
        <a:bodyPr/>
        <a:lstStyle/>
        <a:p>
          <a:endParaRPr lang="en-US"/>
        </a:p>
      </dgm:t>
    </dgm:pt>
    <dgm:pt modelId="{A1EE3025-CC40-4132-AFCA-CDEE16B0CC4F}">
      <dgm:prSet phldrT="[Text]" custT="1"/>
      <dgm:spPr/>
      <dgm:t>
        <a:bodyPr/>
        <a:lstStyle/>
        <a:p>
          <a:r>
            <a:rPr lang="ro-RO" sz="1800" b="1" dirty="0"/>
            <a:t>Nr. persoane instruite</a:t>
          </a:r>
          <a:endParaRPr lang="en-US" sz="1800" b="1" dirty="0"/>
        </a:p>
      </dgm:t>
    </dgm:pt>
    <dgm:pt modelId="{1CEFCE95-3757-4537-A9A9-F02937F7B5F7}" type="parTrans" cxnId="{6CF9C3D2-C39E-4904-A086-5C1D68FBC397}">
      <dgm:prSet/>
      <dgm:spPr/>
      <dgm:t>
        <a:bodyPr/>
        <a:lstStyle/>
        <a:p>
          <a:endParaRPr lang="en-US"/>
        </a:p>
      </dgm:t>
    </dgm:pt>
    <dgm:pt modelId="{5D6771AE-EB42-4F3B-B524-9132D1AA6AFD}" type="sibTrans" cxnId="{6CF9C3D2-C39E-4904-A086-5C1D68FBC397}">
      <dgm:prSet/>
      <dgm:spPr/>
      <dgm:t>
        <a:bodyPr/>
        <a:lstStyle/>
        <a:p>
          <a:endParaRPr lang="en-US"/>
        </a:p>
      </dgm:t>
    </dgm:pt>
    <dgm:pt modelId="{B78466A0-46D0-4EAF-A924-116AC5A3080D}">
      <dgm:prSet custT="1"/>
      <dgm:spPr/>
      <dgm:t>
        <a:bodyPr/>
        <a:lstStyle/>
        <a:p>
          <a:r>
            <a:rPr lang="ro-RO" sz="1600" b="1" dirty="0"/>
            <a:t>Nr. persoane participante la vizite de studiu  și schimb de experiență</a:t>
          </a:r>
          <a:endParaRPr lang="ru-RU" sz="1600" b="1" dirty="0"/>
        </a:p>
      </dgm:t>
    </dgm:pt>
    <dgm:pt modelId="{55BF3B5E-FA95-479C-BDFA-02CA3E786D8D}" type="parTrans" cxnId="{6AD53791-47AF-43C5-B3ED-A015EA953272}">
      <dgm:prSet/>
      <dgm:spPr/>
      <dgm:t>
        <a:bodyPr/>
        <a:lstStyle/>
        <a:p>
          <a:endParaRPr lang="ru-RU"/>
        </a:p>
      </dgm:t>
    </dgm:pt>
    <dgm:pt modelId="{ED68A17D-9625-4972-B986-D155E50B2B72}" type="sibTrans" cxnId="{6AD53791-47AF-43C5-B3ED-A015EA953272}">
      <dgm:prSet/>
      <dgm:spPr/>
      <dgm:t>
        <a:bodyPr/>
        <a:lstStyle/>
        <a:p>
          <a:endParaRPr lang="ru-RU"/>
        </a:p>
      </dgm:t>
    </dgm:pt>
    <dgm:pt modelId="{E46908D8-8C0C-4385-85DA-045A3F132541}" type="pres">
      <dgm:prSet presAssocID="{C0945C99-0B7F-49BD-8347-388E3EABEC0E}" presName="Name0" presStyleCnt="0">
        <dgm:presLayoutVars>
          <dgm:dir/>
          <dgm:resizeHandles val="exact"/>
        </dgm:presLayoutVars>
      </dgm:prSet>
      <dgm:spPr/>
    </dgm:pt>
    <dgm:pt modelId="{16918F5A-01E2-4242-B1A9-937E8307A7BD}" type="pres">
      <dgm:prSet presAssocID="{67D98092-3B78-4B91-AD4E-CBA8D5558753}" presName="Name5" presStyleLbl="vennNode1" presStyleIdx="0" presStyleCnt="4" custLinFactX="-10105" custLinFactNeighborX="-100000">
        <dgm:presLayoutVars>
          <dgm:bulletEnabled val="1"/>
        </dgm:presLayoutVars>
      </dgm:prSet>
      <dgm:spPr/>
    </dgm:pt>
    <dgm:pt modelId="{56692BF3-AFDA-49B1-8050-ECDA302533B7}" type="pres">
      <dgm:prSet presAssocID="{B0E86FBC-3990-4227-939C-6F1E44867F8C}" presName="space" presStyleCnt="0"/>
      <dgm:spPr/>
    </dgm:pt>
    <dgm:pt modelId="{877B4BE5-DE3F-4E4B-954B-CDB434471E39}" type="pres">
      <dgm:prSet presAssocID="{7880EEBE-59C7-43D1-B527-8CF2AB89986F}" presName="Name5" presStyleLbl="vennNode1" presStyleIdx="1" presStyleCnt="4" custLinFactNeighborX="-69504">
        <dgm:presLayoutVars>
          <dgm:bulletEnabled val="1"/>
        </dgm:presLayoutVars>
      </dgm:prSet>
      <dgm:spPr/>
    </dgm:pt>
    <dgm:pt modelId="{55DA1329-8A90-4F99-BAC6-FAFE939B721D}" type="pres">
      <dgm:prSet presAssocID="{999A36FF-EAB9-4E35-95DD-9A6D0A46842A}" presName="space" presStyleCnt="0"/>
      <dgm:spPr/>
    </dgm:pt>
    <dgm:pt modelId="{7FEA203F-6C3F-4418-A0FD-A9AD3978A601}" type="pres">
      <dgm:prSet presAssocID="{A1EE3025-CC40-4132-AFCA-CDEE16B0CC4F}" presName="Name5" presStyleLbl="vennNode1" presStyleIdx="2" presStyleCnt="4">
        <dgm:presLayoutVars>
          <dgm:bulletEnabled val="1"/>
        </dgm:presLayoutVars>
      </dgm:prSet>
      <dgm:spPr/>
    </dgm:pt>
    <dgm:pt modelId="{D1E9B978-095F-4F22-9177-B00E0D476D0F}" type="pres">
      <dgm:prSet presAssocID="{5D6771AE-EB42-4F3B-B524-9132D1AA6AFD}" presName="space" presStyleCnt="0"/>
      <dgm:spPr/>
    </dgm:pt>
    <dgm:pt modelId="{1192A1AA-AC38-431D-B783-66767AB7858E}" type="pres">
      <dgm:prSet presAssocID="{B78466A0-46D0-4EAF-A924-116AC5A3080D}" presName="Name5" presStyleLbl="vennNode1" presStyleIdx="3" presStyleCnt="4" custLinFactNeighborX="73563" custLinFactNeighborY="-12">
        <dgm:presLayoutVars>
          <dgm:bulletEnabled val="1"/>
        </dgm:presLayoutVars>
      </dgm:prSet>
      <dgm:spPr/>
    </dgm:pt>
  </dgm:ptLst>
  <dgm:cxnLst>
    <dgm:cxn modelId="{27311C12-A347-42C8-A9FE-BFCF169CC10D}" type="presOf" srcId="{C0945C99-0B7F-49BD-8347-388E3EABEC0E}" destId="{E46908D8-8C0C-4385-85DA-045A3F132541}" srcOrd="0" destOrd="0" presId="urn:microsoft.com/office/officeart/2005/8/layout/venn3"/>
    <dgm:cxn modelId="{CF381C1E-07AE-45BA-91CA-CF6754D1180B}" type="presOf" srcId="{7880EEBE-59C7-43D1-B527-8CF2AB89986F}" destId="{877B4BE5-DE3F-4E4B-954B-CDB434471E39}" srcOrd="0" destOrd="0" presId="urn:microsoft.com/office/officeart/2005/8/layout/venn3"/>
    <dgm:cxn modelId="{35E2F644-0257-440A-8005-99472F8CCD48}" srcId="{C0945C99-0B7F-49BD-8347-388E3EABEC0E}" destId="{7880EEBE-59C7-43D1-B527-8CF2AB89986F}" srcOrd="1" destOrd="0" parTransId="{085885C6-AE43-4822-88B1-842E9D2D9012}" sibTransId="{999A36FF-EAB9-4E35-95DD-9A6D0A46842A}"/>
    <dgm:cxn modelId="{1B2C1759-8865-4887-BE10-414BB8141AFD}" type="presOf" srcId="{A1EE3025-CC40-4132-AFCA-CDEE16B0CC4F}" destId="{7FEA203F-6C3F-4418-A0FD-A9AD3978A601}" srcOrd="0" destOrd="0" presId="urn:microsoft.com/office/officeart/2005/8/layout/venn3"/>
    <dgm:cxn modelId="{6AD53791-47AF-43C5-B3ED-A015EA953272}" srcId="{C0945C99-0B7F-49BD-8347-388E3EABEC0E}" destId="{B78466A0-46D0-4EAF-A924-116AC5A3080D}" srcOrd="3" destOrd="0" parTransId="{55BF3B5E-FA95-479C-BDFA-02CA3E786D8D}" sibTransId="{ED68A17D-9625-4972-B986-D155E50B2B72}"/>
    <dgm:cxn modelId="{7D40E8C7-4356-48E4-B41E-CEE1D2A85989}" type="presOf" srcId="{67D98092-3B78-4B91-AD4E-CBA8D5558753}" destId="{16918F5A-01E2-4242-B1A9-937E8307A7BD}" srcOrd="0" destOrd="0" presId="urn:microsoft.com/office/officeart/2005/8/layout/venn3"/>
    <dgm:cxn modelId="{6CF9C3D2-C39E-4904-A086-5C1D68FBC397}" srcId="{C0945C99-0B7F-49BD-8347-388E3EABEC0E}" destId="{A1EE3025-CC40-4132-AFCA-CDEE16B0CC4F}" srcOrd="2" destOrd="0" parTransId="{1CEFCE95-3757-4537-A9A9-F02937F7B5F7}" sibTransId="{5D6771AE-EB42-4F3B-B524-9132D1AA6AFD}"/>
    <dgm:cxn modelId="{98842DE4-D9B5-4FB8-B360-E8D8018243B4}" type="presOf" srcId="{B78466A0-46D0-4EAF-A924-116AC5A3080D}" destId="{1192A1AA-AC38-431D-B783-66767AB7858E}" srcOrd="0" destOrd="0" presId="urn:microsoft.com/office/officeart/2005/8/layout/venn3"/>
    <dgm:cxn modelId="{1DA5C0EF-B792-449B-8C99-AEFD47CC459F}" srcId="{C0945C99-0B7F-49BD-8347-388E3EABEC0E}" destId="{67D98092-3B78-4B91-AD4E-CBA8D5558753}" srcOrd="0" destOrd="0" parTransId="{39BF1D7D-A6E3-4F4B-99A6-B01C49C7AB46}" sibTransId="{B0E86FBC-3990-4227-939C-6F1E44867F8C}"/>
    <dgm:cxn modelId="{7A368D24-2BA0-4015-AFE0-53A31DC03C2A}" type="presParOf" srcId="{E46908D8-8C0C-4385-85DA-045A3F132541}" destId="{16918F5A-01E2-4242-B1A9-937E8307A7BD}" srcOrd="0" destOrd="0" presId="urn:microsoft.com/office/officeart/2005/8/layout/venn3"/>
    <dgm:cxn modelId="{711539E8-5E79-4CDE-A413-F4649F7D2F37}" type="presParOf" srcId="{E46908D8-8C0C-4385-85DA-045A3F132541}" destId="{56692BF3-AFDA-49B1-8050-ECDA302533B7}" srcOrd="1" destOrd="0" presId="urn:microsoft.com/office/officeart/2005/8/layout/venn3"/>
    <dgm:cxn modelId="{F1C48FBC-B6F6-412D-9E6C-B09862860243}" type="presParOf" srcId="{E46908D8-8C0C-4385-85DA-045A3F132541}" destId="{877B4BE5-DE3F-4E4B-954B-CDB434471E39}" srcOrd="2" destOrd="0" presId="urn:microsoft.com/office/officeart/2005/8/layout/venn3"/>
    <dgm:cxn modelId="{1D1E5F75-DADE-4812-A5D0-AF0CB9014124}" type="presParOf" srcId="{E46908D8-8C0C-4385-85DA-045A3F132541}" destId="{55DA1329-8A90-4F99-BAC6-FAFE939B721D}" srcOrd="3" destOrd="0" presId="urn:microsoft.com/office/officeart/2005/8/layout/venn3"/>
    <dgm:cxn modelId="{E30579F6-FCA1-475B-A94A-084704416F2B}" type="presParOf" srcId="{E46908D8-8C0C-4385-85DA-045A3F132541}" destId="{7FEA203F-6C3F-4418-A0FD-A9AD3978A601}" srcOrd="4" destOrd="0" presId="urn:microsoft.com/office/officeart/2005/8/layout/venn3"/>
    <dgm:cxn modelId="{20C71C72-769B-439D-8282-87FDC80234DC}" type="presParOf" srcId="{E46908D8-8C0C-4385-85DA-045A3F132541}" destId="{D1E9B978-095F-4F22-9177-B00E0D476D0F}" srcOrd="5" destOrd="0" presId="urn:microsoft.com/office/officeart/2005/8/layout/venn3"/>
    <dgm:cxn modelId="{EF9DF8FD-63CF-4CEF-8DA3-D0E2E935D586}" type="presParOf" srcId="{E46908D8-8C0C-4385-85DA-045A3F132541}" destId="{1192A1AA-AC38-431D-B783-66767AB7858E}" srcOrd="6" destOrd="0" presId="urn:microsoft.com/office/officeart/2005/8/layout/venn3"/>
  </dgm:cxnLst>
  <dgm:bg>
    <a:solidFill>
      <a:srgbClr val="92D050"/>
    </a:solidFill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0945C99-0B7F-49BD-8347-388E3EABEC0E}" type="doc">
      <dgm:prSet loTypeId="urn:microsoft.com/office/officeart/2005/8/layout/venn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7D98092-3B78-4B91-AD4E-CBA8D5558753}">
      <dgm:prSet phldrT="[Text]" custT="1"/>
      <dgm:spPr>
        <a:solidFill>
          <a:srgbClr val="FF0000">
            <a:alpha val="50000"/>
          </a:srgbClr>
        </a:solidFill>
      </dgm:spPr>
      <dgm:t>
        <a:bodyPr/>
        <a:lstStyle/>
        <a:p>
          <a:r>
            <a:rPr lang="ro-RO" sz="1800" b="1" dirty="0">
              <a:solidFill>
                <a:schemeClr val="bg1"/>
              </a:solidFill>
            </a:rPr>
            <a:t>1 Raport semestrial elaborat</a:t>
          </a:r>
          <a:br>
            <a:rPr lang="ro-RO" sz="1800" b="1" dirty="0">
              <a:solidFill>
                <a:schemeClr val="bg1"/>
              </a:solidFill>
            </a:rPr>
          </a:br>
          <a:r>
            <a:rPr lang="ro-RO" sz="1800" b="1" dirty="0">
              <a:solidFill>
                <a:schemeClr val="bg1"/>
              </a:solidFill>
            </a:rPr>
            <a:t>1 Raport anual elaborat </a:t>
          </a:r>
          <a:br>
            <a:rPr lang="ro-RO" sz="1800" b="1" dirty="0">
              <a:solidFill>
                <a:schemeClr val="bg1"/>
              </a:solidFill>
            </a:rPr>
          </a:br>
          <a:r>
            <a:rPr lang="ro-RO" sz="1800" b="1" dirty="0">
              <a:solidFill>
                <a:schemeClr val="bg1"/>
              </a:solidFill>
            </a:rPr>
            <a:t>4 rapoarte trimestriale elaborate</a:t>
          </a:r>
          <a:endParaRPr lang="en-US" sz="1800" b="1" dirty="0">
            <a:solidFill>
              <a:schemeClr val="bg1"/>
            </a:solidFill>
          </a:endParaRPr>
        </a:p>
      </dgm:t>
    </dgm:pt>
    <dgm:pt modelId="{39BF1D7D-A6E3-4F4B-99A6-B01C49C7AB46}" type="parTrans" cxnId="{1DA5C0EF-B792-449B-8C99-AEFD47CC459F}">
      <dgm:prSet/>
      <dgm:spPr/>
      <dgm:t>
        <a:bodyPr/>
        <a:lstStyle/>
        <a:p>
          <a:endParaRPr lang="en-US"/>
        </a:p>
      </dgm:t>
    </dgm:pt>
    <dgm:pt modelId="{B0E86FBC-3990-4227-939C-6F1E44867F8C}" type="sibTrans" cxnId="{1DA5C0EF-B792-449B-8C99-AEFD47CC459F}">
      <dgm:prSet/>
      <dgm:spPr/>
      <dgm:t>
        <a:bodyPr/>
        <a:lstStyle/>
        <a:p>
          <a:endParaRPr lang="en-US"/>
        </a:p>
      </dgm:t>
    </dgm:pt>
    <dgm:pt modelId="{E46908D8-8C0C-4385-85DA-045A3F132541}" type="pres">
      <dgm:prSet presAssocID="{C0945C99-0B7F-49BD-8347-388E3EABEC0E}" presName="Name0" presStyleCnt="0">
        <dgm:presLayoutVars>
          <dgm:dir/>
          <dgm:resizeHandles val="exact"/>
        </dgm:presLayoutVars>
      </dgm:prSet>
      <dgm:spPr/>
    </dgm:pt>
    <dgm:pt modelId="{16918F5A-01E2-4242-B1A9-937E8307A7BD}" type="pres">
      <dgm:prSet presAssocID="{67D98092-3B78-4B91-AD4E-CBA8D5558753}" presName="Name5" presStyleLbl="vennNode1" presStyleIdx="0" presStyleCnt="1" custScaleX="122989" custLinFactNeighborX="-1377" custLinFactNeighborY="38">
        <dgm:presLayoutVars>
          <dgm:bulletEnabled val="1"/>
        </dgm:presLayoutVars>
      </dgm:prSet>
      <dgm:spPr/>
    </dgm:pt>
  </dgm:ptLst>
  <dgm:cxnLst>
    <dgm:cxn modelId="{7EBCDF9C-1B7E-4A94-848F-32A3083BAB68}" type="presOf" srcId="{67D98092-3B78-4B91-AD4E-CBA8D5558753}" destId="{16918F5A-01E2-4242-B1A9-937E8307A7BD}" srcOrd="0" destOrd="0" presId="urn:microsoft.com/office/officeart/2005/8/layout/venn3"/>
    <dgm:cxn modelId="{2353A9ED-CD12-427E-BADF-C8109CA08290}" type="presOf" srcId="{C0945C99-0B7F-49BD-8347-388E3EABEC0E}" destId="{E46908D8-8C0C-4385-85DA-045A3F132541}" srcOrd="0" destOrd="0" presId="urn:microsoft.com/office/officeart/2005/8/layout/venn3"/>
    <dgm:cxn modelId="{1DA5C0EF-B792-449B-8C99-AEFD47CC459F}" srcId="{C0945C99-0B7F-49BD-8347-388E3EABEC0E}" destId="{67D98092-3B78-4B91-AD4E-CBA8D5558753}" srcOrd="0" destOrd="0" parTransId="{39BF1D7D-A6E3-4F4B-99A6-B01C49C7AB46}" sibTransId="{B0E86FBC-3990-4227-939C-6F1E44867F8C}"/>
    <dgm:cxn modelId="{73E7E1CD-A5F1-440D-9A9A-15B08D36C4D7}" type="presParOf" srcId="{E46908D8-8C0C-4385-85DA-045A3F132541}" destId="{16918F5A-01E2-4242-B1A9-937E8307A7BD}" srcOrd="0" destOrd="0" presId="urn:microsoft.com/office/officeart/2005/8/layout/venn3"/>
  </dgm:cxnLst>
  <dgm:bg>
    <a:solidFill>
      <a:schemeClr val="accent6">
        <a:lumMod val="40000"/>
        <a:lumOff val="60000"/>
      </a:schemeClr>
    </a:solidFill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0945C99-0B7F-49BD-8347-388E3EABEC0E}" type="doc">
      <dgm:prSet loTypeId="urn:microsoft.com/office/officeart/2005/8/layout/venn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7D98092-3B78-4B91-AD4E-CBA8D5558753}">
      <dgm:prSet phldrT="[Text]" custT="1"/>
      <dgm:spPr>
        <a:solidFill>
          <a:schemeClr val="accent5">
            <a:lumMod val="75000"/>
            <a:alpha val="50000"/>
          </a:schemeClr>
        </a:solidFill>
      </dgm:spPr>
      <dgm:t>
        <a:bodyPr/>
        <a:lstStyle/>
        <a:p>
          <a:r>
            <a:rPr lang="ro-RO" sz="1600" b="1" dirty="0">
              <a:solidFill>
                <a:schemeClr val="bg1"/>
              </a:solidFill>
            </a:rPr>
            <a:t>Nr. parteneriate stabilite</a:t>
          </a:r>
          <a:endParaRPr lang="en-US" sz="1600" b="1" dirty="0">
            <a:solidFill>
              <a:schemeClr val="bg1"/>
            </a:solidFill>
          </a:endParaRPr>
        </a:p>
      </dgm:t>
    </dgm:pt>
    <dgm:pt modelId="{39BF1D7D-A6E3-4F4B-99A6-B01C49C7AB46}" type="parTrans" cxnId="{1DA5C0EF-B792-449B-8C99-AEFD47CC459F}">
      <dgm:prSet/>
      <dgm:spPr/>
      <dgm:t>
        <a:bodyPr/>
        <a:lstStyle/>
        <a:p>
          <a:endParaRPr lang="en-US"/>
        </a:p>
      </dgm:t>
    </dgm:pt>
    <dgm:pt modelId="{B0E86FBC-3990-4227-939C-6F1E44867F8C}" type="sibTrans" cxnId="{1DA5C0EF-B792-449B-8C99-AEFD47CC459F}">
      <dgm:prSet/>
      <dgm:spPr/>
      <dgm:t>
        <a:bodyPr/>
        <a:lstStyle/>
        <a:p>
          <a:endParaRPr lang="en-US"/>
        </a:p>
      </dgm:t>
    </dgm:pt>
    <dgm:pt modelId="{E874A003-4338-40B0-ACB7-B9BEBCEAB46F}">
      <dgm:prSet phldrT="[Text]" custT="1"/>
      <dgm:spPr>
        <a:solidFill>
          <a:schemeClr val="accent5">
            <a:lumMod val="75000"/>
            <a:alpha val="50000"/>
          </a:schemeClr>
        </a:solidFill>
      </dgm:spPr>
      <dgm:t>
        <a:bodyPr/>
        <a:lstStyle/>
        <a:p>
          <a:r>
            <a:rPr lang="ro-RO" sz="1600" b="1" dirty="0">
              <a:solidFill>
                <a:schemeClr val="bg1"/>
              </a:solidFill>
            </a:rPr>
            <a:t>Nr. </a:t>
          </a:r>
          <a:br>
            <a:rPr lang="ro-RO" sz="1600" b="1" dirty="0">
              <a:solidFill>
                <a:schemeClr val="bg1"/>
              </a:solidFill>
            </a:rPr>
          </a:br>
          <a:r>
            <a:rPr lang="ro-RO" sz="1600" b="1" dirty="0">
              <a:solidFill>
                <a:schemeClr val="bg1"/>
              </a:solidFill>
            </a:rPr>
            <a:t>propuneri de proiect depuse </a:t>
          </a:r>
        </a:p>
      </dgm:t>
    </dgm:pt>
    <dgm:pt modelId="{2D0011B5-7A47-4CA2-8305-648354785542}" type="parTrans" cxnId="{51EB9C01-7DE2-4C7B-9809-D90EB5976324}">
      <dgm:prSet/>
      <dgm:spPr/>
      <dgm:t>
        <a:bodyPr/>
        <a:lstStyle/>
        <a:p>
          <a:endParaRPr lang="en-US"/>
        </a:p>
      </dgm:t>
    </dgm:pt>
    <dgm:pt modelId="{87FF6FA7-DDFB-41DD-9D8B-3D26BA10D9F9}" type="sibTrans" cxnId="{51EB9C01-7DE2-4C7B-9809-D90EB5976324}">
      <dgm:prSet/>
      <dgm:spPr/>
      <dgm:t>
        <a:bodyPr/>
        <a:lstStyle/>
        <a:p>
          <a:endParaRPr lang="en-US"/>
        </a:p>
      </dgm:t>
    </dgm:pt>
    <dgm:pt modelId="{A1EE3025-CC40-4132-AFCA-CDEE16B0CC4F}">
      <dgm:prSet phldrT="[Text]" custT="1"/>
      <dgm:spPr>
        <a:solidFill>
          <a:schemeClr val="accent5">
            <a:lumMod val="75000"/>
            <a:alpha val="50000"/>
          </a:schemeClr>
        </a:solidFill>
      </dgm:spPr>
      <dgm:t>
        <a:bodyPr/>
        <a:lstStyle/>
        <a:p>
          <a:r>
            <a:rPr lang="ro-RO" sz="1600" b="1" dirty="0">
              <a:solidFill>
                <a:schemeClr val="bg1"/>
              </a:solidFill>
            </a:rPr>
            <a:t>Nr. oportunități valorificate </a:t>
          </a:r>
          <a:endParaRPr lang="en-US" sz="1600" b="1" dirty="0">
            <a:solidFill>
              <a:schemeClr val="bg1"/>
            </a:solidFill>
          </a:endParaRPr>
        </a:p>
      </dgm:t>
    </dgm:pt>
    <dgm:pt modelId="{1CEFCE95-3757-4537-A9A9-F02937F7B5F7}" type="parTrans" cxnId="{6CF9C3D2-C39E-4904-A086-5C1D68FBC397}">
      <dgm:prSet/>
      <dgm:spPr/>
      <dgm:t>
        <a:bodyPr/>
        <a:lstStyle/>
        <a:p>
          <a:endParaRPr lang="en-US"/>
        </a:p>
      </dgm:t>
    </dgm:pt>
    <dgm:pt modelId="{5D6771AE-EB42-4F3B-B524-9132D1AA6AFD}" type="sibTrans" cxnId="{6CF9C3D2-C39E-4904-A086-5C1D68FBC397}">
      <dgm:prSet/>
      <dgm:spPr/>
      <dgm:t>
        <a:bodyPr/>
        <a:lstStyle/>
        <a:p>
          <a:endParaRPr lang="en-US"/>
        </a:p>
      </dgm:t>
    </dgm:pt>
    <dgm:pt modelId="{7880EEBE-59C7-43D1-B527-8CF2AB89986F}">
      <dgm:prSet phldrT="[Text]" custT="1"/>
      <dgm:spPr>
        <a:solidFill>
          <a:schemeClr val="accent5">
            <a:lumMod val="75000"/>
            <a:alpha val="50000"/>
          </a:schemeClr>
        </a:solidFill>
      </dgm:spPr>
      <dgm:t>
        <a:bodyPr/>
        <a:lstStyle/>
        <a:p>
          <a:r>
            <a:rPr lang="ro-RO" sz="1600" b="1" dirty="0">
              <a:solidFill>
                <a:schemeClr val="bg1"/>
              </a:solidFill>
            </a:rPr>
            <a:t>Nr.</a:t>
          </a:r>
          <a:r>
            <a:rPr lang="ro-RO" sz="1600" b="1" baseline="0" dirty="0">
              <a:solidFill>
                <a:schemeClr val="bg1"/>
              </a:solidFill>
            </a:rPr>
            <a:t> programe/apeluri/parteneri</a:t>
          </a:r>
        </a:p>
        <a:p>
          <a:r>
            <a:rPr lang="ro-RO" sz="1600" b="1" baseline="0" dirty="0">
              <a:solidFill>
                <a:schemeClr val="bg1"/>
              </a:solidFill>
            </a:rPr>
            <a:t>Identificați/analizați</a:t>
          </a:r>
          <a:endParaRPr lang="en-US" sz="1600" b="1" dirty="0">
            <a:solidFill>
              <a:schemeClr val="bg1"/>
            </a:solidFill>
          </a:endParaRPr>
        </a:p>
      </dgm:t>
    </dgm:pt>
    <dgm:pt modelId="{999A36FF-EAB9-4E35-95DD-9A6D0A46842A}" type="sibTrans" cxnId="{35E2F644-0257-440A-8005-99472F8CCD48}">
      <dgm:prSet/>
      <dgm:spPr/>
      <dgm:t>
        <a:bodyPr/>
        <a:lstStyle/>
        <a:p>
          <a:endParaRPr lang="en-US"/>
        </a:p>
      </dgm:t>
    </dgm:pt>
    <dgm:pt modelId="{085885C6-AE43-4822-88B1-842E9D2D9012}" type="parTrans" cxnId="{35E2F644-0257-440A-8005-99472F8CCD48}">
      <dgm:prSet/>
      <dgm:spPr/>
      <dgm:t>
        <a:bodyPr/>
        <a:lstStyle/>
        <a:p>
          <a:endParaRPr lang="en-US"/>
        </a:p>
      </dgm:t>
    </dgm:pt>
    <dgm:pt modelId="{E46908D8-8C0C-4385-85DA-045A3F132541}" type="pres">
      <dgm:prSet presAssocID="{C0945C99-0B7F-49BD-8347-388E3EABEC0E}" presName="Name0" presStyleCnt="0">
        <dgm:presLayoutVars>
          <dgm:dir/>
          <dgm:resizeHandles val="exact"/>
        </dgm:presLayoutVars>
      </dgm:prSet>
      <dgm:spPr/>
    </dgm:pt>
    <dgm:pt modelId="{16918F5A-01E2-4242-B1A9-937E8307A7BD}" type="pres">
      <dgm:prSet presAssocID="{67D98092-3B78-4B91-AD4E-CBA8D5558753}" presName="Name5" presStyleLbl="vennNode1" presStyleIdx="0" presStyleCnt="4" custLinFactNeighborX="-76529" custLinFactNeighborY="-2362">
        <dgm:presLayoutVars>
          <dgm:bulletEnabled val="1"/>
        </dgm:presLayoutVars>
      </dgm:prSet>
      <dgm:spPr/>
    </dgm:pt>
    <dgm:pt modelId="{56692BF3-AFDA-49B1-8050-ECDA302533B7}" type="pres">
      <dgm:prSet presAssocID="{B0E86FBC-3990-4227-939C-6F1E44867F8C}" presName="space" presStyleCnt="0"/>
      <dgm:spPr/>
    </dgm:pt>
    <dgm:pt modelId="{70013A07-527E-4920-ACB9-F929D5879598}" type="pres">
      <dgm:prSet presAssocID="{E874A003-4338-40B0-ACB7-B9BEBCEAB46F}" presName="Name5" presStyleLbl="vennNode1" presStyleIdx="1" presStyleCnt="4">
        <dgm:presLayoutVars>
          <dgm:bulletEnabled val="1"/>
        </dgm:presLayoutVars>
      </dgm:prSet>
      <dgm:spPr/>
    </dgm:pt>
    <dgm:pt modelId="{ADFEFF0F-0863-4E9B-A8B5-5567084A6C2F}" type="pres">
      <dgm:prSet presAssocID="{87FF6FA7-DDFB-41DD-9D8B-3D26BA10D9F9}" presName="space" presStyleCnt="0"/>
      <dgm:spPr/>
    </dgm:pt>
    <dgm:pt modelId="{877B4BE5-DE3F-4E4B-954B-CDB434471E39}" type="pres">
      <dgm:prSet presAssocID="{7880EEBE-59C7-43D1-B527-8CF2AB89986F}" presName="Name5" presStyleLbl="vennNode1" presStyleIdx="2" presStyleCnt="4" custLinFactNeighborX="68857">
        <dgm:presLayoutVars>
          <dgm:bulletEnabled val="1"/>
        </dgm:presLayoutVars>
      </dgm:prSet>
      <dgm:spPr/>
    </dgm:pt>
    <dgm:pt modelId="{55DA1329-8A90-4F99-BAC6-FAFE939B721D}" type="pres">
      <dgm:prSet presAssocID="{999A36FF-EAB9-4E35-95DD-9A6D0A46842A}" presName="space" presStyleCnt="0"/>
      <dgm:spPr/>
    </dgm:pt>
    <dgm:pt modelId="{7FEA203F-6C3F-4418-A0FD-A9AD3978A601}" type="pres">
      <dgm:prSet presAssocID="{A1EE3025-CC40-4132-AFCA-CDEE16B0CC4F}" presName="Name5" presStyleLbl="vennNode1" presStyleIdx="3" presStyleCnt="4" custLinFactX="6424" custLinFactNeighborX="100000">
        <dgm:presLayoutVars>
          <dgm:bulletEnabled val="1"/>
        </dgm:presLayoutVars>
      </dgm:prSet>
      <dgm:spPr/>
    </dgm:pt>
  </dgm:ptLst>
  <dgm:cxnLst>
    <dgm:cxn modelId="{51EB9C01-7DE2-4C7B-9809-D90EB5976324}" srcId="{C0945C99-0B7F-49BD-8347-388E3EABEC0E}" destId="{E874A003-4338-40B0-ACB7-B9BEBCEAB46F}" srcOrd="1" destOrd="0" parTransId="{2D0011B5-7A47-4CA2-8305-648354785542}" sibTransId="{87FF6FA7-DDFB-41DD-9D8B-3D26BA10D9F9}"/>
    <dgm:cxn modelId="{1905ED1A-63C0-49E6-BE30-EB1148EC8F25}" type="presOf" srcId="{A1EE3025-CC40-4132-AFCA-CDEE16B0CC4F}" destId="{7FEA203F-6C3F-4418-A0FD-A9AD3978A601}" srcOrd="0" destOrd="0" presId="urn:microsoft.com/office/officeart/2005/8/layout/venn3"/>
    <dgm:cxn modelId="{35E2F644-0257-440A-8005-99472F8CCD48}" srcId="{C0945C99-0B7F-49BD-8347-388E3EABEC0E}" destId="{7880EEBE-59C7-43D1-B527-8CF2AB89986F}" srcOrd="2" destOrd="0" parTransId="{085885C6-AE43-4822-88B1-842E9D2D9012}" sibTransId="{999A36FF-EAB9-4E35-95DD-9A6D0A46842A}"/>
    <dgm:cxn modelId="{79B60E4C-61A2-4A37-94EB-406795C9CD15}" type="presOf" srcId="{7880EEBE-59C7-43D1-B527-8CF2AB89986F}" destId="{877B4BE5-DE3F-4E4B-954B-CDB434471E39}" srcOrd="0" destOrd="0" presId="urn:microsoft.com/office/officeart/2005/8/layout/venn3"/>
    <dgm:cxn modelId="{28EB4858-3CEE-47B7-8EF7-C918B7D70A1B}" type="presOf" srcId="{67D98092-3B78-4B91-AD4E-CBA8D5558753}" destId="{16918F5A-01E2-4242-B1A9-937E8307A7BD}" srcOrd="0" destOrd="0" presId="urn:microsoft.com/office/officeart/2005/8/layout/venn3"/>
    <dgm:cxn modelId="{8A3D2DBB-E34D-41AF-A899-8D3481FB9C86}" type="presOf" srcId="{E874A003-4338-40B0-ACB7-B9BEBCEAB46F}" destId="{70013A07-527E-4920-ACB9-F929D5879598}" srcOrd="0" destOrd="0" presId="urn:microsoft.com/office/officeart/2005/8/layout/venn3"/>
    <dgm:cxn modelId="{8B72E2CF-7357-4B7A-9B74-8D24D7BAC67E}" type="presOf" srcId="{C0945C99-0B7F-49BD-8347-388E3EABEC0E}" destId="{E46908D8-8C0C-4385-85DA-045A3F132541}" srcOrd="0" destOrd="0" presId="urn:microsoft.com/office/officeart/2005/8/layout/venn3"/>
    <dgm:cxn modelId="{6CF9C3D2-C39E-4904-A086-5C1D68FBC397}" srcId="{C0945C99-0B7F-49BD-8347-388E3EABEC0E}" destId="{A1EE3025-CC40-4132-AFCA-CDEE16B0CC4F}" srcOrd="3" destOrd="0" parTransId="{1CEFCE95-3757-4537-A9A9-F02937F7B5F7}" sibTransId="{5D6771AE-EB42-4F3B-B524-9132D1AA6AFD}"/>
    <dgm:cxn modelId="{1DA5C0EF-B792-449B-8C99-AEFD47CC459F}" srcId="{C0945C99-0B7F-49BD-8347-388E3EABEC0E}" destId="{67D98092-3B78-4B91-AD4E-CBA8D5558753}" srcOrd="0" destOrd="0" parTransId="{39BF1D7D-A6E3-4F4B-99A6-B01C49C7AB46}" sibTransId="{B0E86FBC-3990-4227-939C-6F1E44867F8C}"/>
    <dgm:cxn modelId="{C112F972-1FA7-407A-AD88-EC7BCDF028FA}" type="presParOf" srcId="{E46908D8-8C0C-4385-85DA-045A3F132541}" destId="{16918F5A-01E2-4242-B1A9-937E8307A7BD}" srcOrd="0" destOrd="0" presId="urn:microsoft.com/office/officeart/2005/8/layout/venn3"/>
    <dgm:cxn modelId="{85E2FA3A-EBBB-4F9A-83A3-1DD33DD2CE14}" type="presParOf" srcId="{E46908D8-8C0C-4385-85DA-045A3F132541}" destId="{56692BF3-AFDA-49B1-8050-ECDA302533B7}" srcOrd="1" destOrd="0" presId="urn:microsoft.com/office/officeart/2005/8/layout/venn3"/>
    <dgm:cxn modelId="{471D83BF-B1C7-4FC4-860E-F29A7A2E9C82}" type="presParOf" srcId="{E46908D8-8C0C-4385-85DA-045A3F132541}" destId="{70013A07-527E-4920-ACB9-F929D5879598}" srcOrd="2" destOrd="0" presId="urn:microsoft.com/office/officeart/2005/8/layout/venn3"/>
    <dgm:cxn modelId="{C6C63B0A-03F0-4AA8-9C2C-D79C5B732BA8}" type="presParOf" srcId="{E46908D8-8C0C-4385-85DA-045A3F132541}" destId="{ADFEFF0F-0863-4E9B-A8B5-5567084A6C2F}" srcOrd="3" destOrd="0" presId="urn:microsoft.com/office/officeart/2005/8/layout/venn3"/>
    <dgm:cxn modelId="{4135D860-B550-4972-86E3-AB5CFE19163C}" type="presParOf" srcId="{E46908D8-8C0C-4385-85DA-045A3F132541}" destId="{877B4BE5-DE3F-4E4B-954B-CDB434471E39}" srcOrd="4" destOrd="0" presId="urn:microsoft.com/office/officeart/2005/8/layout/venn3"/>
    <dgm:cxn modelId="{E471845A-2B96-4B0A-81E7-EDB156D4CF9E}" type="presParOf" srcId="{E46908D8-8C0C-4385-85DA-045A3F132541}" destId="{55DA1329-8A90-4F99-BAC6-FAFE939B721D}" srcOrd="5" destOrd="0" presId="urn:microsoft.com/office/officeart/2005/8/layout/venn3"/>
    <dgm:cxn modelId="{91A2E8E1-D719-4A32-8488-DF59B8509246}" type="presParOf" srcId="{E46908D8-8C0C-4385-85DA-045A3F132541}" destId="{7FEA203F-6C3F-4418-A0FD-A9AD3978A601}" srcOrd="6" destOrd="0" presId="urn:microsoft.com/office/officeart/2005/8/layout/venn3"/>
  </dgm:cxnLst>
  <dgm:bg>
    <a:solidFill>
      <a:schemeClr val="accent5">
        <a:lumMod val="50000"/>
      </a:schemeClr>
    </a:solidFill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0945C99-0B7F-49BD-8347-388E3EABEC0E}" type="doc">
      <dgm:prSet loTypeId="urn:microsoft.com/office/officeart/2005/8/layout/venn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7D98092-3B78-4B91-AD4E-CBA8D5558753}">
      <dgm:prSet phldrT="[Text]" custT="1"/>
      <dgm:spPr>
        <a:solidFill>
          <a:srgbClr val="002060">
            <a:alpha val="50000"/>
          </a:srgbClr>
        </a:solidFill>
      </dgm:spPr>
      <dgm:t>
        <a:bodyPr/>
        <a:lstStyle/>
        <a:p>
          <a:r>
            <a:rPr lang="ro-RO" sz="1800" b="1" dirty="0">
              <a:solidFill>
                <a:schemeClr val="bg1"/>
              </a:solidFill>
            </a:rPr>
            <a:t>Nr. articole/</a:t>
          </a:r>
          <a:br>
            <a:rPr lang="ro-RO" sz="1800" b="1" dirty="0">
              <a:solidFill>
                <a:schemeClr val="bg1"/>
              </a:solidFill>
            </a:rPr>
          </a:br>
          <a:r>
            <a:rPr lang="ro-RO" sz="1800" b="1" dirty="0">
              <a:solidFill>
                <a:schemeClr val="bg1"/>
              </a:solidFill>
            </a:rPr>
            <a:t>comunicate elaborate și distribuite</a:t>
          </a:r>
          <a:endParaRPr lang="en-US" sz="1800" b="1" dirty="0">
            <a:solidFill>
              <a:schemeClr val="bg1"/>
            </a:solidFill>
          </a:endParaRPr>
        </a:p>
      </dgm:t>
    </dgm:pt>
    <dgm:pt modelId="{39BF1D7D-A6E3-4F4B-99A6-B01C49C7AB46}" type="parTrans" cxnId="{1DA5C0EF-B792-449B-8C99-AEFD47CC459F}">
      <dgm:prSet/>
      <dgm:spPr/>
      <dgm:t>
        <a:bodyPr/>
        <a:lstStyle/>
        <a:p>
          <a:endParaRPr lang="en-US"/>
        </a:p>
      </dgm:t>
    </dgm:pt>
    <dgm:pt modelId="{B0E86FBC-3990-4227-939C-6F1E44867F8C}" type="sibTrans" cxnId="{1DA5C0EF-B792-449B-8C99-AEFD47CC459F}">
      <dgm:prSet/>
      <dgm:spPr/>
      <dgm:t>
        <a:bodyPr/>
        <a:lstStyle/>
        <a:p>
          <a:endParaRPr lang="en-US"/>
        </a:p>
      </dgm:t>
    </dgm:pt>
    <dgm:pt modelId="{E874A003-4338-40B0-ACB7-B9BEBCEAB46F}">
      <dgm:prSet phldrT="[Text]" custT="1"/>
      <dgm:spPr>
        <a:solidFill>
          <a:srgbClr val="002060">
            <a:alpha val="50000"/>
          </a:srgbClr>
        </a:solidFill>
      </dgm:spPr>
      <dgm:t>
        <a:bodyPr/>
        <a:lstStyle/>
        <a:p>
          <a:r>
            <a:rPr lang="ro-RO" sz="1800" b="1" dirty="0">
              <a:solidFill>
                <a:schemeClr val="bg1"/>
              </a:solidFill>
            </a:rPr>
            <a:t>Nr. evenimente desfășurate</a:t>
          </a:r>
          <a:endParaRPr lang="en-US" sz="1800" b="1" dirty="0">
            <a:solidFill>
              <a:schemeClr val="bg1"/>
            </a:solidFill>
          </a:endParaRPr>
        </a:p>
      </dgm:t>
    </dgm:pt>
    <dgm:pt modelId="{2D0011B5-7A47-4CA2-8305-648354785542}" type="parTrans" cxnId="{51EB9C01-7DE2-4C7B-9809-D90EB5976324}">
      <dgm:prSet/>
      <dgm:spPr/>
      <dgm:t>
        <a:bodyPr/>
        <a:lstStyle/>
        <a:p>
          <a:endParaRPr lang="en-US"/>
        </a:p>
      </dgm:t>
    </dgm:pt>
    <dgm:pt modelId="{87FF6FA7-DDFB-41DD-9D8B-3D26BA10D9F9}" type="sibTrans" cxnId="{51EB9C01-7DE2-4C7B-9809-D90EB5976324}">
      <dgm:prSet/>
      <dgm:spPr/>
      <dgm:t>
        <a:bodyPr/>
        <a:lstStyle/>
        <a:p>
          <a:endParaRPr lang="en-US"/>
        </a:p>
      </dgm:t>
    </dgm:pt>
    <dgm:pt modelId="{A1EE3025-CC40-4132-AFCA-CDEE16B0CC4F}">
      <dgm:prSet phldrT="[Text]" custT="1"/>
      <dgm:spPr>
        <a:solidFill>
          <a:srgbClr val="002060">
            <a:alpha val="50000"/>
          </a:srgbClr>
        </a:solidFill>
      </dgm:spPr>
      <dgm:t>
        <a:bodyPr/>
        <a:lstStyle/>
        <a:p>
          <a:r>
            <a:rPr lang="ro-RO" sz="1800" b="1" dirty="0">
              <a:solidFill>
                <a:schemeClr val="bg1"/>
              </a:solidFill>
            </a:rPr>
            <a:t>Nr. materiale promoționale elaborate și distribuite</a:t>
          </a:r>
          <a:endParaRPr lang="en-US" sz="1800" b="1" dirty="0">
            <a:solidFill>
              <a:schemeClr val="bg1"/>
            </a:solidFill>
          </a:endParaRPr>
        </a:p>
      </dgm:t>
    </dgm:pt>
    <dgm:pt modelId="{1CEFCE95-3757-4537-A9A9-F02937F7B5F7}" type="parTrans" cxnId="{6CF9C3D2-C39E-4904-A086-5C1D68FBC397}">
      <dgm:prSet/>
      <dgm:spPr/>
      <dgm:t>
        <a:bodyPr/>
        <a:lstStyle/>
        <a:p>
          <a:endParaRPr lang="en-US"/>
        </a:p>
      </dgm:t>
    </dgm:pt>
    <dgm:pt modelId="{5D6771AE-EB42-4F3B-B524-9132D1AA6AFD}" type="sibTrans" cxnId="{6CF9C3D2-C39E-4904-A086-5C1D68FBC397}">
      <dgm:prSet/>
      <dgm:spPr/>
      <dgm:t>
        <a:bodyPr/>
        <a:lstStyle/>
        <a:p>
          <a:endParaRPr lang="en-US"/>
        </a:p>
      </dgm:t>
    </dgm:pt>
    <dgm:pt modelId="{58084AB9-07AF-439B-BBA6-7C7A127DD08D}">
      <dgm:prSet phldrT="[Text]" custT="1"/>
      <dgm:spPr>
        <a:solidFill>
          <a:srgbClr val="002060">
            <a:alpha val="50000"/>
          </a:srgbClr>
        </a:solidFill>
      </dgm:spPr>
      <dgm:t>
        <a:bodyPr/>
        <a:lstStyle/>
        <a:p>
          <a:r>
            <a:rPr lang="ro-RO" sz="1800" b="1" dirty="0">
              <a:solidFill>
                <a:schemeClr val="bg1"/>
              </a:solidFill>
            </a:rPr>
            <a:t>Nr. anunțuri/</a:t>
          </a:r>
          <a:br>
            <a:rPr lang="ro-RO" sz="1800" b="1" dirty="0">
              <a:solidFill>
                <a:schemeClr val="bg1"/>
              </a:solidFill>
            </a:rPr>
          </a:br>
          <a:r>
            <a:rPr lang="ro-RO" sz="1800" b="1" dirty="0">
              <a:solidFill>
                <a:schemeClr val="bg1"/>
              </a:solidFill>
            </a:rPr>
            <a:t>documente publicate</a:t>
          </a:r>
          <a:endParaRPr lang="en-US" sz="1800" b="1" dirty="0">
            <a:solidFill>
              <a:schemeClr val="bg1"/>
            </a:solidFill>
          </a:endParaRPr>
        </a:p>
      </dgm:t>
    </dgm:pt>
    <dgm:pt modelId="{33901712-1613-425B-9A2E-5C7D556BD65A}" type="parTrans" cxnId="{9A27641C-F15C-4DF5-8086-97972CA4D917}">
      <dgm:prSet/>
      <dgm:spPr/>
      <dgm:t>
        <a:bodyPr/>
        <a:lstStyle/>
        <a:p>
          <a:endParaRPr lang="ru-RU"/>
        </a:p>
      </dgm:t>
    </dgm:pt>
    <dgm:pt modelId="{05F6D4DF-3C94-487F-A53B-037FB61E51C5}" type="sibTrans" cxnId="{9A27641C-F15C-4DF5-8086-97972CA4D917}">
      <dgm:prSet/>
      <dgm:spPr/>
      <dgm:t>
        <a:bodyPr/>
        <a:lstStyle/>
        <a:p>
          <a:endParaRPr lang="ru-RU"/>
        </a:p>
      </dgm:t>
    </dgm:pt>
    <dgm:pt modelId="{E46908D8-8C0C-4385-85DA-045A3F132541}" type="pres">
      <dgm:prSet presAssocID="{C0945C99-0B7F-49BD-8347-388E3EABEC0E}" presName="Name0" presStyleCnt="0">
        <dgm:presLayoutVars>
          <dgm:dir/>
          <dgm:resizeHandles val="exact"/>
        </dgm:presLayoutVars>
      </dgm:prSet>
      <dgm:spPr/>
    </dgm:pt>
    <dgm:pt modelId="{16918F5A-01E2-4242-B1A9-937E8307A7BD}" type="pres">
      <dgm:prSet presAssocID="{67D98092-3B78-4B91-AD4E-CBA8D5558753}" presName="Name5" presStyleLbl="vennNode1" presStyleIdx="0" presStyleCnt="4" custLinFactNeighborX="-53297">
        <dgm:presLayoutVars>
          <dgm:bulletEnabled val="1"/>
        </dgm:presLayoutVars>
      </dgm:prSet>
      <dgm:spPr/>
    </dgm:pt>
    <dgm:pt modelId="{56692BF3-AFDA-49B1-8050-ECDA302533B7}" type="pres">
      <dgm:prSet presAssocID="{B0E86FBC-3990-4227-939C-6F1E44867F8C}" presName="space" presStyleCnt="0"/>
      <dgm:spPr/>
    </dgm:pt>
    <dgm:pt modelId="{70013A07-527E-4920-ACB9-F929D5879598}" type="pres">
      <dgm:prSet presAssocID="{E874A003-4338-40B0-ACB7-B9BEBCEAB46F}" presName="Name5" presStyleLbl="vennNode1" presStyleIdx="1" presStyleCnt="4" custLinFactNeighborX="-18864">
        <dgm:presLayoutVars>
          <dgm:bulletEnabled val="1"/>
        </dgm:presLayoutVars>
      </dgm:prSet>
      <dgm:spPr/>
    </dgm:pt>
    <dgm:pt modelId="{ADFEFF0F-0863-4E9B-A8B5-5567084A6C2F}" type="pres">
      <dgm:prSet presAssocID="{87FF6FA7-DDFB-41DD-9D8B-3D26BA10D9F9}" presName="space" presStyleCnt="0"/>
      <dgm:spPr/>
    </dgm:pt>
    <dgm:pt modelId="{7FEA203F-6C3F-4418-A0FD-A9AD3978A601}" type="pres">
      <dgm:prSet presAssocID="{A1EE3025-CC40-4132-AFCA-CDEE16B0CC4F}" presName="Name5" presStyleLbl="vennNode1" presStyleIdx="2" presStyleCnt="4" custLinFactNeighborX="25214">
        <dgm:presLayoutVars>
          <dgm:bulletEnabled val="1"/>
        </dgm:presLayoutVars>
      </dgm:prSet>
      <dgm:spPr/>
    </dgm:pt>
    <dgm:pt modelId="{34B0F448-AB1E-4F08-A6BC-84A60BF23BF2}" type="pres">
      <dgm:prSet presAssocID="{5D6771AE-EB42-4F3B-B524-9132D1AA6AFD}" presName="space" presStyleCnt="0"/>
      <dgm:spPr/>
    </dgm:pt>
    <dgm:pt modelId="{032BD7CA-1D3D-42CD-83FE-825C5A09C21B}" type="pres">
      <dgm:prSet presAssocID="{58084AB9-07AF-439B-BBA6-7C7A127DD08D}" presName="Name5" presStyleLbl="vennNode1" presStyleIdx="3" presStyleCnt="4" custLinFactNeighborX="56472">
        <dgm:presLayoutVars>
          <dgm:bulletEnabled val="1"/>
        </dgm:presLayoutVars>
      </dgm:prSet>
      <dgm:spPr/>
    </dgm:pt>
  </dgm:ptLst>
  <dgm:cxnLst>
    <dgm:cxn modelId="{51EB9C01-7DE2-4C7B-9809-D90EB5976324}" srcId="{C0945C99-0B7F-49BD-8347-388E3EABEC0E}" destId="{E874A003-4338-40B0-ACB7-B9BEBCEAB46F}" srcOrd="1" destOrd="0" parTransId="{2D0011B5-7A47-4CA2-8305-648354785542}" sibTransId="{87FF6FA7-DDFB-41DD-9D8B-3D26BA10D9F9}"/>
    <dgm:cxn modelId="{9A27641C-F15C-4DF5-8086-97972CA4D917}" srcId="{C0945C99-0B7F-49BD-8347-388E3EABEC0E}" destId="{58084AB9-07AF-439B-BBA6-7C7A127DD08D}" srcOrd="3" destOrd="0" parTransId="{33901712-1613-425B-9A2E-5C7D556BD65A}" sibTransId="{05F6D4DF-3C94-487F-A53B-037FB61E51C5}"/>
    <dgm:cxn modelId="{A3CA0C5B-0974-4299-9B5D-E61559D29FF9}" type="presOf" srcId="{E874A003-4338-40B0-ACB7-B9BEBCEAB46F}" destId="{70013A07-527E-4920-ACB9-F929D5879598}" srcOrd="0" destOrd="0" presId="urn:microsoft.com/office/officeart/2005/8/layout/venn3"/>
    <dgm:cxn modelId="{CD878142-BDCA-4D78-9D67-5C3D0982B1D0}" type="presOf" srcId="{C0945C99-0B7F-49BD-8347-388E3EABEC0E}" destId="{E46908D8-8C0C-4385-85DA-045A3F132541}" srcOrd="0" destOrd="0" presId="urn:microsoft.com/office/officeart/2005/8/layout/venn3"/>
    <dgm:cxn modelId="{4AC5B04F-9AD1-4DF9-A320-B0EE074E8226}" type="presOf" srcId="{67D98092-3B78-4B91-AD4E-CBA8D5558753}" destId="{16918F5A-01E2-4242-B1A9-937E8307A7BD}" srcOrd="0" destOrd="0" presId="urn:microsoft.com/office/officeart/2005/8/layout/venn3"/>
    <dgm:cxn modelId="{5F29FCAD-7576-4BDB-9CFD-CBAE4F078E3D}" type="presOf" srcId="{A1EE3025-CC40-4132-AFCA-CDEE16B0CC4F}" destId="{7FEA203F-6C3F-4418-A0FD-A9AD3978A601}" srcOrd="0" destOrd="0" presId="urn:microsoft.com/office/officeart/2005/8/layout/venn3"/>
    <dgm:cxn modelId="{A762EFD1-DAAE-484A-8E1E-B39A1E010612}" type="presOf" srcId="{58084AB9-07AF-439B-BBA6-7C7A127DD08D}" destId="{032BD7CA-1D3D-42CD-83FE-825C5A09C21B}" srcOrd="0" destOrd="0" presId="urn:microsoft.com/office/officeart/2005/8/layout/venn3"/>
    <dgm:cxn modelId="{6CF9C3D2-C39E-4904-A086-5C1D68FBC397}" srcId="{C0945C99-0B7F-49BD-8347-388E3EABEC0E}" destId="{A1EE3025-CC40-4132-AFCA-CDEE16B0CC4F}" srcOrd="2" destOrd="0" parTransId="{1CEFCE95-3757-4537-A9A9-F02937F7B5F7}" sibTransId="{5D6771AE-EB42-4F3B-B524-9132D1AA6AFD}"/>
    <dgm:cxn modelId="{1DA5C0EF-B792-449B-8C99-AEFD47CC459F}" srcId="{C0945C99-0B7F-49BD-8347-388E3EABEC0E}" destId="{67D98092-3B78-4B91-AD4E-CBA8D5558753}" srcOrd="0" destOrd="0" parTransId="{39BF1D7D-A6E3-4F4B-99A6-B01C49C7AB46}" sibTransId="{B0E86FBC-3990-4227-939C-6F1E44867F8C}"/>
    <dgm:cxn modelId="{BC0EB212-7069-418E-B8B0-9A7E48A5A038}" type="presParOf" srcId="{E46908D8-8C0C-4385-85DA-045A3F132541}" destId="{16918F5A-01E2-4242-B1A9-937E8307A7BD}" srcOrd="0" destOrd="0" presId="urn:microsoft.com/office/officeart/2005/8/layout/venn3"/>
    <dgm:cxn modelId="{18A022F8-8F61-400B-A35A-D487F2A19B69}" type="presParOf" srcId="{E46908D8-8C0C-4385-85DA-045A3F132541}" destId="{56692BF3-AFDA-49B1-8050-ECDA302533B7}" srcOrd="1" destOrd="0" presId="urn:microsoft.com/office/officeart/2005/8/layout/venn3"/>
    <dgm:cxn modelId="{4966E9AE-D1E8-4F0A-90AB-6358F0DDC369}" type="presParOf" srcId="{E46908D8-8C0C-4385-85DA-045A3F132541}" destId="{70013A07-527E-4920-ACB9-F929D5879598}" srcOrd="2" destOrd="0" presId="urn:microsoft.com/office/officeart/2005/8/layout/venn3"/>
    <dgm:cxn modelId="{688D034C-D28F-4F1C-B890-D68A320B46CC}" type="presParOf" srcId="{E46908D8-8C0C-4385-85DA-045A3F132541}" destId="{ADFEFF0F-0863-4E9B-A8B5-5567084A6C2F}" srcOrd="3" destOrd="0" presId="urn:microsoft.com/office/officeart/2005/8/layout/venn3"/>
    <dgm:cxn modelId="{00618B5B-D892-4E50-81DD-CEB9D7FE0813}" type="presParOf" srcId="{E46908D8-8C0C-4385-85DA-045A3F132541}" destId="{7FEA203F-6C3F-4418-A0FD-A9AD3978A601}" srcOrd="4" destOrd="0" presId="urn:microsoft.com/office/officeart/2005/8/layout/venn3"/>
    <dgm:cxn modelId="{B3E0AEC3-D92F-44B9-90BF-D09640174856}" type="presParOf" srcId="{E46908D8-8C0C-4385-85DA-045A3F132541}" destId="{34B0F448-AB1E-4F08-A6BC-84A60BF23BF2}" srcOrd="5" destOrd="0" presId="urn:microsoft.com/office/officeart/2005/8/layout/venn3"/>
    <dgm:cxn modelId="{6BC0CFDA-BD34-46D5-9AA3-F39FE133B5A8}" type="presParOf" srcId="{E46908D8-8C0C-4385-85DA-045A3F132541}" destId="{032BD7CA-1D3D-42CD-83FE-825C5A09C21B}" srcOrd="6" destOrd="0" presId="urn:microsoft.com/office/officeart/2005/8/layout/venn3"/>
  </dgm:cxnLst>
  <dgm:bg>
    <a:solidFill>
      <a:schemeClr val="accent4">
        <a:lumMod val="60000"/>
        <a:lumOff val="40000"/>
      </a:schemeClr>
    </a:solidFill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0945C99-0B7F-49BD-8347-388E3EABEC0E}" type="doc">
      <dgm:prSet loTypeId="urn:microsoft.com/office/officeart/2005/8/layout/venn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7D98092-3B78-4B91-AD4E-CBA8D5558753}">
      <dgm:prSet phldrT="[Text]" custT="1"/>
      <dgm:spPr>
        <a:solidFill>
          <a:schemeClr val="accent6">
            <a:lumMod val="50000"/>
            <a:alpha val="50000"/>
          </a:schemeClr>
        </a:solidFill>
      </dgm:spPr>
      <dgm:t>
        <a:bodyPr/>
        <a:lstStyle/>
        <a:p>
          <a:r>
            <a:rPr lang="ro-RO" sz="1800" b="1" dirty="0">
              <a:solidFill>
                <a:schemeClr val="bg1"/>
              </a:solidFill>
            </a:rPr>
            <a:t>4 ședințe ordinare a CRD organizate</a:t>
          </a:r>
        </a:p>
      </dgm:t>
    </dgm:pt>
    <dgm:pt modelId="{39BF1D7D-A6E3-4F4B-99A6-B01C49C7AB46}" type="parTrans" cxnId="{1DA5C0EF-B792-449B-8C99-AEFD47CC459F}">
      <dgm:prSet/>
      <dgm:spPr/>
      <dgm:t>
        <a:bodyPr/>
        <a:lstStyle/>
        <a:p>
          <a:endParaRPr lang="en-US"/>
        </a:p>
      </dgm:t>
    </dgm:pt>
    <dgm:pt modelId="{B0E86FBC-3990-4227-939C-6F1E44867F8C}" type="sibTrans" cxnId="{1DA5C0EF-B792-449B-8C99-AEFD47CC459F}">
      <dgm:prSet/>
      <dgm:spPr/>
      <dgm:t>
        <a:bodyPr/>
        <a:lstStyle/>
        <a:p>
          <a:endParaRPr lang="en-US"/>
        </a:p>
      </dgm:t>
    </dgm:pt>
    <dgm:pt modelId="{E874A003-4338-40B0-ACB7-B9BEBCEAB46F}">
      <dgm:prSet phldrT="[Text]" custT="1"/>
      <dgm:spPr>
        <a:solidFill>
          <a:schemeClr val="accent6">
            <a:lumMod val="50000"/>
            <a:alpha val="50000"/>
          </a:schemeClr>
        </a:solidFill>
      </dgm:spPr>
      <dgm:t>
        <a:bodyPr/>
        <a:lstStyle/>
        <a:p>
          <a:r>
            <a:rPr lang="en-US" sz="1800" b="1" dirty="0" err="1">
              <a:solidFill>
                <a:schemeClr val="bg1"/>
              </a:solidFill>
            </a:rPr>
            <a:t>Asisten</a:t>
          </a:r>
          <a:r>
            <a:rPr lang="ro-RO" sz="1800" b="1" dirty="0">
              <a:solidFill>
                <a:schemeClr val="bg1"/>
              </a:solidFill>
            </a:rPr>
            <a:t>ță acordată</a:t>
          </a:r>
          <a:endParaRPr lang="en-US" sz="1800" b="1" dirty="0">
            <a:solidFill>
              <a:schemeClr val="bg1"/>
            </a:solidFill>
          </a:endParaRPr>
        </a:p>
      </dgm:t>
    </dgm:pt>
    <dgm:pt modelId="{2D0011B5-7A47-4CA2-8305-648354785542}" type="parTrans" cxnId="{51EB9C01-7DE2-4C7B-9809-D90EB5976324}">
      <dgm:prSet/>
      <dgm:spPr/>
      <dgm:t>
        <a:bodyPr/>
        <a:lstStyle/>
        <a:p>
          <a:endParaRPr lang="en-US"/>
        </a:p>
      </dgm:t>
    </dgm:pt>
    <dgm:pt modelId="{87FF6FA7-DDFB-41DD-9D8B-3D26BA10D9F9}" type="sibTrans" cxnId="{51EB9C01-7DE2-4C7B-9809-D90EB5976324}">
      <dgm:prSet/>
      <dgm:spPr/>
      <dgm:t>
        <a:bodyPr/>
        <a:lstStyle/>
        <a:p>
          <a:endParaRPr lang="en-US"/>
        </a:p>
      </dgm:t>
    </dgm:pt>
    <dgm:pt modelId="{7880EEBE-59C7-43D1-B527-8CF2AB89986F}">
      <dgm:prSet phldrT="[Text]" custT="1"/>
      <dgm:spPr>
        <a:solidFill>
          <a:schemeClr val="accent6">
            <a:lumMod val="50000"/>
            <a:alpha val="50000"/>
          </a:schemeClr>
        </a:solidFill>
      </dgm:spPr>
      <dgm:t>
        <a:bodyPr/>
        <a:lstStyle/>
        <a:p>
          <a:r>
            <a:rPr lang="ro-RO" sz="1800" b="1" dirty="0">
              <a:solidFill>
                <a:schemeClr val="bg1"/>
              </a:solidFill>
            </a:rPr>
            <a:t>Planuri/</a:t>
          </a:r>
          <a:br>
            <a:rPr lang="ro-RO" sz="1800" b="1" dirty="0">
              <a:solidFill>
                <a:schemeClr val="bg1"/>
              </a:solidFill>
            </a:rPr>
          </a:br>
          <a:r>
            <a:rPr lang="ro-RO" sz="1800" b="1" dirty="0">
              <a:solidFill>
                <a:schemeClr val="bg1"/>
              </a:solidFill>
            </a:rPr>
            <a:t>rapoarte financiare elaborate</a:t>
          </a:r>
          <a:endParaRPr lang="en-US" sz="1800" b="1" dirty="0">
            <a:solidFill>
              <a:schemeClr val="bg1"/>
            </a:solidFill>
          </a:endParaRPr>
        </a:p>
      </dgm:t>
    </dgm:pt>
    <dgm:pt modelId="{085885C6-AE43-4822-88B1-842E9D2D9012}" type="parTrans" cxnId="{35E2F644-0257-440A-8005-99472F8CCD48}">
      <dgm:prSet/>
      <dgm:spPr/>
      <dgm:t>
        <a:bodyPr/>
        <a:lstStyle/>
        <a:p>
          <a:endParaRPr lang="en-US"/>
        </a:p>
      </dgm:t>
    </dgm:pt>
    <dgm:pt modelId="{999A36FF-EAB9-4E35-95DD-9A6D0A46842A}" type="sibTrans" cxnId="{35E2F644-0257-440A-8005-99472F8CCD48}">
      <dgm:prSet/>
      <dgm:spPr/>
      <dgm:t>
        <a:bodyPr/>
        <a:lstStyle/>
        <a:p>
          <a:endParaRPr lang="en-US"/>
        </a:p>
      </dgm:t>
    </dgm:pt>
    <dgm:pt modelId="{E46908D8-8C0C-4385-85DA-045A3F132541}" type="pres">
      <dgm:prSet presAssocID="{C0945C99-0B7F-49BD-8347-388E3EABEC0E}" presName="Name0" presStyleCnt="0">
        <dgm:presLayoutVars>
          <dgm:dir/>
          <dgm:resizeHandles val="exact"/>
        </dgm:presLayoutVars>
      </dgm:prSet>
      <dgm:spPr/>
    </dgm:pt>
    <dgm:pt modelId="{16918F5A-01E2-4242-B1A9-937E8307A7BD}" type="pres">
      <dgm:prSet presAssocID="{67D98092-3B78-4B91-AD4E-CBA8D5558753}" presName="Name5" presStyleLbl="vennNode1" presStyleIdx="0" presStyleCnt="3" custLinFactNeighborX="-42743">
        <dgm:presLayoutVars>
          <dgm:bulletEnabled val="1"/>
        </dgm:presLayoutVars>
      </dgm:prSet>
      <dgm:spPr/>
    </dgm:pt>
    <dgm:pt modelId="{56692BF3-AFDA-49B1-8050-ECDA302533B7}" type="pres">
      <dgm:prSet presAssocID="{B0E86FBC-3990-4227-939C-6F1E44867F8C}" presName="space" presStyleCnt="0"/>
      <dgm:spPr/>
    </dgm:pt>
    <dgm:pt modelId="{70013A07-527E-4920-ACB9-F929D5879598}" type="pres">
      <dgm:prSet presAssocID="{E874A003-4338-40B0-ACB7-B9BEBCEAB46F}" presName="Name5" presStyleLbl="vennNode1" presStyleIdx="1" presStyleCnt="3" custLinFactNeighborX="2310" custLinFactNeighborY="-12">
        <dgm:presLayoutVars>
          <dgm:bulletEnabled val="1"/>
        </dgm:presLayoutVars>
      </dgm:prSet>
      <dgm:spPr/>
    </dgm:pt>
    <dgm:pt modelId="{ADFEFF0F-0863-4E9B-A8B5-5567084A6C2F}" type="pres">
      <dgm:prSet presAssocID="{87FF6FA7-DDFB-41DD-9D8B-3D26BA10D9F9}" presName="space" presStyleCnt="0"/>
      <dgm:spPr/>
    </dgm:pt>
    <dgm:pt modelId="{877B4BE5-DE3F-4E4B-954B-CDB434471E39}" type="pres">
      <dgm:prSet presAssocID="{7880EEBE-59C7-43D1-B527-8CF2AB89986F}" presName="Name5" presStyleLbl="vennNode1" presStyleIdx="2" presStyleCnt="3" custLinFactNeighborX="42743">
        <dgm:presLayoutVars>
          <dgm:bulletEnabled val="1"/>
        </dgm:presLayoutVars>
      </dgm:prSet>
      <dgm:spPr/>
    </dgm:pt>
  </dgm:ptLst>
  <dgm:cxnLst>
    <dgm:cxn modelId="{51EB9C01-7DE2-4C7B-9809-D90EB5976324}" srcId="{C0945C99-0B7F-49BD-8347-388E3EABEC0E}" destId="{E874A003-4338-40B0-ACB7-B9BEBCEAB46F}" srcOrd="1" destOrd="0" parTransId="{2D0011B5-7A47-4CA2-8305-648354785542}" sibTransId="{87FF6FA7-DDFB-41DD-9D8B-3D26BA10D9F9}"/>
    <dgm:cxn modelId="{DBC1F615-B718-4025-B4B7-D9DB79365696}" type="presOf" srcId="{7880EEBE-59C7-43D1-B527-8CF2AB89986F}" destId="{877B4BE5-DE3F-4E4B-954B-CDB434471E39}" srcOrd="0" destOrd="0" presId="urn:microsoft.com/office/officeart/2005/8/layout/venn3"/>
    <dgm:cxn modelId="{9C716B2C-3C6F-465C-AAA7-E11937474BAF}" type="presOf" srcId="{C0945C99-0B7F-49BD-8347-388E3EABEC0E}" destId="{E46908D8-8C0C-4385-85DA-045A3F132541}" srcOrd="0" destOrd="0" presId="urn:microsoft.com/office/officeart/2005/8/layout/venn3"/>
    <dgm:cxn modelId="{35E2F644-0257-440A-8005-99472F8CCD48}" srcId="{C0945C99-0B7F-49BD-8347-388E3EABEC0E}" destId="{7880EEBE-59C7-43D1-B527-8CF2AB89986F}" srcOrd="2" destOrd="0" parTransId="{085885C6-AE43-4822-88B1-842E9D2D9012}" sibTransId="{999A36FF-EAB9-4E35-95DD-9A6D0A46842A}"/>
    <dgm:cxn modelId="{BBDE3F59-219F-48D5-A045-11BEBCE9302B}" type="presOf" srcId="{E874A003-4338-40B0-ACB7-B9BEBCEAB46F}" destId="{70013A07-527E-4920-ACB9-F929D5879598}" srcOrd="0" destOrd="0" presId="urn:microsoft.com/office/officeart/2005/8/layout/venn3"/>
    <dgm:cxn modelId="{8E47FEE9-B9FA-47A4-B3CA-96F73BC83E42}" type="presOf" srcId="{67D98092-3B78-4B91-AD4E-CBA8D5558753}" destId="{16918F5A-01E2-4242-B1A9-937E8307A7BD}" srcOrd="0" destOrd="0" presId="urn:microsoft.com/office/officeart/2005/8/layout/venn3"/>
    <dgm:cxn modelId="{1DA5C0EF-B792-449B-8C99-AEFD47CC459F}" srcId="{C0945C99-0B7F-49BD-8347-388E3EABEC0E}" destId="{67D98092-3B78-4B91-AD4E-CBA8D5558753}" srcOrd="0" destOrd="0" parTransId="{39BF1D7D-A6E3-4F4B-99A6-B01C49C7AB46}" sibTransId="{B0E86FBC-3990-4227-939C-6F1E44867F8C}"/>
    <dgm:cxn modelId="{B026B3A3-29BD-455B-9029-48F3EDC30B2B}" type="presParOf" srcId="{E46908D8-8C0C-4385-85DA-045A3F132541}" destId="{16918F5A-01E2-4242-B1A9-937E8307A7BD}" srcOrd="0" destOrd="0" presId="urn:microsoft.com/office/officeart/2005/8/layout/venn3"/>
    <dgm:cxn modelId="{97C550C1-3477-4D8D-A923-DBD531B93A99}" type="presParOf" srcId="{E46908D8-8C0C-4385-85DA-045A3F132541}" destId="{56692BF3-AFDA-49B1-8050-ECDA302533B7}" srcOrd="1" destOrd="0" presId="urn:microsoft.com/office/officeart/2005/8/layout/venn3"/>
    <dgm:cxn modelId="{30A2A89F-B33F-4F57-B9EB-A5A06EDD2C65}" type="presParOf" srcId="{E46908D8-8C0C-4385-85DA-045A3F132541}" destId="{70013A07-527E-4920-ACB9-F929D5879598}" srcOrd="2" destOrd="0" presId="urn:microsoft.com/office/officeart/2005/8/layout/venn3"/>
    <dgm:cxn modelId="{F43D0CB8-9D73-4236-BBBC-7ADD3ADBA820}" type="presParOf" srcId="{E46908D8-8C0C-4385-85DA-045A3F132541}" destId="{ADFEFF0F-0863-4E9B-A8B5-5567084A6C2F}" srcOrd="3" destOrd="0" presId="urn:microsoft.com/office/officeart/2005/8/layout/venn3"/>
    <dgm:cxn modelId="{B7467A3D-5C1E-43D5-989C-C0D39644DFA9}" type="presParOf" srcId="{E46908D8-8C0C-4385-85DA-045A3F132541}" destId="{877B4BE5-DE3F-4E4B-954B-CDB434471E39}" srcOrd="4" destOrd="0" presId="urn:microsoft.com/office/officeart/2005/8/layout/venn3"/>
  </dgm:cxnLst>
  <dgm:bg>
    <a:solidFill>
      <a:schemeClr val="accent6">
        <a:lumMod val="60000"/>
        <a:lumOff val="40000"/>
      </a:schemeClr>
    </a:solidFill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300DEB-74D2-44C9-AF2F-CD57F3DAEA39}">
      <dsp:nvSpPr>
        <dsp:cNvPr id="0" name=""/>
        <dsp:cNvSpPr/>
      </dsp:nvSpPr>
      <dsp:spPr>
        <a:xfrm>
          <a:off x="3614286" y="1339"/>
          <a:ext cx="2056060" cy="2056060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13152" tIns="20320" rIns="113152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1600" b="1" kern="1200" dirty="0">
              <a:solidFill>
                <a:schemeClr val="tx1"/>
              </a:solidFill>
            </a:rPr>
            <a:t>2 sesiuni de instruire  organizate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1600" b="1" kern="1200" dirty="0">
              <a:solidFill>
                <a:schemeClr val="tx1"/>
              </a:solidFill>
            </a:rPr>
            <a:t>6 persoane instruite</a:t>
          </a:r>
          <a:endParaRPr lang="ru-RU" sz="1600" b="1" kern="1200" dirty="0">
            <a:solidFill>
              <a:schemeClr val="tx1"/>
            </a:solidFill>
          </a:endParaRPr>
        </a:p>
      </dsp:txBody>
      <dsp:txXfrm>
        <a:off x="3915389" y="302442"/>
        <a:ext cx="1453854" cy="1453854"/>
      </dsp:txXfrm>
    </dsp:sp>
    <dsp:sp modelId="{877B4BE5-DE3F-4E4B-954B-CDB434471E39}">
      <dsp:nvSpPr>
        <dsp:cNvPr id="0" name=""/>
        <dsp:cNvSpPr/>
      </dsp:nvSpPr>
      <dsp:spPr>
        <a:xfrm>
          <a:off x="5365557" y="1339"/>
          <a:ext cx="2056060" cy="2056060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13152" tIns="20320" rIns="113152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1600" b="1" kern="1200" dirty="0">
              <a:solidFill>
                <a:schemeClr val="tx1"/>
              </a:solidFill>
            </a:rPr>
            <a:t>2 Programe de revitalizare aprobate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1600" b="1" kern="1200" dirty="0">
              <a:solidFill>
                <a:schemeClr val="tx1"/>
              </a:solidFill>
            </a:rPr>
            <a:t>Nr. participări la reuniuni</a:t>
          </a:r>
          <a:endParaRPr lang="en-US" sz="1600" b="1" kern="1200" dirty="0">
            <a:solidFill>
              <a:schemeClr val="tx1"/>
            </a:solidFill>
          </a:endParaRPr>
        </a:p>
      </dsp:txBody>
      <dsp:txXfrm>
        <a:off x="5666660" y="302442"/>
        <a:ext cx="1453854" cy="1453854"/>
      </dsp:txXfrm>
    </dsp:sp>
    <dsp:sp modelId="{7FEA203F-6C3F-4418-A0FD-A9AD3978A601}">
      <dsp:nvSpPr>
        <dsp:cNvPr id="0" name=""/>
        <dsp:cNvSpPr/>
      </dsp:nvSpPr>
      <dsp:spPr>
        <a:xfrm>
          <a:off x="1860343" y="1339"/>
          <a:ext cx="2056060" cy="2056060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13152" tIns="20320" rIns="113152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MO" sz="1600" b="1" kern="1200" dirty="0">
              <a:solidFill>
                <a:schemeClr val="tx1"/>
              </a:solidFill>
            </a:rPr>
            <a:t>Nr. evenimente de promovare facilitate</a:t>
          </a:r>
          <a:br>
            <a:rPr lang="ro-MO" sz="1600" b="1" kern="1200" dirty="0">
              <a:solidFill>
                <a:schemeClr val="tx1"/>
              </a:solidFill>
            </a:rPr>
          </a:br>
          <a:br>
            <a:rPr lang="ro-MO" sz="1600" b="1" kern="1200" dirty="0">
              <a:solidFill>
                <a:schemeClr val="tx1"/>
              </a:solidFill>
            </a:rPr>
          </a:br>
          <a:r>
            <a:rPr lang="ro-MO" sz="1600" b="1" kern="1200" dirty="0">
              <a:solidFill>
                <a:schemeClr val="tx1"/>
              </a:solidFill>
            </a:rPr>
            <a:t>Nr. de participanți la evenimente</a:t>
          </a:r>
          <a:endParaRPr lang="en-US" sz="1600" b="1" kern="1200" dirty="0">
            <a:solidFill>
              <a:schemeClr val="tx1"/>
            </a:solidFill>
          </a:endParaRPr>
        </a:p>
      </dsp:txBody>
      <dsp:txXfrm>
        <a:off x="2161446" y="302442"/>
        <a:ext cx="1453854" cy="145385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918F5A-01E2-4242-B1A9-937E8307A7BD}">
      <dsp:nvSpPr>
        <dsp:cNvPr id="0" name=""/>
        <dsp:cNvSpPr/>
      </dsp:nvSpPr>
      <dsp:spPr>
        <a:xfrm>
          <a:off x="3505192" y="0"/>
          <a:ext cx="2287371" cy="2286000"/>
        </a:xfrm>
        <a:prstGeom prst="ellipse">
          <a:avLst/>
        </a:prstGeom>
        <a:solidFill>
          <a:srgbClr val="00206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5806" tIns="22860" rIns="125806" bIns="2286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1800" b="1" kern="1200" dirty="0">
              <a:solidFill>
                <a:schemeClr val="bg1"/>
              </a:solidFill>
            </a:rPr>
            <a:t>21 Proiecte în proces de implementare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1800" b="1" kern="1200" dirty="0">
              <a:solidFill>
                <a:schemeClr val="bg1"/>
              </a:solidFill>
            </a:rPr>
            <a:t> 11 FNDR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1800" b="1" kern="1200" dirty="0">
              <a:solidFill>
                <a:schemeClr val="bg1"/>
              </a:solidFill>
            </a:rPr>
            <a:t> 10 Asist. Ext.</a:t>
          </a:r>
        </a:p>
      </dsp:txBody>
      <dsp:txXfrm>
        <a:off x="3840170" y="334777"/>
        <a:ext cx="1617415" cy="1616446"/>
      </dsp:txXfrm>
    </dsp:sp>
    <dsp:sp modelId="{70013A07-527E-4920-ACB9-F929D5879598}">
      <dsp:nvSpPr>
        <dsp:cNvPr id="0" name=""/>
        <dsp:cNvSpPr/>
      </dsp:nvSpPr>
      <dsp:spPr>
        <a:xfrm>
          <a:off x="1371600" y="0"/>
          <a:ext cx="2286000" cy="2286000"/>
        </a:xfrm>
        <a:prstGeom prst="ellipse">
          <a:avLst/>
        </a:prstGeom>
        <a:solidFill>
          <a:srgbClr val="00206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5806" tIns="25400" rIns="125806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2000" b="1" kern="1200" dirty="0">
              <a:solidFill>
                <a:schemeClr val="bg1"/>
              </a:solidFill>
            </a:rPr>
            <a:t>21 Planuri actualizate</a:t>
          </a:r>
        </a:p>
      </dsp:txBody>
      <dsp:txXfrm>
        <a:off x="1706377" y="334777"/>
        <a:ext cx="1616446" cy="1616446"/>
      </dsp:txXfrm>
    </dsp:sp>
    <dsp:sp modelId="{7FEA203F-6C3F-4418-A0FD-A9AD3978A601}">
      <dsp:nvSpPr>
        <dsp:cNvPr id="0" name=""/>
        <dsp:cNvSpPr/>
      </dsp:nvSpPr>
      <dsp:spPr>
        <a:xfrm>
          <a:off x="5623079" y="0"/>
          <a:ext cx="2286000" cy="2286000"/>
        </a:xfrm>
        <a:prstGeom prst="ellipse">
          <a:avLst/>
        </a:prstGeom>
        <a:solidFill>
          <a:srgbClr val="00206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5806" tIns="22860" rIns="125806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1800" b="1" kern="1200" dirty="0">
              <a:solidFill>
                <a:schemeClr val="bg1"/>
              </a:solidFill>
            </a:rPr>
            <a:t>Nr. rapoarte de M&amp;E elaborate</a:t>
          </a:r>
        </a:p>
      </dsp:txBody>
      <dsp:txXfrm>
        <a:off x="5957856" y="334777"/>
        <a:ext cx="1616446" cy="161644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918F5A-01E2-4242-B1A9-937E8307A7BD}">
      <dsp:nvSpPr>
        <dsp:cNvPr id="0" name=""/>
        <dsp:cNvSpPr/>
      </dsp:nvSpPr>
      <dsp:spPr>
        <a:xfrm>
          <a:off x="609604" y="520"/>
          <a:ext cx="1980158" cy="1980158"/>
        </a:xfrm>
        <a:prstGeom prst="ellipse">
          <a:avLst/>
        </a:prstGeom>
        <a:solidFill>
          <a:schemeClr val="accent3">
            <a:shade val="80000"/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8975" tIns="22860" rIns="108975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1800" b="1" kern="1200" dirty="0"/>
            <a:t>1 PDI elaborat</a:t>
          </a:r>
          <a:endParaRPr lang="en-US" sz="1800" b="1" kern="1200" dirty="0"/>
        </a:p>
      </dsp:txBody>
      <dsp:txXfrm>
        <a:off x="899591" y="290507"/>
        <a:ext cx="1400184" cy="1400184"/>
      </dsp:txXfrm>
    </dsp:sp>
    <dsp:sp modelId="{877B4BE5-DE3F-4E4B-954B-CDB434471E39}">
      <dsp:nvSpPr>
        <dsp:cNvPr id="0" name=""/>
        <dsp:cNvSpPr/>
      </dsp:nvSpPr>
      <dsp:spPr>
        <a:xfrm>
          <a:off x="2514599" y="520"/>
          <a:ext cx="1980158" cy="1980158"/>
        </a:xfrm>
        <a:prstGeom prst="ellipse">
          <a:avLst/>
        </a:prstGeom>
        <a:solidFill>
          <a:schemeClr val="accent3">
            <a:shade val="80000"/>
            <a:alpha val="50000"/>
            <a:hueOff val="72969"/>
            <a:satOff val="-477"/>
            <a:lumOff val="818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8975" tIns="22860" rIns="108975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1800" b="1" kern="1200" dirty="0"/>
            <a:t>Nr. ateliere organizate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1800" b="1" kern="1200" dirty="0"/>
            <a:t>Nr. membri CRD instruiți</a:t>
          </a:r>
          <a:endParaRPr lang="en-US" sz="1800" b="1" kern="1200" dirty="0"/>
        </a:p>
      </dsp:txBody>
      <dsp:txXfrm>
        <a:off x="2804586" y="290507"/>
        <a:ext cx="1400184" cy="1400184"/>
      </dsp:txXfrm>
    </dsp:sp>
    <dsp:sp modelId="{7FEA203F-6C3F-4418-A0FD-A9AD3978A601}">
      <dsp:nvSpPr>
        <dsp:cNvPr id="0" name=""/>
        <dsp:cNvSpPr/>
      </dsp:nvSpPr>
      <dsp:spPr>
        <a:xfrm>
          <a:off x="4373984" y="520"/>
          <a:ext cx="1980158" cy="1980158"/>
        </a:xfrm>
        <a:prstGeom prst="ellipse">
          <a:avLst/>
        </a:prstGeom>
        <a:solidFill>
          <a:schemeClr val="accent3">
            <a:shade val="80000"/>
            <a:alpha val="50000"/>
            <a:hueOff val="145938"/>
            <a:satOff val="-954"/>
            <a:lumOff val="1636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8975" tIns="22860" rIns="108975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1800" b="1" kern="1200" dirty="0"/>
            <a:t>Nr. persoane instruite</a:t>
          </a:r>
          <a:endParaRPr lang="en-US" sz="1800" b="1" kern="1200" dirty="0"/>
        </a:p>
      </dsp:txBody>
      <dsp:txXfrm>
        <a:off x="4663971" y="290507"/>
        <a:ext cx="1400184" cy="1400184"/>
      </dsp:txXfrm>
    </dsp:sp>
    <dsp:sp modelId="{1192A1AA-AC38-431D-B783-66767AB7858E}">
      <dsp:nvSpPr>
        <dsp:cNvPr id="0" name=""/>
        <dsp:cNvSpPr/>
      </dsp:nvSpPr>
      <dsp:spPr>
        <a:xfrm>
          <a:off x="6249443" y="283"/>
          <a:ext cx="1980158" cy="1980158"/>
        </a:xfrm>
        <a:prstGeom prst="ellipse">
          <a:avLst/>
        </a:prstGeom>
        <a:solidFill>
          <a:schemeClr val="accent3">
            <a:shade val="80000"/>
            <a:alpha val="50000"/>
            <a:hueOff val="218907"/>
            <a:satOff val="-1431"/>
            <a:lumOff val="2455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8975" tIns="20320" rIns="108975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1600" b="1" kern="1200" dirty="0"/>
            <a:t>Nr. persoane participante la vizite de studiu  și schimb de experiență</a:t>
          </a:r>
          <a:endParaRPr lang="ru-RU" sz="1600" b="1" kern="1200" dirty="0"/>
        </a:p>
      </dsp:txBody>
      <dsp:txXfrm>
        <a:off x="6539430" y="290270"/>
        <a:ext cx="1400184" cy="140018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918F5A-01E2-4242-B1A9-937E8307A7BD}">
      <dsp:nvSpPr>
        <dsp:cNvPr id="0" name=""/>
        <dsp:cNvSpPr/>
      </dsp:nvSpPr>
      <dsp:spPr>
        <a:xfrm>
          <a:off x="3134757" y="0"/>
          <a:ext cx="2811528" cy="2286000"/>
        </a:xfrm>
        <a:prstGeom prst="ellipse">
          <a:avLst/>
        </a:prstGeom>
        <a:solidFill>
          <a:srgbClr val="FF000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5806" tIns="22860" rIns="125806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1800" b="1" kern="1200" dirty="0">
              <a:solidFill>
                <a:schemeClr val="bg1"/>
              </a:solidFill>
            </a:rPr>
            <a:t>1 Raport semestrial elaborat</a:t>
          </a:r>
          <a:br>
            <a:rPr lang="ro-RO" sz="1800" b="1" kern="1200" dirty="0">
              <a:solidFill>
                <a:schemeClr val="bg1"/>
              </a:solidFill>
            </a:rPr>
          </a:br>
          <a:r>
            <a:rPr lang="ro-RO" sz="1800" b="1" kern="1200" dirty="0">
              <a:solidFill>
                <a:schemeClr val="bg1"/>
              </a:solidFill>
            </a:rPr>
            <a:t>1 Raport anual elaborat </a:t>
          </a:r>
          <a:br>
            <a:rPr lang="ro-RO" sz="1800" b="1" kern="1200" dirty="0">
              <a:solidFill>
                <a:schemeClr val="bg1"/>
              </a:solidFill>
            </a:rPr>
          </a:br>
          <a:r>
            <a:rPr lang="ro-RO" sz="1800" b="1" kern="1200" dirty="0">
              <a:solidFill>
                <a:schemeClr val="bg1"/>
              </a:solidFill>
            </a:rPr>
            <a:t>4 rapoarte trimestriale elaborate</a:t>
          </a:r>
          <a:endParaRPr lang="en-US" sz="1800" b="1" kern="1200" dirty="0">
            <a:solidFill>
              <a:schemeClr val="bg1"/>
            </a:solidFill>
          </a:endParaRPr>
        </a:p>
      </dsp:txBody>
      <dsp:txXfrm>
        <a:off x="3546496" y="334777"/>
        <a:ext cx="1988050" cy="161644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918F5A-01E2-4242-B1A9-937E8307A7BD}">
      <dsp:nvSpPr>
        <dsp:cNvPr id="0" name=""/>
        <dsp:cNvSpPr/>
      </dsp:nvSpPr>
      <dsp:spPr>
        <a:xfrm>
          <a:off x="762000" y="0"/>
          <a:ext cx="2056060" cy="2056060"/>
        </a:xfrm>
        <a:prstGeom prst="ellipse">
          <a:avLst/>
        </a:prstGeom>
        <a:solidFill>
          <a:schemeClr val="accent5">
            <a:lumMod val="75000"/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13152" tIns="20320" rIns="113152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1600" b="1" kern="1200" dirty="0">
              <a:solidFill>
                <a:schemeClr val="bg1"/>
              </a:solidFill>
            </a:rPr>
            <a:t>Nr. parteneriate stabilite</a:t>
          </a:r>
          <a:endParaRPr lang="en-US" sz="1600" b="1" kern="1200" dirty="0">
            <a:solidFill>
              <a:schemeClr val="bg1"/>
            </a:solidFill>
          </a:endParaRPr>
        </a:p>
      </dsp:txBody>
      <dsp:txXfrm>
        <a:off x="1063103" y="301103"/>
        <a:ext cx="1453854" cy="1453854"/>
      </dsp:txXfrm>
    </dsp:sp>
    <dsp:sp modelId="{70013A07-527E-4920-ACB9-F929D5879598}">
      <dsp:nvSpPr>
        <dsp:cNvPr id="0" name=""/>
        <dsp:cNvSpPr/>
      </dsp:nvSpPr>
      <dsp:spPr>
        <a:xfrm>
          <a:off x="2721545" y="669"/>
          <a:ext cx="2056060" cy="2056060"/>
        </a:xfrm>
        <a:prstGeom prst="ellipse">
          <a:avLst/>
        </a:prstGeom>
        <a:solidFill>
          <a:schemeClr val="accent5">
            <a:lumMod val="75000"/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13152" tIns="20320" rIns="113152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1600" b="1" kern="1200" dirty="0">
              <a:solidFill>
                <a:schemeClr val="bg1"/>
              </a:solidFill>
            </a:rPr>
            <a:t>Nr. </a:t>
          </a:r>
          <a:br>
            <a:rPr lang="ro-RO" sz="1600" b="1" kern="1200" dirty="0">
              <a:solidFill>
                <a:schemeClr val="bg1"/>
              </a:solidFill>
            </a:rPr>
          </a:br>
          <a:r>
            <a:rPr lang="ro-RO" sz="1600" b="1" kern="1200" dirty="0">
              <a:solidFill>
                <a:schemeClr val="bg1"/>
              </a:solidFill>
            </a:rPr>
            <a:t>propuneri de proiect depuse </a:t>
          </a:r>
        </a:p>
      </dsp:txBody>
      <dsp:txXfrm>
        <a:off x="3022648" y="301772"/>
        <a:ext cx="1453854" cy="1453854"/>
      </dsp:txXfrm>
    </dsp:sp>
    <dsp:sp modelId="{877B4BE5-DE3F-4E4B-954B-CDB434471E39}">
      <dsp:nvSpPr>
        <dsp:cNvPr id="0" name=""/>
        <dsp:cNvSpPr/>
      </dsp:nvSpPr>
      <dsp:spPr>
        <a:xfrm>
          <a:off x="4649542" y="669"/>
          <a:ext cx="2056060" cy="2056060"/>
        </a:xfrm>
        <a:prstGeom prst="ellipse">
          <a:avLst/>
        </a:prstGeom>
        <a:solidFill>
          <a:schemeClr val="accent5">
            <a:lumMod val="75000"/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13152" tIns="20320" rIns="113152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1600" b="1" kern="1200" dirty="0">
              <a:solidFill>
                <a:schemeClr val="bg1"/>
              </a:solidFill>
            </a:rPr>
            <a:t>Nr.</a:t>
          </a:r>
          <a:r>
            <a:rPr lang="ro-RO" sz="1600" b="1" kern="1200" baseline="0" dirty="0">
              <a:solidFill>
                <a:schemeClr val="bg1"/>
              </a:solidFill>
            </a:rPr>
            <a:t> programe/apeluri/parteneri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1600" b="1" kern="1200" baseline="0" dirty="0">
              <a:solidFill>
                <a:schemeClr val="bg1"/>
              </a:solidFill>
            </a:rPr>
            <a:t>Identificați/analizați</a:t>
          </a:r>
          <a:endParaRPr lang="en-US" sz="1600" b="1" kern="1200" dirty="0">
            <a:solidFill>
              <a:schemeClr val="bg1"/>
            </a:solidFill>
          </a:endParaRPr>
        </a:p>
      </dsp:txBody>
      <dsp:txXfrm>
        <a:off x="4950645" y="301772"/>
        <a:ext cx="1453854" cy="1453854"/>
      </dsp:txXfrm>
    </dsp:sp>
    <dsp:sp modelId="{7FEA203F-6C3F-4418-A0FD-A9AD3978A601}">
      <dsp:nvSpPr>
        <dsp:cNvPr id="0" name=""/>
        <dsp:cNvSpPr/>
      </dsp:nvSpPr>
      <dsp:spPr>
        <a:xfrm>
          <a:off x="6554535" y="669"/>
          <a:ext cx="2056060" cy="2056060"/>
        </a:xfrm>
        <a:prstGeom prst="ellipse">
          <a:avLst/>
        </a:prstGeom>
        <a:solidFill>
          <a:schemeClr val="accent5">
            <a:lumMod val="75000"/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13152" tIns="20320" rIns="113152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1600" b="1" kern="1200" dirty="0">
              <a:solidFill>
                <a:schemeClr val="bg1"/>
              </a:solidFill>
            </a:rPr>
            <a:t>Nr. oportunități valorificate </a:t>
          </a:r>
          <a:endParaRPr lang="en-US" sz="1600" b="1" kern="1200" dirty="0">
            <a:solidFill>
              <a:schemeClr val="bg1"/>
            </a:solidFill>
          </a:endParaRPr>
        </a:p>
      </dsp:txBody>
      <dsp:txXfrm>
        <a:off x="6855638" y="301772"/>
        <a:ext cx="1453854" cy="145385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918F5A-01E2-4242-B1A9-937E8307A7BD}">
      <dsp:nvSpPr>
        <dsp:cNvPr id="0" name=""/>
        <dsp:cNvSpPr/>
      </dsp:nvSpPr>
      <dsp:spPr>
        <a:xfrm>
          <a:off x="167876" y="297"/>
          <a:ext cx="2437804" cy="2437804"/>
        </a:xfrm>
        <a:prstGeom prst="ellipse">
          <a:avLst/>
        </a:prstGeom>
        <a:solidFill>
          <a:srgbClr val="00206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4161" tIns="22860" rIns="134161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1800" b="1" kern="1200" dirty="0">
              <a:solidFill>
                <a:schemeClr val="bg1"/>
              </a:solidFill>
            </a:rPr>
            <a:t>Nr. articole/</a:t>
          </a:r>
          <a:br>
            <a:rPr lang="ro-RO" sz="1800" b="1" kern="1200" dirty="0">
              <a:solidFill>
                <a:schemeClr val="bg1"/>
              </a:solidFill>
            </a:rPr>
          </a:br>
          <a:r>
            <a:rPr lang="ro-RO" sz="1800" b="1" kern="1200" dirty="0">
              <a:solidFill>
                <a:schemeClr val="bg1"/>
              </a:solidFill>
            </a:rPr>
            <a:t>comunicate elaborate și distribuite</a:t>
          </a:r>
          <a:endParaRPr lang="en-US" sz="1800" b="1" kern="1200" dirty="0">
            <a:solidFill>
              <a:schemeClr val="bg1"/>
            </a:solidFill>
          </a:endParaRPr>
        </a:p>
      </dsp:txBody>
      <dsp:txXfrm>
        <a:off x="524884" y="357305"/>
        <a:ext cx="1723788" cy="1723788"/>
      </dsp:txXfrm>
    </dsp:sp>
    <dsp:sp modelId="{70013A07-527E-4920-ACB9-F929D5879598}">
      <dsp:nvSpPr>
        <dsp:cNvPr id="0" name=""/>
        <dsp:cNvSpPr/>
      </dsp:nvSpPr>
      <dsp:spPr>
        <a:xfrm>
          <a:off x="2286002" y="297"/>
          <a:ext cx="2437804" cy="2437804"/>
        </a:xfrm>
        <a:prstGeom prst="ellipse">
          <a:avLst/>
        </a:prstGeom>
        <a:solidFill>
          <a:srgbClr val="00206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4161" tIns="22860" rIns="134161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1800" b="1" kern="1200" dirty="0">
              <a:solidFill>
                <a:schemeClr val="bg1"/>
              </a:solidFill>
            </a:rPr>
            <a:t>Nr. evenimente desfășurate</a:t>
          </a:r>
          <a:endParaRPr lang="en-US" sz="1800" b="1" kern="1200" dirty="0">
            <a:solidFill>
              <a:schemeClr val="bg1"/>
            </a:solidFill>
          </a:endParaRPr>
        </a:p>
      </dsp:txBody>
      <dsp:txXfrm>
        <a:off x="2643010" y="357305"/>
        <a:ext cx="1723788" cy="1723788"/>
      </dsp:txXfrm>
    </dsp:sp>
    <dsp:sp modelId="{7FEA203F-6C3F-4418-A0FD-A9AD3978A601}">
      <dsp:nvSpPr>
        <dsp:cNvPr id="0" name=""/>
        <dsp:cNvSpPr/>
      </dsp:nvSpPr>
      <dsp:spPr>
        <a:xfrm>
          <a:off x="4451153" y="297"/>
          <a:ext cx="2437804" cy="2437804"/>
        </a:xfrm>
        <a:prstGeom prst="ellipse">
          <a:avLst/>
        </a:prstGeom>
        <a:solidFill>
          <a:srgbClr val="00206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4161" tIns="22860" rIns="134161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1800" b="1" kern="1200" dirty="0">
              <a:solidFill>
                <a:schemeClr val="bg1"/>
              </a:solidFill>
            </a:rPr>
            <a:t>Nr. materiale promoționale elaborate și distribuite</a:t>
          </a:r>
          <a:endParaRPr lang="en-US" sz="1800" b="1" kern="1200" dirty="0">
            <a:solidFill>
              <a:schemeClr val="bg1"/>
            </a:solidFill>
          </a:endParaRPr>
        </a:p>
      </dsp:txBody>
      <dsp:txXfrm>
        <a:off x="4808161" y="357305"/>
        <a:ext cx="1723788" cy="1723788"/>
      </dsp:txXfrm>
    </dsp:sp>
    <dsp:sp modelId="{032BD7CA-1D3D-42CD-83FE-825C5A09C21B}">
      <dsp:nvSpPr>
        <dsp:cNvPr id="0" name=""/>
        <dsp:cNvSpPr/>
      </dsp:nvSpPr>
      <dsp:spPr>
        <a:xfrm>
          <a:off x="6553798" y="297"/>
          <a:ext cx="2437804" cy="2437804"/>
        </a:xfrm>
        <a:prstGeom prst="ellipse">
          <a:avLst/>
        </a:prstGeom>
        <a:solidFill>
          <a:srgbClr val="00206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4161" tIns="22860" rIns="134161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1800" b="1" kern="1200" dirty="0">
              <a:solidFill>
                <a:schemeClr val="bg1"/>
              </a:solidFill>
            </a:rPr>
            <a:t>Nr. anunțuri/</a:t>
          </a:r>
          <a:br>
            <a:rPr lang="ro-RO" sz="1800" b="1" kern="1200" dirty="0">
              <a:solidFill>
                <a:schemeClr val="bg1"/>
              </a:solidFill>
            </a:rPr>
          </a:br>
          <a:r>
            <a:rPr lang="ro-RO" sz="1800" b="1" kern="1200" dirty="0">
              <a:solidFill>
                <a:schemeClr val="bg1"/>
              </a:solidFill>
            </a:rPr>
            <a:t>documente publicate</a:t>
          </a:r>
          <a:endParaRPr lang="en-US" sz="1800" b="1" kern="1200" dirty="0">
            <a:solidFill>
              <a:schemeClr val="bg1"/>
            </a:solidFill>
          </a:endParaRPr>
        </a:p>
      </dsp:txBody>
      <dsp:txXfrm>
        <a:off x="6910806" y="357305"/>
        <a:ext cx="1723788" cy="172378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918F5A-01E2-4242-B1A9-937E8307A7BD}">
      <dsp:nvSpPr>
        <dsp:cNvPr id="0" name=""/>
        <dsp:cNvSpPr/>
      </dsp:nvSpPr>
      <dsp:spPr>
        <a:xfrm>
          <a:off x="1219199" y="1438"/>
          <a:ext cx="2419945" cy="2419945"/>
        </a:xfrm>
        <a:prstGeom prst="ellipse">
          <a:avLst/>
        </a:prstGeom>
        <a:solidFill>
          <a:schemeClr val="accent6">
            <a:lumMod val="50000"/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3178" tIns="22860" rIns="133178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1800" b="1" kern="1200" dirty="0">
              <a:solidFill>
                <a:schemeClr val="bg1"/>
              </a:solidFill>
            </a:rPr>
            <a:t>4 ședințe ordinare a CRD organizate</a:t>
          </a:r>
        </a:p>
      </dsp:txBody>
      <dsp:txXfrm>
        <a:off x="1573592" y="355831"/>
        <a:ext cx="1711159" cy="1711159"/>
      </dsp:txXfrm>
    </dsp:sp>
    <dsp:sp modelId="{70013A07-527E-4920-ACB9-F929D5879598}">
      <dsp:nvSpPr>
        <dsp:cNvPr id="0" name=""/>
        <dsp:cNvSpPr/>
      </dsp:nvSpPr>
      <dsp:spPr>
        <a:xfrm>
          <a:off x="3373207" y="1147"/>
          <a:ext cx="2419945" cy="2419945"/>
        </a:xfrm>
        <a:prstGeom prst="ellipse">
          <a:avLst/>
        </a:prstGeom>
        <a:solidFill>
          <a:schemeClr val="accent6">
            <a:lumMod val="50000"/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3178" tIns="22860" rIns="133178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 err="1">
              <a:solidFill>
                <a:schemeClr val="bg1"/>
              </a:solidFill>
            </a:rPr>
            <a:t>Asisten</a:t>
          </a:r>
          <a:r>
            <a:rPr lang="ro-RO" sz="1800" b="1" kern="1200" dirty="0">
              <a:solidFill>
                <a:schemeClr val="bg1"/>
              </a:solidFill>
            </a:rPr>
            <a:t>ță acordată</a:t>
          </a:r>
          <a:endParaRPr lang="en-US" sz="1800" b="1" kern="1200" dirty="0">
            <a:solidFill>
              <a:schemeClr val="bg1"/>
            </a:solidFill>
          </a:endParaRPr>
        </a:p>
      </dsp:txBody>
      <dsp:txXfrm>
        <a:off x="3727600" y="355540"/>
        <a:ext cx="1711159" cy="1711159"/>
      </dsp:txXfrm>
    </dsp:sp>
    <dsp:sp modelId="{877B4BE5-DE3F-4E4B-954B-CDB434471E39}">
      <dsp:nvSpPr>
        <dsp:cNvPr id="0" name=""/>
        <dsp:cNvSpPr/>
      </dsp:nvSpPr>
      <dsp:spPr>
        <a:xfrm>
          <a:off x="5504855" y="1438"/>
          <a:ext cx="2419945" cy="2419945"/>
        </a:xfrm>
        <a:prstGeom prst="ellipse">
          <a:avLst/>
        </a:prstGeom>
        <a:solidFill>
          <a:schemeClr val="accent6">
            <a:lumMod val="50000"/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3178" tIns="22860" rIns="133178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1800" b="1" kern="1200" dirty="0">
              <a:solidFill>
                <a:schemeClr val="bg1"/>
              </a:solidFill>
            </a:rPr>
            <a:t>Planuri/</a:t>
          </a:r>
          <a:br>
            <a:rPr lang="ro-RO" sz="1800" b="1" kern="1200" dirty="0">
              <a:solidFill>
                <a:schemeClr val="bg1"/>
              </a:solidFill>
            </a:rPr>
          </a:br>
          <a:r>
            <a:rPr lang="ro-RO" sz="1800" b="1" kern="1200" dirty="0">
              <a:solidFill>
                <a:schemeClr val="bg1"/>
              </a:solidFill>
            </a:rPr>
            <a:t>rapoarte financiare elaborate</a:t>
          </a:r>
          <a:endParaRPr lang="en-US" sz="1800" b="1" kern="1200" dirty="0">
            <a:solidFill>
              <a:schemeClr val="bg1"/>
            </a:solidFill>
          </a:endParaRPr>
        </a:p>
      </dsp:txBody>
      <dsp:txXfrm>
        <a:off x="5859248" y="355831"/>
        <a:ext cx="1711159" cy="17111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1275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A8AD47-36E2-422C-B0B2-C9E6560B123A}" type="datetimeFigureOut">
              <a:rPr lang="ru-RU" smtClean="0"/>
              <a:t>24.01.2020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31338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1275" y="9431338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D60A3B-42F6-428C-9C45-9B3D2B0A4D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89811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19319A-5233-43F8-A8C9-A39F806C4C77}" type="datetimeFigureOut">
              <a:rPr lang="en-US" smtClean="0"/>
              <a:pPr/>
              <a:t>1/24/2020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4113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927" y="4716661"/>
            <a:ext cx="5439410" cy="44684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1342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211970-6B87-47E6-BAD4-27FEF9DAE2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8444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211970-6B87-47E6-BAD4-27FEF9DAE22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9920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211970-6B87-47E6-BAD4-27FEF9DAE223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0885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211970-6B87-47E6-BAD4-27FEF9DAE223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57317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211970-6B87-47E6-BAD4-27FEF9DAE223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0807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211970-6B87-47E6-BAD4-27FEF9DAE22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5908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211970-6B87-47E6-BAD4-27FEF9DAE22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0907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211970-6B87-47E6-BAD4-27FEF9DAE22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8776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211970-6B87-47E6-BAD4-27FEF9DAE22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5145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211970-6B87-47E6-BAD4-27FEF9DAE22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3483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211970-6B87-47E6-BAD4-27FEF9DAE223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7529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211970-6B87-47E6-BAD4-27FEF9DAE223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9125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211970-6B87-47E6-BAD4-27FEF9DAE223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29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Relationship Id="rId9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10" Type="http://schemas.openxmlformats.org/officeDocument/2006/relationships/image" Target="../media/image2.png"/><Relationship Id="rId4" Type="http://schemas.openxmlformats.org/officeDocument/2006/relationships/diagramLayout" Target="../diagrams/layout6.xml"/><Relationship Id="rId9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Relationship Id="rId9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10" Type="http://schemas.openxmlformats.org/officeDocument/2006/relationships/image" Target="../media/image2.png"/><Relationship Id="rId4" Type="http://schemas.openxmlformats.org/officeDocument/2006/relationships/diagramLayout" Target="../diagrams/layout1.xml"/><Relationship Id="rId9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gif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10" Type="http://schemas.openxmlformats.org/officeDocument/2006/relationships/image" Target="../media/image2.png"/><Relationship Id="rId4" Type="http://schemas.openxmlformats.org/officeDocument/2006/relationships/diagramLayout" Target="../diagrams/layout2.xml"/><Relationship Id="rId9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10" Type="http://schemas.openxmlformats.org/officeDocument/2006/relationships/image" Target="../media/image2.png"/><Relationship Id="rId4" Type="http://schemas.openxmlformats.org/officeDocument/2006/relationships/diagramLayout" Target="../diagrams/layout3.xml"/><Relationship Id="rId9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10" Type="http://schemas.openxmlformats.org/officeDocument/2006/relationships/image" Target="../media/image2.png"/><Relationship Id="rId4" Type="http://schemas.openxmlformats.org/officeDocument/2006/relationships/diagramLayout" Target="../diagrams/layout4.xml"/><Relationship Id="rId9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D:\IURA\simbol de identitate MADRM și ADR\PNG\PNG\adrCentru\01-MADRM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04800"/>
            <a:ext cx="2808312" cy="860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D:\IURA\simbol de identitate MADRM și ADR\PNG\PNG\adrCentru\03-ADRC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8815" y="381000"/>
            <a:ext cx="2274160" cy="620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" descr="C:\Users\user\Desktop\harta RDC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447800"/>
            <a:ext cx="4953000" cy="5211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4685446" y="2228408"/>
            <a:ext cx="4382354" cy="2292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o-RO" sz="3200" b="1" dirty="0">
                <a:solidFill>
                  <a:schemeClr val="tx2">
                    <a:lumMod val="75000"/>
                  </a:schemeClr>
                </a:solidFill>
                <a:ea typeface="Times New Roman" pitchFamily="18" charset="0"/>
                <a:cs typeface="Times New Roman" pitchFamily="18" charset="0"/>
              </a:rPr>
              <a:t>PLANUL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o-RO" sz="3200" b="1" dirty="0">
                <a:solidFill>
                  <a:schemeClr val="tx2">
                    <a:lumMod val="75000"/>
                  </a:schemeClr>
                </a:solidFill>
                <a:ea typeface="Times New Roman" pitchFamily="18" charset="0"/>
                <a:cs typeface="Times New Roman" pitchFamily="18" charset="0"/>
              </a:rPr>
              <a:t>de implementare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o-RO" sz="3200" b="1" dirty="0">
                <a:solidFill>
                  <a:schemeClr val="tx2">
                    <a:lumMod val="75000"/>
                  </a:schemeClr>
                </a:solidFill>
                <a:ea typeface="Times New Roman" pitchFamily="18" charset="0"/>
                <a:cs typeface="Times New Roman" pitchFamily="18" charset="0"/>
              </a:rPr>
              <a:t>a SDR Centru 2016-2020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o-RO" sz="3200" b="1" dirty="0">
                <a:solidFill>
                  <a:srgbClr val="C00000"/>
                </a:solidFill>
                <a:ea typeface="Times New Roman" pitchFamily="18" charset="0"/>
                <a:cs typeface="Times New Roman" pitchFamily="18" charset="0"/>
              </a:rPr>
              <a:t>pentru anul 2020</a:t>
            </a:r>
          </a:p>
        </p:txBody>
      </p:sp>
    </p:spTree>
  </p:cSld>
  <p:clrMapOvr>
    <a:masterClrMapping/>
  </p:clrMapOvr>
  <p:transition>
    <p:wipe dir="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1641246" y="838200"/>
            <a:ext cx="6359754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00050" lvl="0" indent="-40005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x-none" sz="2800" b="1" dirty="0">
                <a:solidFill>
                  <a:schemeClr val="accent5">
                    <a:lumMod val="75000"/>
                  </a:schemeClr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5. Cooperarea cu partenerii de dezvoltare</a:t>
            </a:r>
            <a:endParaRPr lang="en-US" sz="2800" b="1" dirty="0">
              <a:solidFill>
                <a:schemeClr val="accent5">
                  <a:lumMod val="75000"/>
                </a:schemeClr>
              </a:solidFill>
              <a:latin typeface="+mj-lt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457200" y="1708190"/>
            <a:ext cx="8077200" cy="3016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x-none" b="1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lang="vi-VN" b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Identificarea/realizarea acțiunilor comune (schimb de experiență, organizarea/participarea la evenimente comune etc.)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lang="ro-RO" b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și 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imp</a:t>
            </a:r>
            <a:r>
              <a:rPr lang="ro-RO" b="1" dirty="0" err="1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lementarea</a:t>
            </a:r>
            <a:r>
              <a:rPr lang="ro-RO" b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 proiectelor cu partenerii</a:t>
            </a:r>
            <a:r>
              <a:rPr lang="vi-VN" b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lang="x-none" b="1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lang="x-none" b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regionali, naţionali </a:t>
            </a:r>
            <a:r>
              <a:rPr lang="x-none" b="1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şi internaţionali</a:t>
            </a:r>
            <a:r>
              <a:rPr lang="ro-RO" b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, printre care: </a:t>
            </a:r>
            <a:r>
              <a:rPr lang="x-none" b="1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ERCAS</a:t>
            </a:r>
            <a:r>
              <a:rPr lang="ro-RO" b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 (Estonia)</a:t>
            </a:r>
            <a:r>
              <a:rPr lang="x-none" b="1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, Senec Pezinoc</a:t>
            </a:r>
            <a:r>
              <a:rPr lang="ro-RO" b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 (Slovacia)</a:t>
            </a:r>
            <a:r>
              <a:rPr lang="x-none" b="1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, </a:t>
            </a:r>
            <a:r>
              <a:rPr lang="x-none" b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Euroregiunea Siret-Prut-Nistru, Euroregiunea Dunărea de Jos, Consiliul </a:t>
            </a:r>
            <a:r>
              <a:rPr lang="x-none" b="1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Comitatului Östergötland</a:t>
            </a:r>
            <a:r>
              <a:rPr lang="ro-RO" b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 (Suedia),</a:t>
            </a:r>
            <a:r>
              <a:rPr lang="x-none" b="1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lang="x-none" b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Agenția Cehă de Dezvoltare</a:t>
            </a:r>
            <a:r>
              <a:rPr lang="x-none" b="1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; A</a:t>
            </a:r>
            <a:r>
              <a:rPr lang="ro-RO" b="1" dirty="0" err="1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sociația</a:t>
            </a:r>
            <a:r>
              <a:rPr lang="ro-RO" b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 de </a:t>
            </a:r>
            <a:r>
              <a:rPr lang="x-none" b="1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D</a:t>
            </a:r>
            <a:r>
              <a:rPr lang="ro-RO" b="1" dirty="0" err="1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ezvoltare</a:t>
            </a:r>
            <a:r>
              <a:rPr lang="ro-RO" b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 a </a:t>
            </a:r>
            <a:r>
              <a:rPr lang="x-none" b="1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T</a:t>
            </a:r>
            <a:r>
              <a:rPr lang="ro-RO" b="1" dirty="0" err="1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urismului</a:t>
            </a:r>
            <a:r>
              <a:rPr lang="x-none" b="1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 în Moldova</a:t>
            </a:r>
            <a:endParaRPr lang="ro-RO" b="1" dirty="0">
              <a:solidFill>
                <a:schemeClr val="tx2">
                  <a:lumMod val="75000"/>
                </a:schemeClr>
              </a:solidFill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lvl="0" algn="just" fontAlgn="base"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ro-RO" b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lang="vi-VN" b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Valorificarea oportunităților financiare existente prin participarea la concursuri de propuneri de proiecte relevante</a:t>
            </a:r>
            <a:endParaRPr lang="en-US" b="1" dirty="0">
              <a:solidFill>
                <a:schemeClr val="tx2">
                  <a:lumMod val="75000"/>
                </a:schemeClr>
              </a:solidFill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x-none" b="1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lang="vi-VN" b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Analiza</a:t>
            </a:r>
            <a:r>
              <a:rPr lang="ro-RO" b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lang="vi-VN" b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partenerilor d</a:t>
            </a:r>
            <a:r>
              <a:rPr lang="ro-RO" b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e </a:t>
            </a:r>
            <a:r>
              <a:rPr lang="vi-VN" b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dezvoltare/oportunităților financiare existente: </a:t>
            </a:r>
            <a:r>
              <a:rPr lang="ro-RO" b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a </a:t>
            </a:r>
            <a:r>
              <a:rPr lang="vi-VN" b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programelor de finanțare și apelurilor de propuneri de proiecte anunțate</a:t>
            </a:r>
            <a:endParaRPr lang="x-none" b="1" dirty="0">
              <a:solidFill>
                <a:schemeClr val="tx2">
                  <a:lumMod val="75000"/>
                </a:schemeClr>
              </a:solidFill>
              <a:latin typeface="Calibri" pitchFamily="34" charset="0"/>
              <a:ea typeface="Times New Roman" pitchFamily="18" charset="0"/>
              <a:cs typeface="Calibri" pitchFamily="34" charset="0"/>
            </a:endParaRP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410200630"/>
              </p:ext>
            </p:extLst>
          </p:nvPr>
        </p:nvGraphicFramePr>
        <p:xfrm>
          <a:off x="0" y="4800600"/>
          <a:ext cx="9144000" cy="2057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8" name="Picture 2" descr="D:\IURA\simbol de identitate MADRM și ADR\PNG\PNG\adrCentru\01-MADRM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090" y="76200"/>
            <a:ext cx="2808312" cy="860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" descr="D:\IURA\simbol de identitate MADRM și ADR\PNG\PNG\adrCentru\03-ADRC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217588"/>
            <a:ext cx="2274160" cy="620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2130191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9" grpId="0"/>
      <p:bldGraphic spid="6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2489692" y="1143000"/>
            <a:ext cx="4648580" cy="1061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00050" indent="-40005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x-none" sz="2800" b="1" dirty="0">
                <a:solidFill>
                  <a:srgbClr val="7030A0"/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6. Comunicare şi transparenţă</a:t>
            </a:r>
            <a:endParaRPr lang="en-US" sz="2800" b="1" dirty="0">
              <a:solidFill>
                <a:srgbClr val="7030A0"/>
              </a:solidFill>
              <a:latin typeface="+mj-lt"/>
              <a:ea typeface="Times New Roman" pitchFamily="18" charset="0"/>
              <a:cs typeface="Times New Roman" pitchFamily="18" charset="0"/>
            </a:endParaRPr>
          </a:p>
          <a:p>
            <a:pPr marL="400050" lvl="0" indent="-40005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en-US" sz="1400" b="1" dirty="0">
              <a:solidFill>
                <a:schemeClr val="tx2">
                  <a:lumMod val="50000"/>
                </a:schemeClr>
              </a:solidFill>
              <a:latin typeface="+mj-lt"/>
              <a:cs typeface="Arial" pitchFamily="34" charset="0"/>
            </a:endParaRPr>
          </a:p>
        </p:txBody>
      </p:sp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609600" y="2021919"/>
            <a:ext cx="6248400" cy="2092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q"/>
              <a:tabLst>
                <a:tab pos="3771900" algn="l"/>
              </a:tabLst>
            </a:pPr>
            <a:r>
              <a:rPr lang="x-none" sz="2000" b="1" dirty="0">
                <a:solidFill>
                  <a:schemeClr val="tx2">
                    <a:lumMod val="75000"/>
                  </a:schemeClr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 Dezvoltarea rețelelor de informare și comunicare privind dezvoltarea regională, cooperarea interregională, transfrontalieră și transnațională.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q"/>
              <a:tabLst>
                <a:tab pos="3771900" algn="l"/>
              </a:tabLst>
            </a:pPr>
            <a:r>
              <a:rPr lang="x-none" sz="2000" b="1">
                <a:solidFill>
                  <a:schemeClr val="tx2">
                    <a:lumMod val="75000"/>
                  </a:schemeClr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lang="ro-RO" sz="2000" b="1" dirty="0">
                <a:solidFill>
                  <a:schemeClr val="tx2">
                    <a:lumMod val="75000"/>
                  </a:schemeClr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Asigurarea c</a:t>
            </a:r>
            <a:r>
              <a:rPr lang="x-none" sz="2000" b="1">
                <a:solidFill>
                  <a:schemeClr val="tx2">
                    <a:lumMod val="75000"/>
                  </a:schemeClr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oparteneri</a:t>
            </a:r>
            <a:r>
              <a:rPr lang="ro-RO" sz="2000" b="1" dirty="0" err="1">
                <a:solidFill>
                  <a:schemeClr val="tx2">
                    <a:lumMod val="75000"/>
                  </a:schemeClr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atului</a:t>
            </a:r>
            <a:r>
              <a:rPr lang="x-none" sz="2000" b="1">
                <a:solidFill>
                  <a:schemeClr val="tx2">
                    <a:lumMod val="75000"/>
                  </a:schemeClr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lang="x-none" sz="2000" b="1" dirty="0">
                <a:solidFill>
                  <a:schemeClr val="tx2">
                    <a:lumMod val="75000"/>
                  </a:schemeClr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în cadrul evenimentelor din regiune (la solicitare)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q"/>
              <a:tabLst>
                <a:tab pos="3771900" algn="l"/>
              </a:tabLst>
            </a:pPr>
            <a:r>
              <a:rPr lang="x-none" sz="2000" b="1" dirty="0">
                <a:solidFill>
                  <a:schemeClr val="tx2">
                    <a:lumMod val="75000"/>
                  </a:schemeClr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 Organizarea evenimentelor (</a:t>
            </a:r>
            <a:r>
              <a:rPr lang="x-none" sz="2000" b="1">
                <a:solidFill>
                  <a:schemeClr val="tx2">
                    <a:lumMod val="75000"/>
                  </a:schemeClr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Ziua Europei</a:t>
            </a:r>
            <a:r>
              <a:rPr lang="ro-RO" sz="2000" b="1" dirty="0">
                <a:solidFill>
                  <a:schemeClr val="tx2">
                    <a:lumMod val="75000"/>
                  </a:schemeClr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 etc.</a:t>
            </a:r>
            <a:r>
              <a:rPr lang="x-none" sz="2000" b="1">
                <a:solidFill>
                  <a:schemeClr val="tx2">
                    <a:lumMod val="75000"/>
                  </a:schemeClr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)</a:t>
            </a:r>
            <a:endParaRPr lang="en-US" sz="2000" b="1" dirty="0">
              <a:solidFill>
                <a:schemeClr val="tx2">
                  <a:lumMod val="75000"/>
                </a:schemeClr>
              </a:solidFill>
              <a:latin typeface="+mj-lt"/>
              <a:ea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429041559"/>
              </p:ext>
            </p:extLst>
          </p:nvPr>
        </p:nvGraphicFramePr>
        <p:xfrm>
          <a:off x="0" y="4419600"/>
          <a:ext cx="9144000" cy="2438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6146" name="Picture 2" descr="http://www.mojoadvertising.ro/publicitate/wp-content/uploads/2013/02/promovare-online-300x300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124700" y="1905000"/>
            <a:ext cx="2019300" cy="2019300"/>
          </a:xfrm>
          <a:prstGeom prst="rect">
            <a:avLst/>
          </a:prstGeom>
          <a:noFill/>
        </p:spPr>
      </p:pic>
      <p:pic>
        <p:nvPicPr>
          <p:cNvPr id="8" name="Picture 2" descr="D:\IURA\simbol de identitate MADRM și ADR\PNG\PNG\adrCentru\01-MADRM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28604"/>
            <a:ext cx="2808312" cy="860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" descr="D:\IURA\simbol de identitate MADRM și ADR\PNG\PNG\adrCentru\03-ADRC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8815" y="446189"/>
            <a:ext cx="2274160" cy="620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6696387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5" grpId="0"/>
      <p:bldGraphic spid="6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1448356" y="1224171"/>
            <a:ext cx="6096000" cy="1061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00050" indent="-400050"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x-none" sz="2800" b="1" dirty="0">
                <a:solidFill>
                  <a:schemeClr val="accent6">
                    <a:lumMod val="75000"/>
                  </a:schemeClr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7. Managementul instituţional</a:t>
            </a:r>
            <a:endParaRPr lang="en-US" sz="2800" b="1" dirty="0">
              <a:solidFill>
                <a:schemeClr val="accent6">
                  <a:lumMod val="75000"/>
                </a:schemeClr>
              </a:solidFill>
              <a:latin typeface="+mj-lt"/>
              <a:ea typeface="Times New Roman" pitchFamily="18" charset="0"/>
              <a:cs typeface="Times New Roman" pitchFamily="18" charset="0"/>
            </a:endParaRPr>
          </a:p>
          <a:p>
            <a:pPr marL="400050" lvl="0" indent="-400050"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en-US" sz="1400" b="1" dirty="0">
              <a:solidFill>
                <a:schemeClr val="tx2">
                  <a:lumMod val="50000"/>
                </a:schemeClr>
              </a:solidFill>
              <a:latin typeface="+mj-lt"/>
              <a:cs typeface="Arial" pitchFamily="34" charset="0"/>
            </a:endParaRPr>
          </a:p>
        </p:txBody>
      </p:sp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1438263" y="2331928"/>
            <a:ext cx="6486537" cy="1554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lang="x-none" sz="2000" b="1" dirty="0">
                <a:solidFill>
                  <a:schemeClr val="tx2">
                    <a:lumMod val="75000"/>
                  </a:schemeClr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 Asigurarea activității ADR Centru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lang="x-none" sz="2000" b="1" dirty="0">
                <a:solidFill>
                  <a:schemeClr val="tx2">
                    <a:lumMod val="75000"/>
                  </a:schemeClr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 Asigurarea secretariatului </a:t>
            </a:r>
            <a:r>
              <a:rPr lang="x-none" sz="2000" b="1">
                <a:solidFill>
                  <a:schemeClr val="tx2">
                    <a:lumMod val="75000"/>
                  </a:schemeClr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CRD Centru</a:t>
            </a:r>
            <a:endParaRPr lang="ro-RO" sz="2000" b="1" dirty="0">
              <a:solidFill>
                <a:schemeClr val="tx2">
                  <a:lumMod val="75000"/>
                </a:schemeClr>
              </a:solidFill>
              <a:latin typeface="+mj-lt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lang="x-none" sz="2000" b="1">
                <a:solidFill>
                  <a:schemeClr val="tx2">
                    <a:lumMod val="75000"/>
                  </a:schemeClr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lang="x-none" sz="2000" b="1" dirty="0">
                <a:solidFill>
                  <a:schemeClr val="tx2">
                    <a:lumMod val="75000"/>
                  </a:schemeClr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Asigurarea secretariatului </a:t>
            </a:r>
            <a:r>
              <a:rPr lang="x-none" sz="2000" b="1">
                <a:solidFill>
                  <a:schemeClr val="tx2">
                    <a:lumMod val="75000"/>
                  </a:schemeClr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CRS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endParaRPr lang="ro-RO" sz="2000" b="1" dirty="0">
              <a:solidFill>
                <a:schemeClr val="tx2">
                  <a:lumMod val="75000"/>
                </a:schemeClr>
              </a:solidFill>
              <a:latin typeface="+mj-lt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lang="ro-RO" sz="2000" b="1" dirty="0">
                <a:solidFill>
                  <a:schemeClr val="tx2">
                    <a:lumMod val="75000"/>
                  </a:schemeClr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lang="x-none" sz="2000" b="1">
                <a:solidFill>
                  <a:schemeClr val="tx2">
                    <a:lumMod val="75000"/>
                  </a:schemeClr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Planificarea </a:t>
            </a:r>
            <a:r>
              <a:rPr lang="x-none" sz="2000" b="1" dirty="0">
                <a:solidFill>
                  <a:schemeClr val="tx2">
                    <a:lumMod val="75000"/>
                  </a:schemeClr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şi utilizarea eficientă a resurselor </a:t>
            </a:r>
            <a:r>
              <a:rPr lang="en-US" sz="2000" b="1" dirty="0" err="1">
                <a:solidFill>
                  <a:schemeClr val="tx2">
                    <a:lumMod val="75000"/>
                  </a:schemeClr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financiare</a:t>
            </a:r>
            <a:endParaRPr lang="x-none" sz="2000" b="1" dirty="0">
              <a:solidFill>
                <a:schemeClr val="tx2">
                  <a:lumMod val="75000"/>
                </a:schemeClr>
              </a:solidFill>
              <a:latin typeface="+mj-lt"/>
              <a:ea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440764158"/>
              </p:ext>
            </p:extLst>
          </p:nvPr>
        </p:nvGraphicFramePr>
        <p:xfrm>
          <a:off x="0" y="4435178"/>
          <a:ext cx="9144000" cy="24228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7" name="Picture 2" descr="D:\IURA\simbol de identitate MADRM și ADR\PNG\PNG\adrCentru\01-MADRM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04800"/>
            <a:ext cx="2808312" cy="860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D:\IURA\simbol de identitate MADRM și ADR\PNG\PNG\adrCentru\03-ADRC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8815" y="381000"/>
            <a:ext cx="2274160" cy="620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6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6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6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3" grpId="0"/>
      <p:bldGraphic spid="6" grpId="0">
        <p:bldAsOne/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043608" y="548680"/>
            <a:ext cx="7239000" cy="748684"/>
          </a:xfr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eaLnBrk="1" hangingPunct="1">
              <a:defRPr/>
            </a:pPr>
            <a:r>
              <a:rPr lang="ro-RO" altLang="ro-RO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Mulțumesc pentru atenție</a:t>
            </a:r>
            <a:endParaRPr lang="ru-RU" altLang="ro-RO" sz="3200" b="1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</p:txBody>
      </p:sp>
      <p:pic>
        <p:nvPicPr>
          <p:cNvPr id="9" name="Picture 4" descr="Imagini pentru contact us blank logo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2348879"/>
            <a:ext cx="4536504" cy="3256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3779912" y="1692733"/>
            <a:ext cx="5176596" cy="404052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91430" tIns="45714" rIns="91430" bIns="45714" anchor="ctr">
            <a:normAutofit/>
          </a:bodyPr>
          <a:lstStyle/>
          <a:p>
            <a:pPr algn="ctr" defTabSz="1081088">
              <a:defRPr/>
            </a:pPr>
            <a:r>
              <a:rPr lang="ro-RO" altLang="ro-RO" sz="27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Agenția de </a:t>
            </a:r>
            <a:r>
              <a:rPr lang="en-US" altLang="ro-RO" sz="27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D</a:t>
            </a:r>
            <a:r>
              <a:rPr lang="ro-RO" altLang="ro-RO" sz="27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ezvoltare Regională Centru</a:t>
            </a:r>
          </a:p>
          <a:p>
            <a:pPr algn="ctr" defTabSz="1081088">
              <a:defRPr/>
            </a:pPr>
            <a:r>
              <a:rPr lang="ro-RO" altLang="ro-RO" sz="27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MD-6801 or. Ialoveni, </a:t>
            </a:r>
          </a:p>
          <a:p>
            <a:pPr algn="ctr" defTabSz="1081088">
              <a:defRPr/>
            </a:pPr>
            <a:r>
              <a:rPr lang="ro-RO" altLang="ro-RO" sz="27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str. Alexandru cel Bun, 33</a:t>
            </a:r>
          </a:p>
          <a:p>
            <a:pPr algn="ctr" defTabSz="1081088">
              <a:defRPr/>
            </a:pPr>
            <a:r>
              <a:rPr lang="ro-RO" altLang="ro-RO" sz="27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tel./fax: (+373) 268 22692</a:t>
            </a:r>
          </a:p>
          <a:p>
            <a:pPr algn="ctr" defTabSz="1081088">
              <a:defRPr/>
            </a:pPr>
            <a:r>
              <a:rPr lang="ro-RO" altLang="ro-RO" sz="2700" b="1" dirty="0" err="1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oficiu.adrc</a:t>
            </a:r>
            <a:r>
              <a:rPr lang="ro-RO" altLang="ro-RO" sz="27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@</a:t>
            </a:r>
            <a:r>
              <a:rPr lang="ro-RO" altLang="ro-RO" sz="2700" b="1" dirty="0" err="1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gmail.com</a:t>
            </a:r>
            <a:endParaRPr lang="ro-RO" altLang="ro-RO" sz="27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  <a:p>
            <a:pPr algn="ctr" defTabSz="1081088">
              <a:defRPr/>
            </a:pPr>
            <a:r>
              <a:rPr lang="ro-RO" altLang="ro-RO" sz="2700" b="1" dirty="0" err="1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www.adrcentru.md</a:t>
            </a:r>
            <a:r>
              <a:rPr lang="ro-RO" altLang="ro-RO" sz="27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 </a:t>
            </a:r>
            <a:endParaRPr lang="ru-RU" altLang="ro-RO" sz="27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</p:txBody>
      </p:sp>
      <p:pic>
        <p:nvPicPr>
          <p:cNvPr id="8198" name="Picture 6" descr="C:\Users\user\Desktop\PNG\adrCentru\19-ADRC - Copy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962941"/>
            <a:ext cx="1152128" cy="1186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Dreptunghi 6"/>
          <p:cNvSpPr/>
          <p:nvPr/>
        </p:nvSpPr>
        <p:spPr>
          <a:xfrm>
            <a:off x="-36512" y="5373216"/>
            <a:ext cx="3744416" cy="5040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1718173"/>
      </p:ext>
    </p:extLst>
  </p:cSld>
  <p:clrMapOvr>
    <a:masterClrMapping/>
  </p:clrMapOvr>
  <p:transition spd="slow" advTm="20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143000" y="1310658"/>
            <a:ext cx="7239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x-none" sz="2800" b="1" dirty="0">
                <a:solidFill>
                  <a:srgbClr val="C00000"/>
                </a:solidFill>
                <a:latin typeface="Calibri" panose="020F0502020204030204" pitchFamily="34" charset="0"/>
                <a:ea typeface="Times New Roman" pitchFamily="18" charset="0"/>
                <a:cs typeface="Calibri" panose="020F0502020204030204" pitchFamily="34" charset="0"/>
              </a:rPr>
              <a:t>1. Planificare strategică şi programare regională</a:t>
            </a:r>
            <a:endParaRPr lang="en-US" sz="2800" b="1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381000" y="2132856"/>
            <a:ext cx="7696200" cy="2092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1" fontAlgn="base">
              <a:spcBef>
                <a:spcPct val="0"/>
              </a:spcBef>
              <a:spcAft>
                <a:spcPts val="1200"/>
              </a:spcAft>
              <a:buFont typeface="Wingdings" pitchFamily="2" charset="2"/>
              <a:buChar char="q"/>
            </a:pPr>
            <a:r>
              <a:rPr lang="ro-MD" sz="20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x-none" sz="20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Analiza situației economice în RDC</a:t>
            </a:r>
            <a:endParaRPr lang="ru-RU" sz="2000" b="1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fontAlgn="base">
              <a:spcBef>
                <a:spcPct val="0"/>
              </a:spcBef>
              <a:spcAft>
                <a:spcPts val="1200"/>
              </a:spcAft>
              <a:buFont typeface="Wingdings" pitchFamily="2" charset="2"/>
              <a:buChar char="q"/>
            </a:pPr>
            <a:r>
              <a:rPr lang="ro-RO" sz="20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0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Facilitarea promovării potențialului economic ș</a:t>
            </a:r>
            <a:r>
              <a:rPr lang="ro-RO" sz="20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it-IT" sz="20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investițional al RDC</a:t>
            </a:r>
            <a:endParaRPr lang="ro-RO" sz="2000" b="1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fontAlgn="base">
              <a:spcBef>
                <a:spcPct val="0"/>
              </a:spcBef>
              <a:spcAft>
                <a:spcPts val="1200"/>
              </a:spcAft>
              <a:buFont typeface="Wingdings" pitchFamily="2" charset="2"/>
              <a:buChar char="q"/>
            </a:pPr>
            <a:r>
              <a:rPr lang="x-none" sz="20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Planificare</a:t>
            </a:r>
            <a:r>
              <a:rPr lang="ro-RO" sz="20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x-none" sz="20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și monitorizare utilizînd metodologia GIS</a:t>
            </a:r>
          </a:p>
          <a:p>
            <a:pPr lvl="1" fontAlgn="base">
              <a:spcBef>
                <a:spcPct val="0"/>
              </a:spcBef>
              <a:spcAft>
                <a:spcPts val="1200"/>
              </a:spcAft>
              <a:buFont typeface="Wingdings" pitchFamily="2" charset="2"/>
              <a:buChar char="q"/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x-none" sz="20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Asistarea implementării acțiunilor de revitalizare urbană în RDC</a:t>
            </a:r>
            <a:endParaRPr lang="ru-RU" sz="2000" b="1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1095437053"/>
              </p:ext>
            </p:extLst>
          </p:nvPr>
        </p:nvGraphicFramePr>
        <p:xfrm>
          <a:off x="0" y="4800600"/>
          <a:ext cx="9144000" cy="2057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2290" name="Picture 2" descr="http://primariatataru.ro/wp-content/uploads/2014/07/dezvoltare-personala.jpg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9F9F7"/>
              </a:clrFrom>
              <a:clrTo>
                <a:srgbClr val="F9F9F7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67600" y="2362200"/>
            <a:ext cx="2113085" cy="1925743"/>
          </a:xfrm>
          <a:prstGeom prst="rect">
            <a:avLst/>
          </a:prstGeom>
          <a:noFill/>
        </p:spPr>
      </p:pic>
      <p:pic>
        <p:nvPicPr>
          <p:cNvPr id="9" name="Picture 2" descr="D:\IURA\simbol de identitate MADRM și ADR\PNG\PNG\adrCentru\01-MADRM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24185"/>
            <a:ext cx="2808312" cy="860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" descr="D:\IURA\simbol de identitate MADRM și ADR\PNG\PNG\adrCentru\03-ADRC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8815" y="446189"/>
            <a:ext cx="2274160" cy="620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3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3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3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3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3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53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53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3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53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3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53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1988422" y="1143000"/>
            <a:ext cx="6020494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00050" lvl="0" indent="-400050"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x-none" sz="28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Times New Roman" pitchFamily="18" charset="0"/>
                <a:cs typeface="Calibri" panose="020F0502020204030204" pitchFamily="34" charset="0"/>
              </a:rPr>
              <a:t>2. Managementul proiectelor regionale</a:t>
            </a:r>
            <a:endParaRPr lang="en-US" sz="2800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Times New Roman" pitchFamily="18" charset="0"/>
              <a:cs typeface="Calibri" panose="020F0502020204030204" pitchFamily="34" charset="0"/>
            </a:endParaRPr>
          </a:p>
        </p:txBody>
      </p:sp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746760" y="1807701"/>
            <a:ext cx="6416040" cy="261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x-none" sz="2200" b="1" dirty="0">
                <a:solidFill>
                  <a:schemeClr val="tx2">
                    <a:lumMod val="75000"/>
                  </a:schemeClr>
                </a:solidFill>
                <a:ea typeface="Times New Roman" pitchFamily="18" charset="0"/>
                <a:cs typeface="Times New Roman" pitchFamily="18" charset="0"/>
              </a:rPr>
              <a:t> Elaborarea planurilor de implementare pentru proiecte noi, actualizarea planurilor pentru </a:t>
            </a:r>
            <a:r>
              <a:rPr lang="x-none" sz="2200" b="1">
                <a:solidFill>
                  <a:schemeClr val="tx2">
                    <a:lumMod val="75000"/>
                  </a:schemeClr>
                </a:solidFill>
                <a:ea typeface="Times New Roman" pitchFamily="18" charset="0"/>
                <a:cs typeface="Times New Roman" pitchFamily="18" charset="0"/>
              </a:rPr>
              <a:t>proiectele </a:t>
            </a:r>
            <a:r>
              <a:rPr lang="ro-RO" sz="2200" b="1" dirty="0">
                <a:solidFill>
                  <a:schemeClr val="tx2">
                    <a:lumMod val="75000"/>
                  </a:schemeClr>
                </a:solidFill>
                <a:ea typeface="Times New Roman" pitchFamily="18" charset="0"/>
                <a:cs typeface="Times New Roman" pitchFamily="18" charset="0"/>
              </a:rPr>
              <a:t>„</a:t>
            </a:r>
            <a:r>
              <a:rPr lang="x-none" sz="2200" b="1">
                <a:solidFill>
                  <a:schemeClr val="tx2">
                    <a:lumMod val="75000"/>
                  </a:schemeClr>
                </a:solidFill>
                <a:ea typeface="Times New Roman" pitchFamily="18" charset="0"/>
                <a:cs typeface="Times New Roman" pitchFamily="18" charset="0"/>
              </a:rPr>
              <a:t>trecătoare</a:t>
            </a:r>
            <a:r>
              <a:rPr lang="ro-RO" sz="2200" b="1" dirty="0">
                <a:solidFill>
                  <a:schemeClr val="tx2">
                    <a:lumMod val="75000"/>
                  </a:schemeClr>
                </a:solidFill>
                <a:ea typeface="Times New Roman" pitchFamily="18" charset="0"/>
                <a:cs typeface="Times New Roman" pitchFamily="18" charset="0"/>
              </a:rPr>
              <a:t>”</a:t>
            </a:r>
            <a:r>
              <a:rPr lang="x-none" sz="2200" b="1">
                <a:solidFill>
                  <a:schemeClr val="tx2">
                    <a:lumMod val="75000"/>
                  </a:schemeClr>
                </a:solidFill>
                <a:ea typeface="Times New Roman" pitchFamily="18" charset="0"/>
                <a:cs typeface="Calibri" panose="020F0502020204030204" pitchFamily="34" charset="0"/>
              </a:rPr>
              <a:t> </a:t>
            </a:r>
            <a:endParaRPr lang="x-none" sz="2200" b="1" dirty="0">
              <a:solidFill>
                <a:schemeClr val="tx2">
                  <a:lumMod val="75000"/>
                </a:schemeClr>
              </a:solidFill>
              <a:ea typeface="Times New Roman" pitchFamily="18" charset="0"/>
              <a:cs typeface="Calibri" panose="020F0502020204030204" pitchFamily="34" charset="0"/>
            </a:endParaRPr>
          </a:p>
          <a:p>
            <a:pPr lvl="0" algn="just" fontAlgn="base"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x-none" sz="2200" b="1" dirty="0">
                <a:solidFill>
                  <a:schemeClr val="tx2">
                    <a:lumMod val="75000"/>
                  </a:schemeClr>
                </a:solidFill>
                <a:ea typeface="Times New Roman" pitchFamily="18" charset="0"/>
                <a:cs typeface="Calibri" panose="020F0502020204030204" pitchFamily="34" charset="0"/>
              </a:rPr>
              <a:t> Implementarea proiectelor prin realizarea măsurilor investiționale</a:t>
            </a:r>
          </a:p>
          <a:p>
            <a:pPr lvl="0" algn="just" fontAlgn="base"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x-none" sz="2200" b="1" dirty="0">
                <a:solidFill>
                  <a:schemeClr val="tx2">
                    <a:lumMod val="75000"/>
                  </a:schemeClr>
                </a:solidFill>
                <a:ea typeface="Times New Roman" pitchFamily="18" charset="0"/>
                <a:cs typeface="Times New Roman" pitchFamily="18" charset="0"/>
              </a:rPr>
              <a:t> </a:t>
            </a:r>
            <a:r>
              <a:rPr lang="x-none" sz="2200" b="1" dirty="0">
                <a:solidFill>
                  <a:schemeClr val="tx2">
                    <a:lumMod val="75000"/>
                  </a:schemeClr>
                </a:solidFill>
                <a:ea typeface="Times New Roman" pitchFamily="18" charset="0"/>
                <a:cs typeface="Calibri" panose="020F0502020204030204" pitchFamily="34" charset="0"/>
              </a:rPr>
              <a:t>Monitorizarea, evaluarea  și </a:t>
            </a:r>
            <a:r>
              <a:rPr lang="x-none" sz="2200" b="1">
                <a:solidFill>
                  <a:schemeClr val="tx2">
                    <a:lumMod val="75000"/>
                  </a:schemeClr>
                </a:solidFill>
                <a:ea typeface="Times New Roman" pitchFamily="18" charset="0"/>
                <a:cs typeface="Calibri" panose="020F0502020204030204" pitchFamily="34" charset="0"/>
              </a:rPr>
              <a:t>raportarea </a:t>
            </a:r>
            <a:r>
              <a:rPr lang="ro-RO" sz="2200" b="1" dirty="0">
                <a:solidFill>
                  <a:schemeClr val="tx2">
                    <a:lumMod val="75000"/>
                  </a:schemeClr>
                </a:solidFill>
                <a:ea typeface="Times New Roman" pitchFamily="18" charset="0"/>
                <a:cs typeface="Calibri" panose="020F0502020204030204" pitchFamily="34" charset="0"/>
              </a:rPr>
              <a:t>cu privire la </a:t>
            </a:r>
            <a:r>
              <a:rPr lang="x-none" sz="2200" b="1">
                <a:solidFill>
                  <a:schemeClr val="tx2">
                    <a:lumMod val="75000"/>
                  </a:schemeClr>
                </a:solidFill>
                <a:ea typeface="Times New Roman" pitchFamily="18" charset="0"/>
                <a:cs typeface="Calibri" panose="020F0502020204030204" pitchFamily="34" charset="0"/>
              </a:rPr>
              <a:t>procesul </a:t>
            </a:r>
            <a:r>
              <a:rPr lang="x-none" sz="2200" b="1" dirty="0">
                <a:solidFill>
                  <a:schemeClr val="tx2">
                    <a:lumMod val="75000"/>
                  </a:schemeClr>
                </a:solidFill>
                <a:ea typeface="Times New Roman" pitchFamily="18" charset="0"/>
                <a:cs typeface="Calibri" panose="020F0502020204030204" pitchFamily="34" charset="0"/>
              </a:rPr>
              <a:t>de implementare a proiectelor</a:t>
            </a:r>
            <a:endParaRPr lang="ro-RO" sz="2200" b="1" dirty="0">
              <a:solidFill>
                <a:schemeClr val="tx2">
                  <a:lumMod val="75000"/>
                </a:schemeClr>
              </a:solidFill>
              <a:ea typeface="Times New Roman" pitchFamily="18" charset="0"/>
              <a:cs typeface="Calibri" panose="020F0502020204030204" pitchFamily="34" charset="0"/>
            </a:endParaRP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281380105"/>
              </p:ext>
            </p:extLst>
          </p:nvPr>
        </p:nvGraphicFramePr>
        <p:xfrm>
          <a:off x="0" y="4572000"/>
          <a:ext cx="9144000" cy="2286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1266" name="Picture 2" descr="http://www.cdm.ro/wp-content/uploads/2012/10/management.gif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315200" y="2533148"/>
            <a:ext cx="1712097" cy="1478932"/>
          </a:xfrm>
          <a:prstGeom prst="rect">
            <a:avLst/>
          </a:prstGeom>
          <a:noFill/>
        </p:spPr>
      </p:pic>
      <p:pic>
        <p:nvPicPr>
          <p:cNvPr id="8" name="Picture 2" descr="D:\IURA\simbol de identitate MADRM și ADR\PNG\PNG\adrCentru\01-MADRM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28604"/>
            <a:ext cx="2808312" cy="860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" descr="D:\IURA\simbol de identitate MADRM și ADR\PNG\PNG\adrCentru\03-ADRC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8815" y="446189"/>
            <a:ext cx="2274160" cy="620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Acoladă stânga 2"/>
          <p:cNvSpPr/>
          <p:nvPr/>
        </p:nvSpPr>
        <p:spPr>
          <a:xfrm>
            <a:off x="3810000" y="5791200"/>
            <a:ext cx="228600" cy="685800"/>
          </a:xfrm>
          <a:prstGeom prst="leftBrac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2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5" grpId="0"/>
      <p:bldGraphic spid="6" grpId="0">
        <p:bldAsOne/>
      </p:bldGraphic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Багетная рамка 17"/>
          <p:cNvSpPr/>
          <p:nvPr/>
        </p:nvSpPr>
        <p:spPr>
          <a:xfrm>
            <a:off x="336481" y="2708920"/>
            <a:ext cx="1512168" cy="2465226"/>
          </a:xfrm>
          <a:prstGeom prst="bevel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6600" dirty="0"/>
              <a:t>11</a:t>
            </a:r>
            <a:endParaRPr lang="ru-RU" sz="6600" dirty="0"/>
          </a:p>
          <a:p>
            <a:pPr algn="ctr"/>
            <a:r>
              <a:rPr lang="ru-RU" b="1" dirty="0" err="1"/>
              <a:t>proiecte</a:t>
            </a:r>
            <a:endParaRPr lang="ru-RU" b="1" dirty="0"/>
          </a:p>
        </p:txBody>
      </p:sp>
      <p:sp>
        <p:nvSpPr>
          <p:cNvPr id="19" name="Rectangle 9"/>
          <p:cNvSpPr/>
          <p:nvPr/>
        </p:nvSpPr>
        <p:spPr>
          <a:xfrm>
            <a:off x="549896" y="457200"/>
            <a:ext cx="81369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o-RO" sz="28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Times New Roman" pitchFamily="18" charset="0"/>
                <a:cs typeface="Calibri" panose="020F0502020204030204" pitchFamily="34" charset="0"/>
              </a:rPr>
              <a:t>Indicatori (finanțare FNDR)</a:t>
            </a:r>
            <a:endParaRPr lang="vi-VN" sz="2800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Times New Roman" pitchFamily="18" charset="0"/>
              <a:cs typeface="Calibri" panose="020F0502020204030204" pitchFamily="34" charset="0"/>
            </a:endParaRPr>
          </a:p>
        </p:txBody>
      </p:sp>
      <p:sp>
        <p:nvSpPr>
          <p:cNvPr id="20" name="Left Brace 19"/>
          <p:cNvSpPr/>
          <p:nvPr/>
        </p:nvSpPr>
        <p:spPr>
          <a:xfrm>
            <a:off x="1856718" y="1671870"/>
            <a:ext cx="462880" cy="4619600"/>
          </a:xfrm>
          <a:prstGeom prst="leftBrace">
            <a:avLst/>
          </a:prstGeom>
          <a:ln w="57150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Прямоугольник 1"/>
          <p:cNvSpPr/>
          <p:nvPr/>
        </p:nvSpPr>
        <p:spPr>
          <a:xfrm>
            <a:off x="6248401" y="1077890"/>
            <a:ext cx="2819400" cy="8386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1400" b="1" dirty="0">
                <a:solidFill>
                  <a:srgbClr val="FFFF00"/>
                </a:solidFill>
              </a:rPr>
              <a:t>4 proiecte</a:t>
            </a:r>
          </a:p>
          <a:p>
            <a:pPr algn="ctr"/>
            <a:r>
              <a:rPr lang="ro-RO" sz="1400" dirty="0">
                <a:solidFill>
                  <a:schemeClr val="bg1"/>
                </a:solidFill>
              </a:rPr>
              <a:t>82,9 km de drum construit</a:t>
            </a:r>
          </a:p>
          <a:p>
            <a:pPr algn="ctr"/>
            <a:r>
              <a:rPr lang="ro-RO" sz="1400" dirty="0">
                <a:solidFill>
                  <a:schemeClr val="bg1"/>
                </a:solidFill>
              </a:rPr>
              <a:t>82 poduri/podețe reabilitate</a:t>
            </a:r>
          </a:p>
          <a:p>
            <a:pPr algn="ctr"/>
            <a:r>
              <a:rPr lang="ro-RO" sz="1400" dirty="0">
                <a:solidFill>
                  <a:schemeClr val="bg1"/>
                </a:solidFill>
              </a:rPr>
              <a:t>19 localități cu acces reabilitat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6254916" y="1983844"/>
            <a:ext cx="2812884" cy="10641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1400" b="1" dirty="0">
                <a:solidFill>
                  <a:srgbClr val="FFFF00"/>
                </a:solidFill>
              </a:rPr>
              <a:t>2 proiecte</a:t>
            </a:r>
          </a:p>
          <a:p>
            <a:pPr algn="ctr"/>
            <a:r>
              <a:rPr lang="ro-RO" sz="1400" dirty="0">
                <a:solidFill>
                  <a:schemeClr val="bg1"/>
                </a:solidFill>
              </a:rPr>
              <a:t>14,8 km de apeduct construit</a:t>
            </a:r>
          </a:p>
          <a:p>
            <a:pPr algn="ctr"/>
            <a:r>
              <a:rPr lang="ro-RO" sz="1400" dirty="0">
                <a:solidFill>
                  <a:schemeClr val="bg1"/>
                </a:solidFill>
              </a:rPr>
              <a:t>35,2 km de canalizare construite</a:t>
            </a:r>
            <a:endParaRPr lang="en-US" sz="1400" dirty="0">
              <a:solidFill>
                <a:schemeClr val="bg1"/>
              </a:solidFill>
            </a:endParaRPr>
          </a:p>
          <a:p>
            <a:pPr algn="ctr"/>
            <a:r>
              <a:rPr lang="en-US" sz="1400" dirty="0">
                <a:solidFill>
                  <a:schemeClr val="bg1"/>
                </a:solidFill>
              </a:rPr>
              <a:t>1 </a:t>
            </a:r>
            <a:r>
              <a:rPr lang="en-US" sz="1400" dirty="0" err="1">
                <a:solidFill>
                  <a:schemeClr val="bg1"/>
                </a:solidFill>
              </a:rPr>
              <a:t>sta</a:t>
            </a:r>
            <a:r>
              <a:rPr lang="x-none" sz="1400" dirty="0">
                <a:solidFill>
                  <a:schemeClr val="bg1"/>
                </a:solidFill>
              </a:rPr>
              <a:t>ție de epurare construită</a:t>
            </a:r>
          </a:p>
          <a:p>
            <a:pPr algn="ctr"/>
            <a:r>
              <a:rPr lang="x-none" sz="1400" dirty="0">
                <a:solidFill>
                  <a:schemeClr val="bg1"/>
                </a:solidFill>
              </a:rPr>
              <a:t>2 stații de pompare construite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6259285" y="3200400"/>
            <a:ext cx="2800722" cy="10454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1400" b="1" dirty="0">
                <a:solidFill>
                  <a:srgbClr val="FFFF00"/>
                </a:solidFill>
              </a:rPr>
              <a:t>1 proiect</a:t>
            </a:r>
          </a:p>
          <a:p>
            <a:pPr algn="ctr"/>
            <a:r>
              <a:rPr lang="ro-RO" sz="1400" dirty="0"/>
              <a:t>1 clădire publică renovată</a:t>
            </a:r>
          </a:p>
          <a:p>
            <a:pPr algn="ctr"/>
            <a:r>
              <a:rPr lang="x-none" sz="1400" dirty="0"/>
              <a:t>6 023 </a:t>
            </a:r>
            <a:r>
              <a:rPr lang="ro-RO" sz="1400" dirty="0"/>
              <a:t>m² de suprafețe izolate termic</a:t>
            </a:r>
          </a:p>
          <a:p>
            <a:pPr algn="ctr"/>
            <a:r>
              <a:rPr lang="x-none" sz="1400" dirty="0"/>
              <a:t>65 000 </a:t>
            </a:r>
            <a:r>
              <a:rPr lang="x-none" sz="1400"/>
              <a:t>persoane beneficiare</a:t>
            </a:r>
            <a:endParaRPr lang="ro-RO" sz="1400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6263243" y="4339149"/>
            <a:ext cx="2776807" cy="8858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1400" b="1" dirty="0">
                <a:solidFill>
                  <a:srgbClr val="FFFF00"/>
                </a:solidFill>
              </a:rPr>
              <a:t>1 proiect</a:t>
            </a:r>
          </a:p>
          <a:p>
            <a:pPr algn="ctr"/>
            <a:r>
              <a:rPr lang="ro-RO" sz="1400" dirty="0"/>
              <a:t>3</a:t>
            </a:r>
            <a:r>
              <a:rPr lang="en-US" sz="1400" dirty="0"/>
              <a:t> </a:t>
            </a:r>
            <a:r>
              <a:rPr lang="ro-RO" sz="1400" dirty="0"/>
              <a:t>100 m² clădire renovată</a:t>
            </a:r>
          </a:p>
          <a:p>
            <a:pPr algn="ctr"/>
            <a:r>
              <a:rPr lang="ro-RO" sz="1400" dirty="0"/>
              <a:t>900 m drum de acces construit</a:t>
            </a:r>
          </a:p>
          <a:p>
            <a:pPr algn="ctr"/>
            <a:r>
              <a:rPr lang="ro-RO" sz="1400" dirty="0"/>
              <a:t>30 afaceri inițiate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6264468" y="5296946"/>
            <a:ext cx="2769411" cy="1618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1400" b="1" dirty="0">
                <a:solidFill>
                  <a:srgbClr val="FFFF00"/>
                </a:solidFill>
              </a:rPr>
              <a:t>3 proiecte</a:t>
            </a:r>
          </a:p>
          <a:p>
            <a:pPr algn="ctr"/>
            <a:r>
              <a:rPr lang="ro-RO" sz="1300" dirty="0">
                <a:solidFill>
                  <a:schemeClr val="bg1"/>
                </a:solidFill>
              </a:rPr>
              <a:t>3 atracții turistice construite</a:t>
            </a:r>
          </a:p>
          <a:p>
            <a:pPr algn="ctr"/>
            <a:r>
              <a:rPr lang="ro-RO" sz="1300" dirty="0">
                <a:solidFill>
                  <a:schemeClr val="bg1"/>
                </a:solidFill>
              </a:rPr>
              <a:t>3 atracții turistice renovate</a:t>
            </a:r>
          </a:p>
          <a:p>
            <a:pPr algn="ctr"/>
            <a:r>
              <a:rPr lang="ro-RO" sz="1300" dirty="0">
                <a:solidFill>
                  <a:schemeClr val="bg1"/>
                </a:solidFill>
              </a:rPr>
              <a:t>2 atracții turistice amenajate</a:t>
            </a:r>
          </a:p>
          <a:p>
            <a:pPr algn="ctr"/>
            <a:r>
              <a:rPr lang="ro-RO" sz="1300" dirty="0">
                <a:solidFill>
                  <a:schemeClr val="bg1"/>
                </a:solidFill>
              </a:rPr>
              <a:t>1,54 ha de teritoriu amenajat</a:t>
            </a:r>
            <a:endParaRPr lang="en-US" sz="1300" dirty="0">
              <a:solidFill>
                <a:schemeClr val="bg1"/>
              </a:solidFill>
            </a:endParaRPr>
          </a:p>
          <a:p>
            <a:pPr algn="ctr"/>
            <a:r>
              <a:rPr lang="ro-RO" sz="1300" dirty="0">
                <a:solidFill>
                  <a:schemeClr val="bg1"/>
                </a:solidFill>
              </a:rPr>
              <a:t>1,73 km de drum de acces reparat </a:t>
            </a:r>
          </a:p>
          <a:p>
            <a:pPr algn="ctr"/>
            <a:r>
              <a:rPr lang="ro-RO" sz="1300" dirty="0">
                <a:solidFill>
                  <a:schemeClr val="bg1"/>
                </a:solidFill>
              </a:rPr>
              <a:t>9 obiective turistice incluse in circuitul turistic</a:t>
            </a:r>
          </a:p>
        </p:txBody>
      </p:sp>
      <p:pic>
        <p:nvPicPr>
          <p:cNvPr id="17" name="Picture 2" descr="D:\IURA\simbol de identitate MADRM și ADR\PNG\PNG\adrCentru\01-MADRM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20805"/>
            <a:ext cx="2438400" cy="747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3" descr="D:\IURA\simbol de identitate MADRM și ADR\PNG\PNG\adrCentru\03-ADRC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207626"/>
            <a:ext cx="2101748" cy="5735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" name="Стрелка вправо 32"/>
          <p:cNvSpPr/>
          <p:nvPr/>
        </p:nvSpPr>
        <p:spPr>
          <a:xfrm>
            <a:off x="2336695" y="5451077"/>
            <a:ext cx="3911704" cy="1459130"/>
          </a:xfrm>
          <a:prstGeom prst="rightArrow">
            <a:avLst/>
          </a:prstGeom>
          <a:solidFill>
            <a:schemeClr val="tx2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b="1" spc="150" dirty="0">
                <a:ln w="11430"/>
                <a:solidFill>
                  <a:srgbClr val="FFC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Dezvoltarea potențialului turistic al regiunii</a:t>
            </a:r>
            <a:endParaRPr lang="ru-RU" b="1" spc="150" dirty="0">
              <a:ln w="11430"/>
              <a:solidFill>
                <a:srgbClr val="FFC00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5" name="Стрелка вправо 34"/>
          <p:cNvSpPr/>
          <p:nvPr/>
        </p:nvSpPr>
        <p:spPr>
          <a:xfrm>
            <a:off x="2342850" y="4312918"/>
            <a:ext cx="3905549" cy="1486751"/>
          </a:xfrm>
          <a:prstGeom prst="rightArrow">
            <a:avLst/>
          </a:prstGeom>
          <a:solidFill>
            <a:schemeClr val="tx2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b="1" spc="150" dirty="0">
                <a:ln w="11430"/>
                <a:solidFill>
                  <a:srgbClr val="FFC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Dezvoltarea economiei regionale</a:t>
            </a:r>
            <a:endParaRPr lang="ru-RU" b="1" spc="150" dirty="0">
              <a:ln w="11430"/>
              <a:solidFill>
                <a:srgbClr val="FFC00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6" name="Стрелка вправо 35"/>
          <p:cNvSpPr/>
          <p:nvPr/>
        </p:nvSpPr>
        <p:spPr>
          <a:xfrm>
            <a:off x="2341518" y="3019684"/>
            <a:ext cx="3906882" cy="1681231"/>
          </a:xfrm>
          <a:prstGeom prst="rightArrow">
            <a:avLst/>
          </a:prstGeom>
          <a:solidFill>
            <a:schemeClr val="tx2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b="1" spc="150" dirty="0">
                <a:ln w="11430"/>
                <a:solidFill>
                  <a:srgbClr val="FFC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Creșterea eficienței energetice a clădirilor și</a:t>
            </a:r>
            <a:r>
              <a:rPr lang="en-US" b="1" spc="150" dirty="0">
                <a:ln w="11430"/>
                <a:solidFill>
                  <a:srgbClr val="FFC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ro-RO" b="1" spc="150" dirty="0">
                <a:ln w="11430"/>
                <a:solidFill>
                  <a:srgbClr val="FFC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serviciilor publice</a:t>
            </a:r>
            <a:endParaRPr lang="ru-RU" b="1" spc="150" dirty="0">
              <a:ln w="11430"/>
              <a:solidFill>
                <a:srgbClr val="FFC00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7" name="Стрелка вправо 36"/>
          <p:cNvSpPr/>
          <p:nvPr/>
        </p:nvSpPr>
        <p:spPr>
          <a:xfrm>
            <a:off x="2341517" y="2004410"/>
            <a:ext cx="3906883" cy="1549637"/>
          </a:xfrm>
          <a:prstGeom prst="rightArrow">
            <a:avLst/>
          </a:prstGeom>
          <a:solidFill>
            <a:schemeClr val="tx2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b="1" spc="150" dirty="0">
                <a:ln w="11430"/>
                <a:solidFill>
                  <a:srgbClr val="FFC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+mj-lt"/>
              </a:rPr>
              <a:t>Îmbunătățirea serviciilor </a:t>
            </a:r>
          </a:p>
          <a:p>
            <a:pPr algn="ctr"/>
            <a:r>
              <a:rPr lang="ro-RO" b="1" spc="150" dirty="0">
                <a:ln w="11430"/>
                <a:solidFill>
                  <a:srgbClr val="FFC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+mj-lt"/>
              </a:rPr>
              <a:t>de alimentare cu apă și canalizare</a:t>
            </a:r>
            <a:endParaRPr lang="ru-RU" b="1" spc="150" dirty="0">
              <a:ln w="11430"/>
              <a:solidFill>
                <a:srgbClr val="FFC00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+mj-lt"/>
            </a:endParaRPr>
          </a:p>
        </p:txBody>
      </p:sp>
      <p:sp>
        <p:nvSpPr>
          <p:cNvPr id="38" name="Стрелка вправо 37"/>
          <p:cNvSpPr/>
          <p:nvPr/>
        </p:nvSpPr>
        <p:spPr>
          <a:xfrm>
            <a:off x="2336694" y="935610"/>
            <a:ext cx="3911707" cy="1551996"/>
          </a:xfrm>
          <a:prstGeom prst="rightArrow">
            <a:avLst/>
          </a:prstGeom>
          <a:solidFill>
            <a:schemeClr val="tx2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spc="150" dirty="0">
                <a:ln w="11430"/>
                <a:solidFill>
                  <a:srgbClr val="FFC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Reabilitarea rețelei de drumuri locale și regionale</a:t>
            </a:r>
            <a:endParaRPr lang="ru-RU" b="1" spc="150" dirty="0">
              <a:ln w="11430"/>
              <a:solidFill>
                <a:srgbClr val="FFC00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09965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2" grpId="0" animBg="1"/>
      <p:bldP spid="23" grpId="0" animBg="1"/>
      <p:bldP spid="24" grpId="0" animBg="1"/>
      <p:bldP spid="25" grpId="0" animBg="1"/>
      <p:bldP spid="33" grpId="0" animBg="1"/>
      <p:bldP spid="35" grpId="0" animBg="1"/>
      <p:bldP spid="36" grpId="0" animBg="1"/>
      <p:bldP spid="37" grpId="0" animBg="1"/>
      <p:bldP spid="3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Left Brace 19"/>
          <p:cNvSpPr/>
          <p:nvPr/>
        </p:nvSpPr>
        <p:spPr>
          <a:xfrm>
            <a:off x="1654595" y="2921548"/>
            <a:ext cx="432048" cy="2249637"/>
          </a:xfrm>
          <a:prstGeom prst="leftBrace">
            <a:avLst/>
          </a:prstGeom>
          <a:ln w="57150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Стрелка вправо 13"/>
          <p:cNvSpPr/>
          <p:nvPr/>
        </p:nvSpPr>
        <p:spPr>
          <a:xfrm>
            <a:off x="1981201" y="4419074"/>
            <a:ext cx="4419599" cy="1709142"/>
          </a:xfrm>
          <a:prstGeom prst="rightArrow">
            <a:avLst/>
          </a:prstGeom>
          <a:solidFill>
            <a:schemeClr val="tx2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1600" b="1" spc="150" dirty="0">
                <a:ln w="11430"/>
                <a:solidFill>
                  <a:srgbClr val="FFC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Îmbunătățirea serviciilor de alimentare cu apă și canalizare</a:t>
            </a:r>
          </a:p>
          <a:p>
            <a:pPr algn="ctr"/>
            <a:r>
              <a:rPr lang="ro-RO" sz="1400" b="1" i="1" spc="150" dirty="0">
                <a:ln w="11430"/>
                <a:solidFill>
                  <a:srgbClr val="FFC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Ungheni, Ustia, Călărași</a:t>
            </a:r>
            <a:endParaRPr lang="ru-RU" sz="1400" b="1" i="1" spc="150" dirty="0">
              <a:ln w="11430"/>
              <a:solidFill>
                <a:srgbClr val="FFC00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5" name="Стрелка вправо 14"/>
          <p:cNvSpPr/>
          <p:nvPr/>
        </p:nvSpPr>
        <p:spPr>
          <a:xfrm>
            <a:off x="1981201" y="1973274"/>
            <a:ext cx="4419600" cy="1896550"/>
          </a:xfrm>
          <a:prstGeom prst="rightArrow">
            <a:avLst/>
          </a:prstGeom>
          <a:solidFill>
            <a:schemeClr val="tx2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1600" b="1" spc="150" dirty="0">
                <a:ln w="11430"/>
                <a:solidFill>
                  <a:srgbClr val="FFC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Creșterea eficienței energetice a clădirilor și serviciilor publice </a:t>
            </a:r>
          </a:p>
          <a:p>
            <a:pPr algn="ctr"/>
            <a:r>
              <a:rPr lang="ro-RO" sz="1400" b="1" i="1" spc="150" dirty="0">
                <a:ln w="11430"/>
                <a:solidFill>
                  <a:srgbClr val="FFC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Strășeni, Ungheni, Holercani, Șoldănești</a:t>
            </a:r>
            <a:endParaRPr lang="ru-RU" sz="1400" b="1" i="1" spc="150" dirty="0">
              <a:ln w="11430"/>
              <a:solidFill>
                <a:srgbClr val="FFC00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8" name="Багетная рамка 17"/>
          <p:cNvSpPr/>
          <p:nvPr/>
        </p:nvSpPr>
        <p:spPr>
          <a:xfrm>
            <a:off x="76200" y="2687066"/>
            <a:ext cx="1524000" cy="2514600"/>
          </a:xfrm>
          <a:prstGeom prst="bevel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6600" dirty="0"/>
              <a:t>7</a:t>
            </a:r>
            <a:endParaRPr lang="ru-RU" sz="6600" dirty="0"/>
          </a:p>
          <a:p>
            <a:pPr algn="ctr"/>
            <a:r>
              <a:rPr lang="ru-RU" b="1" dirty="0" err="1"/>
              <a:t>proiecte</a:t>
            </a:r>
            <a:endParaRPr lang="ru-RU" b="1" dirty="0"/>
          </a:p>
        </p:txBody>
      </p:sp>
      <p:sp>
        <p:nvSpPr>
          <p:cNvPr id="19" name="Rectangle 9"/>
          <p:cNvSpPr/>
          <p:nvPr/>
        </p:nvSpPr>
        <p:spPr>
          <a:xfrm>
            <a:off x="274966" y="1169557"/>
            <a:ext cx="81369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o-RO" sz="28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Times New Roman" pitchFamily="18" charset="0"/>
                <a:cs typeface="Calibri" panose="020F0502020204030204" pitchFamily="34" charset="0"/>
              </a:rPr>
              <a:t>Indicatori (finanțare UE)</a:t>
            </a:r>
            <a:endParaRPr lang="vi-VN" sz="2800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Times New Roman" pitchFamily="18" charset="0"/>
              <a:cs typeface="Calibri" panose="020F0502020204030204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6400801" y="3657600"/>
            <a:ext cx="2671927" cy="31122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1600" b="1" dirty="0">
                <a:solidFill>
                  <a:srgbClr val="FFFF00"/>
                </a:solidFill>
              </a:rPr>
              <a:t>3 proiecte</a:t>
            </a:r>
          </a:p>
          <a:p>
            <a:pPr algn="ctr"/>
            <a:r>
              <a:rPr lang="ro-RO" sz="1400" b="1" dirty="0"/>
              <a:t>  </a:t>
            </a:r>
            <a:r>
              <a:rPr lang="ro-RO" sz="1400" b="1" dirty="0">
                <a:solidFill>
                  <a:schemeClr val="bg1"/>
                </a:solidFill>
              </a:rPr>
              <a:t>61,3 km de apeduct construit</a:t>
            </a:r>
          </a:p>
          <a:p>
            <a:pPr algn="ctr"/>
            <a:r>
              <a:rPr lang="ro-RO" sz="1400" b="1" dirty="0">
                <a:solidFill>
                  <a:schemeClr val="bg1"/>
                </a:solidFill>
              </a:rPr>
              <a:t>1 742 branșamente la rețelele de alimentare cu apă</a:t>
            </a:r>
          </a:p>
          <a:p>
            <a:pPr algn="ctr"/>
            <a:r>
              <a:rPr lang="ro-RO" sz="1400" b="1" dirty="0">
                <a:solidFill>
                  <a:schemeClr val="bg1"/>
                </a:solidFill>
              </a:rPr>
              <a:t>12,2 km rețelele de canalizare construite</a:t>
            </a:r>
          </a:p>
          <a:p>
            <a:pPr algn="ctr"/>
            <a:r>
              <a:rPr lang="ro-RO" sz="1400" b="1" dirty="0">
                <a:solidFill>
                  <a:schemeClr val="bg1"/>
                </a:solidFill>
              </a:rPr>
              <a:t>1,8 km rețele de canalizare sub presiune construite</a:t>
            </a:r>
          </a:p>
          <a:p>
            <a:pPr algn="ctr"/>
            <a:r>
              <a:rPr lang="ro-RO" sz="1400" b="1" dirty="0">
                <a:solidFill>
                  <a:schemeClr val="bg1"/>
                </a:solidFill>
              </a:rPr>
              <a:t>1 721 racordări la rețelele de canalizare</a:t>
            </a:r>
          </a:p>
          <a:p>
            <a:pPr algn="ctr"/>
            <a:r>
              <a:rPr lang="ro-RO" sz="1400" b="1" dirty="0">
                <a:solidFill>
                  <a:schemeClr val="bg1"/>
                </a:solidFill>
              </a:rPr>
              <a:t>1 stație de clorinare/dezinfecție  construită </a:t>
            </a:r>
          </a:p>
          <a:p>
            <a:pPr algn="ctr"/>
            <a:r>
              <a:rPr lang="ro-RO" sz="1400" b="1" dirty="0">
                <a:solidFill>
                  <a:schemeClr val="bg1"/>
                </a:solidFill>
              </a:rPr>
              <a:t>1  stație de epurare construită</a:t>
            </a:r>
          </a:p>
          <a:p>
            <a:pPr algn="ctr"/>
            <a:r>
              <a:rPr lang="ro-RO" sz="1400" b="1" dirty="0">
                <a:solidFill>
                  <a:schemeClr val="bg1"/>
                </a:solidFill>
              </a:rPr>
              <a:t>6 stații de pompare construite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6400802" y="1670127"/>
            <a:ext cx="2692840" cy="18350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1600" b="1" dirty="0">
                <a:solidFill>
                  <a:srgbClr val="FFFF00"/>
                </a:solidFill>
              </a:rPr>
              <a:t>4 proiecte</a:t>
            </a:r>
          </a:p>
          <a:p>
            <a:pPr algn="ctr"/>
            <a:r>
              <a:rPr lang="ro-RO" sz="1400" b="1" dirty="0"/>
              <a:t>4 clădiri publice renovate</a:t>
            </a:r>
          </a:p>
          <a:p>
            <a:pPr algn="ctr"/>
            <a:r>
              <a:rPr lang="ro-RO" sz="1400" b="1" dirty="0"/>
              <a:t>23 196 m</a:t>
            </a:r>
            <a:r>
              <a:rPr lang="ro-RO" sz="1400" b="1" baseline="30000" dirty="0"/>
              <a:t>2</a:t>
            </a:r>
            <a:r>
              <a:rPr lang="ro-RO" sz="1400" b="1" dirty="0"/>
              <a:t>  suprafețe renovate</a:t>
            </a:r>
          </a:p>
          <a:p>
            <a:pPr algn="ctr"/>
            <a:r>
              <a:rPr lang="ro-RO" sz="1400" b="1" dirty="0"/>
              <a:t>28 059 m</a:t>
            </a:r>
            <a:r>
              <a:rPr lang="ro-RO" sz="1400" b="1" baseline="30000" dirty="0"/>
              <a:t>2</a:t>
            </a:r>
            <a:r>
              <a:rPr lang="ro-RO" sz="1400" b="1" dirty="0"/>
              <a:t> suprafețe</a:t>
            </a:r>
            <a:r>
              <a:rPr lang="en-US" sz="1400" b="1" dirty="0"/>
              <a:t> </a:t>
            </a:r>
            <a:r>
              <a:rPr lang="en-US" sz="1400" b="1" dirty="0" err="1"/>
              <a:t>izolate</a:t>
            </a:r>
            <a:r>
              <a:rPr lang="en-US" sz="1400" b="1" dirty="0"/>
              <a:t> </a:t>
            </a:r>
            <a:r>
              <a:rPr lang="en-US" sz="1400" b="1" dirty="0" err="1"/>
              <a:t>termic</a:t>
            </a:r>
            <a:r>
              <a:rPr lang="en-US" sz="1400" b="1" dirty="0"/>
              <a:t> </a:t>
            </a:r>
          </a:p>
          <a:p>
            <a:pPr algn="ctr"/>
            <a:r>
              <a:rPr lang="en-US" sz="1400" b="1" dirty="0"/>
              <a:t>4 </a:t>
            </a:r>
            <a:r>
              <a:rPr lang="en-US" sz="1400" b="1" dirty="0" err="1"/>
              <a:t>puncte</a:t>
            </a:r>
            <a:r>
              <a:rPr lang="en-US" sz="1400" b="1" dirty="0"/>
              <a:t> </a:t>
            </a:r>
            <a:r>
              <a:rPr lang="ro-RO" sz="1400" b="1" dirty="0"/>
              <a:t>termice instalate</a:t>
            </a:r>
          </a:p>
          <a:p>
            <a:pPr algn="ctr"/>
            <a:r>
              <a:rPr lang="ro-RO" sz="1400" b="1" dirty="0"/>
              <a:t>4 sisteme fotovoltaice instalate</a:t>
            </a:r>
          </a:p>
          <a:p>
            <a:pPr algn="ctr"/>
            <a:r>
              <a:rPr lang="en-US" sz="1400" b="1" dirty="0"/>
              <a:t>2 893 </a:t>
            </a:r>
            <a:r>
              <a:rPr lang="en-US" sz="1400" b="1" dirty="0" err="1"/>
              <a:t>persoane</a:t>
            </a:r>
            <a:r>
              <a:rPr lang="en-US" sz="1400" b="1" dirty="0"/>
              <a:t> </a:t>
            </a:r>
            <a:r>
              <a:rPr lang="en-US" sz="1400" b="1" dirty="0" err="1"/>
              <a:t>beneficiare</a:t>
            </a:r>
            <a:r>
              <a:rPr lang="en-US" sz="1400" b="1" dirty="0"/>
              <a:t> </a:t>
            </a:r>
            <a:endParaRPr lang="ro-RO" sz="1400" b="1" dirty="0"/>
          </a:p>
        </p:txBody>
      </p:sp>
      <p:pic>
        <p:nvPicPr>
          <p:cNvPr id="11" name="Picture 2" descr="D:\IURA\simbol de identitate MADRM și ADR\PNG\PNG\adrCentru\01-MADRM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744" y="294346"/>
            <a:ext cx="2808312" cy="860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3" descr="D:\IURA\simbol de identitate MADRM și ADR\PNG\PNG\adrCentru\03-ADRC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8815" y="446189"/>
            <a:ext cx="2274160" cy="620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2090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22" grpId="0" animBg="1"/>
      <p:bldP spid="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Багетная рамка 17"/>
          <p:cNvSpPr/>
          <p:nvPr/>
        </p:nvSpPr>
        <p:spPr>
          <a:xfrm>
            <a:off x="304800" y="3013720"/>
            <a:ext cx="1433264" cy="2396480"/>
          </a:xfrm>
          <a:prstGeom prst="bevel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/>
              <a:t>2</a:t>
            </a:r>
            <a:endParaRPr lang="ru-RU" sz="1200" dirty="0"/>
          </a:p>
          <a:p>
            <a:pPr algn="ctr"/>
            <a:r>
              <a:rPr lang="ru-RU" b="1" dirty="0" err="1"/>
              <a:t>proiect</a:t>
            </a:r>
            <a:r>
              <a:rPr lang="en-US" b="1" dirty="0"/>
              <a:t>e</a:t>
            </a:r>
            <a:endParaRPr lang="ru-RU" b="1" dirty="0"/>
          </a:p>
        </p:txBody>
      </p:sp>
      <p:sp>
        <p:nvSpPr>
          <p:cNvPr id="19" name="Rectangle 9"/>
          <p:cNvSpPr/>
          <p:nvPr/>
        </p:nvSpPr>
        <p:spPr>
          <a:xfrm>
            <a:off x="473696" y="1202173"/>
            <a:ext cx="813690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o-RO" sz="30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Times New Roman" pitchFamily="18" charset="0"/>
                <a:cs typeface="Calibri" panose="020F0502020204030204" pitchFamily="34" charset="0"/>
              </a:rPr>
              <a:t>Indicatori (finanțare </a:t>
            </a:r>
            <a:r>
              <a:rPr lang="ro-RO" sz="3000" b="1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Times New Roman" pitchFamily="18" charset="0"/>
                <a:cs typeface="Calibri" panose="020F0502020204030204" pitchFamily="34" charset="0"/>
              </a:rPr>
              <a:t>KfW</a:t>
            </a:r>
            <a:r>
              <a:rPr lang="en-US" sz="30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Times New Roman" pitchFamily="18" charset="0"/>
                <a:cs typeface="Calibri" panose="020F0502020204030204" pitchFamily="34" charset="0"/>
              </a:rPr>
              <a:t>, </a:t>
            </a:r>
            <a:r>
              <a:rPr lang="en-US" sz="3000" b="1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Times New Roman" pitchFamily="18" charset="0"/>
                <a:cs typeface="Calibri" panose="020F0502020204030204" pitchFamily="34" charset="0"/>
              </a:rPr>
              <a:t>SlovakAid</a:t>
            </a:r>
            <a:r>
              <a:rPr lang="ro-RO" sz="30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Times New Roman" pitchFamily="18" charset="0"/>
                <a:cs typeface="Calibri" panose="020F0502020204030204" pitchFamily="34" charset="0"/>
              </a:rPr>
              <a:t>)</a:t>
            </a:r>
            <a:endParaRPr lang="vi-VN" sz="3000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Times New Roman" pitchFamily="18" charset="0"/>
              <a:cs typeface="Calibri" panose="020F0502020204030204" pitchFamily="34" charset="0"/>
            </a:endParaRPr>
          </a:p>
        </p:txBody>
      </p:sp>
      <p:pic>
        <p:nvPicPr>
          <p:cNvPr id="11" name="Picture 2" descr="D:\IURA\simbol de identitate MADRM și ADR\PNG\PNG\adrCentru\01-MADRM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744" y="294346"/>
            <a:ext cx="2808312" cy="860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3" descr="D:\IURA\simbol de identitate MADRM și ADR\PNG\PNG\adrCentru\03-ADRC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8815" y="446189"/>
            <a:ext cx="2274160" cy="620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Стрелка вправо 8"/>
          <p:cNvSpPr/>
          <p:nvPr/>
        </p:nvSpPr>
        <p:spPr>
          <a:xfrm>
            <a:off x="2225788" y="4114800"/>
            <a:ext cx="4202291" cy="2286000"/>
          </a:xfrm>
          <a:prstGeom prst="rightArrow">
            <a:avLst/>
          </a:prstGeom>
          <a:solidFill>
            <a:schemeClr val="tx2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1600" b="1" spc="150" dirty="0">
                <a:ln w="11430"/>
                <a:solidFill>
                  <a:srgbClr val="FFC000"/>
                </a:solidFill>
              </a:rPr>
              <a:t>„Sprijin în dezvoltarea gestionării apelor reziduale în Regiunea Centrală a Moldovei”, </a:t>
            </a:r>
            <a:r>
              <a:rPr lang="ro-RO" sz="1600" b="1" spc="150" dirty="0" err="1">
                <a:ln w="11430"/>
                <a:solidFill>
                  <a:srgbClr val="FFC000"/>
                </a:solidFill>
              </a:rPr>
              <a:t>SlovakAid</a:t>
            </a:r>
            <a:endParaRPr lang="ro-RO" sz="1600" b="1" spc="150" dirty="0">
              <a:ln w="11430"/>
              <a:solidFill>
                <a:srgbClr val="FFC00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462464" y="2045074"/>
            <a:ext cx="2472785" cy="22983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1600" b="1" dirty="0"/>
              <a:t>1 proiect tehnic pentru magistrala Chișinău-Strășeni-Călărași</a:t>
            </a:r>
            <a:endParaRPr lang="en-US" sz="1600" b="1" dirty="0"/>
          </a:p>
          <a:p>
            <a:pPr algn="ctr">
              <a:spcBef>
                <a:spcPts val="600"/>
              </a:spcBef>
            </a:pPr>
            <a:r>
              <a:rPr lang="ro-RO" sz="1600" b="1" dirty="0"/>
              <a:t>52,3 km magistrală nou construită</a:t>
            </a:r>
            <a:endParaRPr lang="en-US" sz="1600" b="1" dirty="0"/>
          </a:p>
          <a:p>
            <a:pPr algn="ctr">
              <a:spcBef>
                <a:spcPts val="600"/>
              </a:spcBef>
            </a:pPr>
            <a:r>
              <a:rPr lang="x-none" sz="1600" b="1" dirty="0"/>
              <a:t>30 000 loc</a:t>
            </a:r>
            <a:r>
              <a:rPr lang="en-US" sz="1600" b="1" dirty="0"/>
              <a:t>. </a:t>
            </a:r>
            <a:r>
              <a:rPr lang="x-none" sz="1600" b="1" dirty="0"/>
              <a:t>or</a:t>
            </a:r>
            <a:r>
              <a:rPr lang="en-US" sz="1600" b="1" dirty="0"/>
              <a:t>. </a:t>
            </a:r>
            <a:r>
              <a:rPr lang="x-none" sz="1600" b="1" dirty="0"/>
              <a:t>Strășeni și Călărași beneficiari de servicii îmbunătățite </a:t>
            </a:r>
            <a:endParaRPr lang="ro-RO" sz="1600" b="1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6462464" y="4648200"/>
            <a:ext cx="2456457" cy="1828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x-none" sz="1600" b="1"/>
              <a:t>12 </a:t>
            </a:r>
            <a:r>
              <a:rPr lang="x-none" sz="1600" b="1" dirty="0"/>
              <a:t>întreprinderi municipale </a:t>
            </a:r>
            <a:r>
              <a:rPr lang="x-none" sz="1600" b="1"/>
              <a:t>dotate </a:t>
            </a:r>
            <a:endParaRPr lang="ro-RO" sz="1600" b="1" dirty="0"/>
          </a:p>
          <a:p>
            <a:pPr algn="ctr"/>
            <a:r>
              <a:rPr lang="x-none" sz="1600" b="1"/>
              <a:t>cu </a:t>
            </a:r>
            <a:r>
              <a:rPr lang="x-none" sz="1600" b="1" dirty="0"/>
              <a:t>bunuri</a:t>
            </a:r>
            <a:endParaRPr lang="ro-RO" sz="1600" b="1" dirty="0"/>
          </a:p>
        </p:txBody>
      </p:sp>
      <p:sp>
        <p:nvSpPr>
          <p:cNvPr id="17" name="Стрелка вправо 16"/>
          <p:cNvSpPr/>
          <p:nvPr/>
        </p:nvSpPr>
        <p:spPr>
          <a:xfrm>
            <a:off x="2225788" y="1960333"/>
            <a:ext cx="4202291" cy="2286000"/>
          </a:xfrm>
          <a:prstGeom prst="rightArrow">
            <a:avLst/>
          </a:prstGeom>
          <a:solidFill>
            <a:schemeClr val="tx2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1600" b="1" spc="150" dirty="0">
                <a:ln w="11430"/>
                <a:solidFill>
                  <a:srgbClr val="FFC000"/>
                </a:solidFill>
              </a:rPr>
              <a:t>„Îmbunătățirea infrastructurii de apă în Moldova Centrală”, </a:t>
            </a:r>
            <a:r>
              <a:rPr lang="ro-RO" sz="1600" b="1" spc="150" dirty="0" err="1">
                <a:ln w="11430"/>
                <a:solidFill>
                  <a:srgbClr val="FFC000"/>
                </a:solidFill>
              </a:rPr>
              <a:t>KfW</a:t>
            </a:r>
            <a:endParaRPr lang="ro-RO" sz="1600" b="1" spc="150" dirty="0">
              <a:ln w="11430"/>
              <a:solidFill>
                <a:srgbClr val="FFC000"/>
              </a:solidFill>
            </a:endParaRPr>
          </a:p>
        </p:txBody>
      </p:sp>
      <p:sp>
        <p:nvSpPr>
          <p:cNvPr id="20" name="Left Brace 19"/>
          <p:cNvSpPr/>
          <p:nvPr/>
        </p:nvSpPr>
        <p:spPr>
          <a:xfrm>
            <a:off x="1765902" y="3103332"/>
            <a:ext cx="432048" cy="2154467"/>
          </a:xfrm>
          <a:prstGeom prst="leftBrace">
            <a:avLst/>
          </a:prstGeom>
          <a:ln w="57150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528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3" grpId="0" animBg="1"/>
      <p:bldP spid="15" grpId="0" animBg="1"/>
      <p:bldP spid="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Багетная рамка 17"/>
          <p:cNvSpPr/>
          <p:nvPr/>
        </p:nvSpPr>
        <p:spPr>
          <a:xfrm>
            <a:off x="152400" y="2786589"/>
            <a:ext cx="1365856" cy="2406727"/>
          </a:xfrm>
          <a:prstGeom prst="bevel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x-none" sz="6600" dirty="0"/>
              <a:t>1</a:t>
            </a:r>
            <a:endParaRPr lang="ru-RU" sz="1200" dirty="0"/>
          </a:p>
          <a:p>
            <a:pPr algn="ctr"/>
            <a:r>
              <a:rPr lang="ru-RU" b="1" dirty="0" err="1"/>
              <a:t>proiect</a:t>
            </a:r>
            <a:endParaRPr lang="ru-RU" b="1" dirty="0"/>
          </a:p>
        </p:txBody>
      </p:sp>
      <p:sp>
        <p:nvSpPr>
          <p:cNvPr id="19" name="Rectangle 9"/>
          <p:cNvSpPr/>
          <p:nvPr/>
        </p:nvSpPr>
        <p:spPr>
          <a:xfrm>
            <a:off x="304800" y="1325775"/>
            <a:ext cx="81369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o-RO" sz="28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Times New Roman" pitchFamily="18" charset="0"/>
                <a:cs typeface="Calibri" panose="020F0502020204030204" pitchFamily="34" charset="0"/>
              </a:rPr>
              <a:t>Indicatori (finanțare UE: transfrontalier)</a:t>
            </a:r>
            <a:endParaRPr lang="vi-VN" sz="2800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Times New Roman" pitchFamily="18" charset="0"/>
              <a:cs typeface="Calibri" panose="020F0502020204030204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5943601" y="2209800"/>
            <a:ext cx="3124199" cy="38657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spcAft>
                <a:spcPts val="600"/>
              </a:spcAft>
            </a:pPr>
            <a:r>
              <a:rPr lang="x-none" b="1" dirty="0">
                <a:solidFill>
                  <a:schemeClr val="bg1"/>
                </a:solidFill>
              </a:rPr>
              <a:t>7 </a:t>
            </a:r>
            <a:r>
              <a:rPr lang="ro-RO" b="1" dirty="0" err="1">
                <a:solidFill>
                  <a:schemeClr val="bg1"/>
                </a:solidFill>
              </a:rPr>
              <a:t>CIT-uri</a:t>
            </a:r>
            <a:r>
              <a:rPr lang="ro-RO" b="1" dirty="0">
                <a:solidFill>
                  <a:schemeClr val="bg1"/>
                </a:solidFill>
              </a:rPr>
              <a:t> </a:t>
            </a:r>
            <a:r>
              <a:rPr lang="x-none" b="1" dirty="0">
                <a:solidFill>
                  <a:schemeClr val="bg1"/>
                </a:solidFill>
              </a:rPr>
              <a:t>create</a:t>
            </a:r>
            <a:endParaRPr lang="ru-RU" b="1" dirty="0">
              <a:solidFill>
                <a:schemeClr val="bg1"/>
              </a:solidFill>
            </a:endParaRPr>
          </a:p>
          <a:p>
            <a:pPr lvl="0">
              <a:spcAft>
                <a:spcPts val="600"/>
              </a:spcAft>
            </a:pPr>
            <a:r>
              <a:rPr lang="x-none" b="1" dirty="0">
                <a:solidFill>
                  <a:schemeClr val="bg1"/>
                </a:solidFill>
              </a:rPr>
              <a:t>1 carte de brand elaborată</a:t>
            </a:r>
            <a:endParaRPr lang="ru-RU" b="1" dirty="0">
              <a:solidFill>
                <a:schemeClr val="bg1"/>
              </a:solidFill>
            </a:endParaRPr>
          </a:p>
          <a:p>
            <a:pPr lvl="0">
              <a:spcAft>
                <a:spcPts val="600"/>
              </a:spcAft>
            </a:pPr>
            <a:r>
              <a:rPr lang="x-none" b="1" dirty="0">
                <a:solidFill>
                  <a:schemeClr val="bg1"/>
                </a:solidFill>
              </a:rPr>
              <a:t>1 ghid privind dest</a:t>
            </a:r>
            <a:r>
              <a:rPr lang="ro-RO" b="1" dirty="0">
                <a:solidFill>
                  <a:schemeClr val="bg1"/>
                </a:solidFill>
              </a:rPr>
              <a:t>. </a:t>
            </a:r>
            <a:r>
              <a:rPr lang="x-none" b="1" dirty="0">
                <a:solidFill>
                  <a:schemeClr val="bg1"/>
                </a:solidFill>
              </a:rPr>
              <a:t>de turism cultural transfr</a:t>
            </a:r>
            <a:r>
              <a:rPr lang="ro-RO" b="1" dirty="0">
                <a:solidFill>
                  <a:schemeClr val="bg1"/>
                </a:solidFill>
              </a:rPr>
              <a:t>. </a:t>
            </a:r>
            <a:r>
              <a:rPr lang="x-none" b="1" dirty="0">
                <a:solidFill>
                  <a:schemeClr val="bg1"/>
                </a:solidFill>
              </a:rPr>
              <a:t>elaborate</a:t>
            </a:r>
            <a:endParaRPr lang="ru-RU" b="1" dirty="0">
              <a:solidFill>
                <a:schemeClr val="bg1"/>
              </a:solidFill>
            </a:endParaRPr>
          </a:p>
          <a:p>
            <a:pPr lvl="0">
              <a:spcAft>
                <a:spcPts val="600"/>
              </a:spcAft>
            </a:pPr>
            <a:r>
              <a:rPr lang="x-none" b="1" dirty="0">
                <a:solidFill>
                  <a:schemeClr val="bg1"/>
                </a:solidFill>
              </a:rPr>
              <a:t>1 hartă a turismului transfrontalier elaborat</a:t>
            </a:r>
            <a:r>
              <a:rPr lang="ro-RO" b="1" dirty="0">
                <a:solidFill>
                  <a:schemeClr val="bg1"/>
                </a:solidFill>
              </a:rPr>
              <a:t>ă</a:t>
            </a:r>
            <a:endParaRPr lang="ru-RU" b="1" dirty="0">
              <a:solidFill>
                <a:schemeClr val="bg1"/>
              </a:solidFill>
            </a:endParaRPr>
          </a:p>
          <a:p>
            <a:pPr lvl="0">
              <a:spcAft>
                <a:spcPts val="600"/>
              </a:spcAft>
            </a:pPr>
            <a:r>
              <a:rPr lang="x-none" b="1" dirty="0">
                <a:solidFill>
                  <a:schemeClr val="bg1"/>
                </a:solidFill>
              </a:rPr>
              <a:t>1 platformă IT pentru promovare </a:t>
            </a:r>
            <a:endParaRPr lang="ro-MD" b="1" dirty="0">
              <a:solidFill>
                <a:schemeClr val="bg1"/>
              </a:solidFill>
            </a:endParaRPr>
          </a:p>
          <a:p>
            <a:pPr lvl="0">
              <a:spcAft>
                <a:spcPts val="600"/>
              </a:spcAft>
            </a:pPr>
            <a:r>
              <a:rPr lang="x-none" b="1" dirty="0">
                <a:solidFill>
                  <a:schemeClr val="bg1"/>
                </a:solidFill>
              </a:rPr>
              <a:t>15 ghizi instruiți</a:t>
            </a:r>
            <a:endParaRPr lang="ru-RU" b="1" dirty="0">
              <a:solidFill>
                <a:schemeClr val="bg1"/>
              </a:solidFill>
            </a:endParaRPr>
          </a:p>
          <a:p>
            <a:pPr lvl="0">
              <a:spcAft>
                <a:spcPts val="600"/>
              </a:spcAft>
            </a:pPr>
            <a:r>
              <a:rPr lang="x-none" b="1" dirty="0">
                <a:solidFill>
                  <a:schemeClr val="bg1"/>
                </a:solidFill>
              </a:rPr>
              <a:t>2 vizite de studiu organizate  </a:t>
            </a:r>
            <a:endParaRPr lang="ru-RU" sz="1600" b="1" dirty="0">
              <a:solidFill>
                <a:schemeClr val="bg1"/>
              </a:solidFill>
            </a:endParaRPr>
          </a:p>
        </p:txBody>
      </p:sp>
      <p:pic>
        <p:nvPicPr>
          <p:cNvPr id="11" name="Picture 2" descr="D:\IURA\simbol de identitate MADRM și ADR\PNG\PNG\adrCentru\01-MADRM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744" y="294346"/>
            <a:ext cx="2808312" cy="860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3" descr="D:\IURA\simbol de identitate MADRM și ADR\PNG\PNG\adrCentru\03-ADRC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8815" y="446189"/>
            <a:ext cx="2274160" cy="620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Стрелка вправо 8"/>
          <p:cNvSpPr/>
          <p:nvPr/>
        </p:nvSpPr>
        <p:spPr>
          <a:xfrm>
            <a:off x="1600199" y="2672871"/>
            <a:ext cx="4343401" cy="2503028"/>
          </a:xfrm>
          <a:prstGeom prst="rightArrow">
            <a:avLst/>
          </a:prstGeom>
          <a:solidFill>
            <a:schemeClr val="tx2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1600" b="1" spc="150" dirty="0">
                <a:ln w="11430"/>
                <a:solidFill>
                  <a:srgbClr val="FFC000"/>
                </a:solidFill>
              </a:rPr>
              <a:t>Explorarea și îmbunătățirea vizibilității patrimoniului cultural și istoric, rețea transfrontalieră de muzee - Centre de informare Turistică (CIT)</a:t>
            </a:r>
          </a:p>
        </p:txBody>
      </p:sp>
    </p:spTree>
    <p:extLst>
      <p:ext uri="{BB962C8B-B14F-4D97-AF65-F5344CB8AC3E}">
        <p14:creationId xmlns:p14="http://schemas.microsoft.com/office/powerpoint/2010/main" val="2912622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1981200" y="995571"/>
            <a:ext cx="5486400" cy="1061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00050" indent="-400050"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x-none" sz="2800" b="1" dirty="0">
                <a:solidFill>
                  <a:schemeClr val="accent3">
                    <a:lumMod val="75000"/>
                  </a:schemeClr>
                </a:solidFill>
                <a:ea typeface="Times New Roman" pitchFamily="18" charset="0"/>
                <a:cs typeface="Times New Roman" pitchFamily="18" charset="0"/>
              </a:rPr>
              <a:t>3. Dezvoltarea capacităților</a:t>
            </a:r>
            <a:endParaRPr lang="en-US" sz="2800" b="1" dirty="0">
              <a:solidFill>
                <a:schemeClr val="accent3">
                  <a:lumMod val="75000"/>
                </a:schemeClr>
              </a:solidFill>
              <a:ea typeface="Times New Roman" pitchFamily="18" charset="0"/>
              <a:cs typeface="Times New Roman" pitchFamily="18" charset="0"/>
            </a:endParaRPr>
          </a:p>
          <a:p>
            <a:pPr marL="400050" lvl="0" indent="-400050"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en-US" sz="1400" b="1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304800" y="1862078"/>
            <a:ext cx="6591288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lang="ro-RO" sz="20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ea typeface="Times New Roman" pitchFamily="18" charset="0"/>
                <a:cs typeface="Calibri" panose="020F0502020204030204" pitchFamily="34" charset="0"/>
              </a:rPr>
              <a:t> </a:t>
            </a:r>
            <a:r>
              <a:rPr lang="x-none" sz="2000" b="1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ea typeface="Times New Roman" pitchFamily="18" charset="0"/>
                <a:cs typeface="Calibri" panose="020F0502020204030204" pitchFamily="34" charset="0"/>
              </a:rPr>
              <a:t>Fortificarea </a:t>
            </a:r>
            <a:r>
              <a:rPr lang="x-none" sz="20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ea typeface="Times New Roman" pitchFamily="18" charset="0"/>
                <a:cs typeface="Calibri" panose="020F0502020204030204" pitchFamily="34" charset="0"/>
              </a:rPr>
              <a:t>capacităților membrilor CRD Centru </a:t>
            </a:r>
            <a:r>
              <a:rPr lang="x-none" sz="2000" b="1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ea typeface="Times New Roman" pitchFamily="18" charset="0"/>
                <a:cs typeface="Calibri" panose="020F0502020204030204" pitchFamily="34" charset="0"/>
              </a:rPr>
              <a:t>după constituire</a:t>
            </a:r>
            <a:r>
              <a:rPr lang="ro-RO" sz="20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ea typeface="Times New Roman" pitchFamily="18" charset="0"/>
                <a:cs typeface="Calibri" panose="020F0502020204030204" pitchFamily="34" charset="0"/>
              </a:rPr>
              <a:t>a</a:t>
            </a:r>
            <a:r>
              <a:rPr lang="x-none" sz="2000" b="1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ea typeface="Times New Roman" pitchFamily="18" charset="0"/>
                <a:cs typeface="Calibri" panose="020F0502020204030204" pitchFamily="34" charset="0"/>
              </a:rPr>
              <a:t> </a:t>
            </a:r>
            <a:r>
              <a:rPr lang="x-none" sz="20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ea typeface="Times New Roman" pitchFamily="18" charset="0"/>
                <a:cs typeface="Calibri" panose="020F0502020204030204" pitchFamily="34" charset="0"/>
              </a:rPr>
              <a:t>noului CRD</a:t>
            </a:r>
          </a:p>
          <a:p>
            <a:pPr lvl="0" algn="just" fontAlgn="base"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x-none" sz="2000" b="1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ea typeface="Times New Roman" pitchFamily="18" charset="0"/>
                <a:cs typeface="Calibri" panose="020F0502020204030204" pitchFamily="34" charset="0"/>
              </a:rPr>
              <a:t> </a:t>
            </a:r>
            <a:r>
              <a:rPr lang="vi-VN" sz="20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ea typeface="Times New Roman" pitchFamily="18" charset="0"/>
                <a:cs typeface="Calibri" panose="020F0502020204030204" pitchFamily="34" charset="0"/>
              </a:rPr>
              <a:t>Îmbunătățirea capacităților în domeniul Monitorizării Bazate pe Rezultat</a:t>
            </a:r>
            <a:r>
              <a:rPr lang="ro-RO" sz="20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ea typeface="Times New Roman" pitchFamily="18" charset="0"/>
                <a:cs typeface="Calibri" panose="020F0502020204030204" pitchFamily="34" charset="0"/>
              </a:rPr>
              <a:t>e</a:t>
            </a:r>
            <a:r>
              <a:rPr lang="vi-VN" sz="20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ea typeface="Times New Roman" pitchFamily="18" charset="0"/>
                <a:cs typeface="Calibri" panose="020F0502020204030204" pitchFamily="34" charset="0"/>
              </a:rPr>
              <a:t> (MBR)</a:t>
            </a:r>
            <a:r>
              <a:rPr lang="x-none" sz="2000" b="1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ea typeface="Times New Roman" pitchFamily="18" charset="0"/>
                <a:cs typeface="Calibri" panose="020F0502020204030204" pitchFamily="34" charset="0"/>
              </a:rPr>
              <a:t> </a:t>
            </a:r>
            <a:endParaRPr lang="ro-RO" sz="2000" b="1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  <a:ea typeface="Times New Roman" pitchFamily="18" charset="0"/>
              <a:cs typeface="Calibri" panose="020F0502020204030204" pitchFamily="34" charset="0"/>
            </a:endParaRPr>
          </a:p>
          <a:p>
            <a:pPr lvl="0" algn="just" fontAlgn="base"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ro-RO" sz="20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ea typeface="Times New Roman" pitchFamily="18" charset="0"/>
                <a:cs typeface="Calibri" panose="020F0502020204030204" pitchFamily="34" charset="0"/>
              </a:rPr>
              <a:t> </a:t>
            </a:r>
            <a:r>
              <a:rPr lang="vi-VN" sz="20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ea typeface="Times New Roman" pitchFamily="18" charset="0"/>
                <a:cs typeface="Calibri" panose="020F0502020204030204" pitchFamily="34" charset="0"/>
              </a:rPr>
              <a:t>Facilitarea organizării instruirilor pentru potențialii aplicanți la FNDR</a:t>
            </a:r>
            <a:r>
              <a:rPr lang="x-none" sz="2000" b="1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ea typeface="Times New Roman" pitchFamily="18" charset="0"/>
                <a:cs typeface="Calibri" panose="020F0502020204030204" pitchFamily="34" charset="0"/>
              </a:rPr>
              <a:t> </a:t>
            </a:r>
            <a:endParaRPr lang="ro-RO" sz="2000" b="1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  <a:ea typeface="Times New Roman" pitchFamily="18" charset="0"/>
              <a:cs typeface="Calibri" panose="020F0502020204030204" pitchFamily="34" charset="0"/>
            </a:endParaRPr>
          </a:p>
          <a:p>
            <a:pPr lvl="0" algn="just" fontAlgn="base"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ro-RO" sz="20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ea typeface="Times New Roman" pitchFamily="18" charset="0"/>
                <a:cs typeface="Calibri" panose="020F0502020204030204" pitchFamily="34" charset="0"/>
              </a:rPr>
              <a:t> </a:t>
            </a:r>
            <a:r>
              <a:rPr lang="x-none" sz="2000" b="1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ea typeface="Times New Roman" pitchFamily="18" charset="0"/>
                <a:cs typeface="Calibri" panose="020F0502020204030204" pitchFamily="34" charset="0"/>
              </a:rPr>
              <a:t>Organizarea </a:t>
            </a:r>
            <a:r>
              <a:rPr lang="x-none" sz="20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ea typeface="Times New Roman" pitchFamily="18" charset="0"/>
                <a:cs typeface="Calibri" panose="020F0502020204030204" pitchFamily="34" charset="0"/>
              </a:rPr>
              <a:t>vizitelor </a:t>
            </a:r>
            <a:r>
              <a:rPr lang="x-none" sz="2000" b="1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ea typeface="Times New Roman" pitchFamily="18" charset="0"/>
                <a:cs typeface="Calibri" panose="020F0502020204030204" pitchFamily="34" charset="0"/>
              </a:rPr>
              <a:t>de studii</a:t>
            </a:r>
            <a:endParaRPr lang="x-none" sz="2000" b="1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  <a:ea typeface="Times New Roman" pitchFamily="18" charset="0"/>
              <a:cs typeface="Calibri" panose="020F0502020204030204" pitchFamily="34" charset="0"/>
            </a:endParaRPr>
          </a:p>
          <a:p>
            <a:pPr algn="just" fontAlgn="base"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ea typeface="Times New Roman" pitchFamily="18" charset="0"/>
                <a:cs typeface="Calibri" panose="020F0502020204030204" pitchFamily="34" charset="0"/>
              </a:rPr>
              <a:t> </a:t>
            </a:r>
            <a:r>
              <a:rPr lang="x-none" sz="20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ea typeface="Times New Roman" pitchFamily="18" charset="0"/>
                <a:cs typeface="Calibri" panose="020F0502020204030204" pitchFamily="34" charset="0"/>
              </a:rPr>
              <a:t>Elaborarea Planului de instruiri pentru </a:t>
            </a:r>
            <a:r>
              <a:rPr lang="x-none" sz="2000" b="1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ea typeface="Times New Roman" pitchFamily="18" charset="0"/>
                <a:cs typeface="Calibri" panose="020F0502020204030204" pitchFamily="34" charset="0"/>
              </a:rPr>
              <a:t>anul 20</a:t>
            </a:r>
            <a:r>
              <a:rPr lang="ro-RO" sz="20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ea typeface="Times New Roman" pitchFamily="18" charset="0"/>
                <a:cs typeface="Calibri" panose="020F0502020204030204" pitchFamily="34" charset="0"/>
              </a:rPr>
              <a:t>21</a:t>
            </a: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080752733"/>
              </p:ext>
            </p:extLst>
          </p:nvPr>
        </p:nvGraphicFramePr>
        <p:xfrm>
          <a:off x="0" y="4876800"/>
          <a:ext cx="9144000" cy="1981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0244" name="Picture 4" descr="http://www.prdcngo.org/images/detail-images/capacity-building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010400" y="1996569"/>
            <a:ext cx="2133600" cy="2133600"/>
          </a:xfrm>
          <a:prstGeom prst="rect">
            <a:avLst/>
          </a:prstGeom>
          <a:noFill/>
        </p:spPr>
      </p:pic>
      <p:pic>
        <p:nvPicPr>
          <p:cNvPr id="8" name="Picture 2" descr="D:\IURA\simbol de identitate MADRM și ADR\PNG\PNG\adrCentru\01-MADRM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577" y="318867"/>
            <a:ext cx="2808312" cy="860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" descr="D:\IURA\simbol de identitate MADRM și ADR\PNG\PNG\adrCentru\03-ADRC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8815" y="446189"/>
            <a:ext cx="2274160" cy="620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2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2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2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2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2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2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2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2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2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2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2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2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2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2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2943871" y="1219200"/>
            <a:ext cx="4164217" cy="1061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00050" indent="-400050"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x-none" sz="28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Times New Roman" pitchFamily="18" charset="0"/>
                <a:cs typeface="Calibri" panose="020F0502020204030204" pitchFamily="34" charset="0"/>
              </a:rPr>
              <a:t>4. Monitorizare şi evaluare</a:t>
            </a:r>
            <a:endParaRPr lang="en-US" sz="2800" b="1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ea typeface="Times New Roman" pitchFamily="18" charset="0"/>
              <a:cs typeface="Calibri" panose="020F0502020204030204" pitchFamily="34" charset="0"/>
            </a:endParaRPr>
          </a:p>
          <a:p>
            <a:pPr marL="400050" lvl="0" indent="-400050"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en-US" sz="1400" b="1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1295400" y="2549604"/>
            <a:ext cx="57912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lang="ro-RO" sz="2200" b="1" dirty="0">
                <a:solidFill>
                  <a:schemeClr val="tx2">
                    <a:lumMod val="75000"/>
                  </a:schemeClr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 Monitorizarea și r</a:t>
            </a:r>
            <a:r>
              <a:rPr lang="x-none" sz="2200" b="1">
                <a:solidFill>
                  <a:schemeClr val="tx2">
                    <a:lumMod val="75000"/>
                  </a:schemeClr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aport</a:t>
            </a:r>
            <a:r>
              <a:rPr lang="ro-RO" sz="2200" b="1" dirty="0" err="1">
                <a:solidFill>
                  <a:schemeClr val="tx2">
                    <a:lumMod val="75000"/>
                  </a:schemeClr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area</a:t>
            </a:r>
            <a:r>
              <a:rPr lang="x-none" sz="2200" b="1">
                <a:solidFill>
                  <a:schemeClr val="tx2">
                    <a:lumMod val="75000"/>
                  </a:schemeClr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lang="x-none" sz="2200" b="1" dirty="0">
                <a:solidFill>
                  <a:schemeClr val="tx2">
                    <a:lumMod val="75000"/>
                  </a:schemeClr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în baza setului de indicatori pentru monitorizarea implementării SDR </a:t>
            </a:r>
            <a:r>
              <a:rPr lang="x-none" sz="2200" b="1">
                <a:solidFill>
                  <a:schemeClr val="tx2">
                    <a:lumMod val="75000"/>
                  </a:schemeClr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Centru 2016-2020</a:t>
            </a:r>
            <a:endParaRPr lang="ro-RO" sz="2200" b="1" dirty="0">
              <a:solidFill>
                <a:schemeClr val="tx2">
                  <a:lumMod val="75000"/>
                </a:schemeClr>
              </a:solidFill>
              <a:latin typeface="+mj-lt"/>
              <a:ea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078740052"/>
              </p:ext>
            </p:extLst>
          </p:nvPr>
        </p:nvGraphicFramePr>
        <p:xfrm>
          <a:off x="0" y="4572000"/>
          <a:ext cx="9144000" cy="2286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8194" name="Picture 2" descr="http://gssfacilities.ro/wp-content/uploads/2014/01/evaluare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239000" y="2057400"/>
            <a:ext cx="1905802" cy="2057400"/>
          </a:xfrm>
          <a:prstGeom prst="rect">
            <a:avLst/>
          </a:prstGeom>
          <a:noFill/>
        </p:spPr>
      </p:pic>
      <p:pic>
        <p:nvPicPr>
          <p:cNvPr id="8" name="Picture 2" descr="D:\IURA\simbol de identitate MADRM și ADR\PNG\PNG\adrCentru\01-MADRM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28604"/>
            <a:ext cx="2808312" cy="860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" descr="D:\IURA\simbol de identitate MADRM și ADR\PNG\PNG\adrCentru\03-ADRC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8815" y="446189"/>
            <a:ext cx="2274160" cy="620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4684447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1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3" grpId="0"/>
      <p:bldGraphic spid="6" grpId="0">
        <p:bldAsOne/>
      </p:bldGraphic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3591</TotalTime>
  <Words>970</Words>
  <Application>Microsoft Office PowerPoint</Application>
  <PresentationFormat>Экран (4:3)</PresentationFormat>
  <Paragraphs>158</Paragraphs>
  <Slides>13</Slides>
  <Notes>12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Arial</vt:lpstr>
      <vt:lpstr>Calibri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Mulțumesc pentru atenție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Malai Iurii</cp:lastModifiedBy>
  <cp:revision>302</cp:revision>
  <cp:lastPrinted>2019-03-13T12:31:37Z</cp:lastPrinted>
  <dcterms:created xsi:type="dcterms:W3CDTF">2015-10-21T12:15:14Z</dcterms:created>
  <dcterms:modified xsi:type="dcterms:W3CDTF">2020-01-24T06:33:20Z</dcterms:modified>
</cp:coreProperties>
</file>