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7CBF33"/>
    <a:srgbClr val="F46556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%20LUCRU\%23%20GreenEconomy\Tabel-sinteza_Chestionar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%20LUCRU\%23%20GreenEconomy\Tabel-sinteza_Chestionar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Diagrame_respondent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Diagrame_respondent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Diagrame_responden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Rezultate!$B$6:$B$16</c:f>
              <c:strCache>
                <c:ptCount val="11"/>
                <c:pt idx="0">
                  <c:v>ANENII NOI</c:v>
                </c:pt>
                <c:pt idx="1">
                  <c:v>CALARASI</c:v>
                </c:pt>
                <c:pt idx="2">
                  <c:v>CRIULENI</c:v>
                </c:pt>
                <c:pt idx="3">
                  <c:v>DUBASARI</c:v>
                </c:pt>
                <c:pt idx="4">
                  <c:v>HINCESTI</c:v>
                </c:pt>
                <c:pt idx="5">
                  <c:v>IALOVENI</c:v>
                </c:pt>
                <c:pt idx="6">
                  <c:v>NISPORENI</c:v>
                </c:pt>
                <c:pt idx="7">
                  <c:v>ORHEI</c:v>
                </c:pt>
                <c:pt idx="8">
                  <c:v>REZINA</c:v>
                </c:pt>
                <c:pt idx="9">
                  <c:v>TELENESTI</c:v>
                </c:pt>
                <c:pt idx="10">
                  <c:v>UNGHENI</c:v>
                </c:pt>
              </c:strCache>
            </c:strRef>
          </c:cat>
          <c:val>
            <c:numRef>
              <c:f>Rezultate!$C$6:$C$16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99-4EC7-BC62-7B1E239DA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gapDepth val="19"/>
        <c:shape val="box"/>
        <c:axId val="34224384"/>
        <c:axId val="34271232"/>
        <c:axId val="0"/>
      </c:bar3DChart>
      <c:catAx>
        <c:axId val="342243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4271232"/>
        <c:crosses val="autoZero"/>
        <c:auto val="1"/>
        <c:lblAlgn val="ctr"/>
        <c:lblOffset val="100"/>
        <c:noMultiLvlLbl val="0"/>
      </c:catAx>
      <c:valAx>
        <c:axId val="3427123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4224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accent3">
            <a:lumMod val="60000"/>
            <a:lumOff val="40000"/>
            <a:alpha val="33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F5-4E08-86AE-CC056202CC18}"/>
              </c:ext>
            </c:extLst>
          </c:dPt>
          <c:dPt>
            <c:idx val="2"/>
            <c:invertIfNegative val="0"/>
            <c:bubble3D val="0"/>
            <c:spPr>
              <a:solidFill>
                <a:srgbClr val="F4655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F5-4E08-86AE-CC056202CC18}"/>
              </c:ext>
            </c:extLst>
          </c:dPt>
          <c:dLbls>
            <c:dLbl>
              <c:idx val="0"/>
              <c:layout>
                <c:manualLayout>
                  <c:x val="2.5352921928789324E-2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F5-4E08-86AE-CC056202CC18}"/>
                </c:ext>
              </c:extLst>
            </c:dLbl>
            <c:dLbl>
              <c:idx val="1"/>
              <c:layout>
                <c:manualLayout>
                  <c:x val="3.4572166266530896E-2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F5-4E08-86AE-CC056202CC18}"/>
                </c:ext>
              </c:extLst>
            </c:dLbl>
            <c:dLbl>
              <c:idx val="2"/>
              <c:layout>
                <c:manualLayout>
                  <c:x val="3.9181788435401682E-2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F5-4E08-86AE-CC056202C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Rezultate!$B$23:$B$25</c:f>
              <c:strCache>
                <c:ptCount val="3"/>
                <c:pt idx="0">
                  <c:v>A (4-5)</c:v>
                </c:pt>
                <c:pt idx="1">
                  <c:v>B (3-4)</c:v>
                </c:pt>
                <c:pt idx="2">
                  <c:v>C (2-3)</c:v>
                </c:pt>
              </c:strCache>
            </c:strRef>
          </c:cat>
          <c:val>
            <c:numRef>
              <c:f>Rezultate!$C$23:$C$25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8F5-4E08-86AE-CC056202CC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429952"/>
        <c:axId val="76454144"/>
        <c:axId val="0"/>
      </c:bar3DChart>
      <c:catAx>
        <c:axId val="7642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6454144"/>
        <c:crosses val="autoZero"/>
        <c:auto val="1"/>
        <c:lblAlgn val="ctr"/>
        <c:lblOffset val="100"/>
        <c:noMultiLvlLbl val="0"/>
      </c:catAx>
      <c:valAx>
        <c:axId val="76454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429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400"/>
              <a:t>Distribuția</a:t>
            </a:r>
            <a:r>
              <a:rPr lang="ro-RO" sz="1400" baseline="0"/>
              <a:t> respondenților după categoria de vîrstă, %</a:t>
            </a:r>
            <a:endParaRPr lang="vi-VN" sz="1400"/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36396161743345"/>
          <c:y val="8.2439641602704686E-2"/>
          <c:w val="0.81963607282442741"/>
          <c:h val="0.91295746785361032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Foaie1!$B$8:$B$10</c:f>
              <c:strCache>
                <c:ptCount val="3"/>
                <c:pt idx="0">
                  <c:v>45+</c:v>
                </c:pt>
                <c:pt idx="1">
                  <c:v>35 - 44</c:v>
                </c:pt>
                <c:pt idx="2">
                  <c:v>25 - 35</c:v>
                </c:pt>
              </c:strCache>
            </c:strRef>
          </c:cat>
          <c:val>
            <c:numRef>
              <c:f>Foaie1!$C$8:$C$10</c:f>
              <c:numCache>
                <c:formatCode>0.0</c:formatCode>
                <c:ptCount val="3"/>
                <c:pt idx="0">
                  <c:v>68.421052631578945</c:v>
                </c:pt>
                <c:pt idx="1">
                  <c:v>21.05263157894737</c:v>
                </c:pt>
                <c:pt idx="2">
                  <c:v>10.526315789473685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A0-4090-BA89-BF54F834DE7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500" dirty="0"/>
              <a:t>Distribuția respondenților </a:t>
            </a:r>
            <a:endParaRPr lang="ro-RO" sz="1500" dirty="0" smtClean="0"/>
          </a:p>
          <a:p>
            <a:pPr>
              <a:defRPr/>
            </a:pPr>
            <a:r>
              <a:rPr lang="ro-RO" sz="1500" dirty="0" smtClean="0"/>
              <a:t>după </a:t>
            </a:r>
            <a:r>
              <a:rPr lang="ro-RO" sz="1500" dirty="0"/>
              <a:t>nivelul de studii, %</a:t>
            </a:r>
            <a:endParaRPr lang="vi-VN" sz="1500" dirty="0"/>
          </a:p>
        </c:rich>
      </c:tx>
      <c:layout>
        <c:manualLayout>
          <c:xMode val="edge"/>
          <c:yMode val="edge"/>
          <c:x val="0.45303974343627035"/>
          <c:y val="3.989739754063721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51984913664573"/>
          <c:y val="0.17172773751137729"/>
          <c:w val="0.64694285428925158"/>
          <c:h val="0.8109701828284718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Foaie1!$B$6:$B$7</c:f>
              <c:strCache>
                <c:ptCount val="2"/>
                <c:pt idx="0">
                  <c:v>post-universitare</c:v>
                </c:pt>
                <c:pt idx="1">
                  <c:v>universitare</c:v>
                </c:pt>
              </c:strCache>
            </c:strRef>
          </c:cat>
          <c:val>
            <c:numRef>
              <c:f>Foaie1!$C$6:$C$7</c:f>
              <c:numCache>
                <c:formatCode>0.0</c:formatCode>
                <c:ptCount val="2"/>
                <c:pt idx="0">
                  <c:v>15.789473684210526</c:v>
                </c:pt>
                <c:pt idx="1">
                  <c:v>84.21052631578948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10-452E-8BA9-BB44042BEB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28816617962051355"/>
          <c:y val="0.87475121216875373"/>
          <c:w val="0.55371417300712855"/>
          <c:h val="0.10925459592051719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600" dirty="0"/>
              <a:t>Distribuția respondenților</a:t>
            </a:r>
            <a:r>
              <a:rPr lang="ro-RO" sz="1600" baseline="0" dirty="0"/>
              <a:t> după funcție, %</a:t>
            </a:r>
            <a:endParaRPr lang="vi-VN" sz="1600" dirty="0"/>
          </a:p>
        </c:rich>
      </c:tx>
      <c:layout>
        <c:manualLayout>
          <c:xMode val="edge"/>
          <c:yMode val="edge"/>
          <c:x val="0.33193727605915085"/>
          <c:y val="1.6454165178577885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60863737938735"/>
          <c:y val="7.3887403611609545E-2"/>
          <c:w val="0.67090942760732708"/>
          <c:h val="0.92611253003496563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6.2007523321188224E-2"/>
                  <c:y val="3.47249952795585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EF-4AED-A6C9-5DE0E9AF7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Foaie1!$B$1:$B$5</c:f>
              <c:strCache>
                <c:ptCount val="5"/>
                <c:pt idx="0">
                  <c:v>Președinte</c:v>
                </c:pt>
                <c:pt idx="1">
                  <c:v>Director</c:v>
                </c:pt>
                <c:pt idx="2">
                  <c:v>Administrator</c:v>
                </c:pt>
                <c:pt idx="3">
                  <c:v>Șef Direcție Economie, 
Consiliu Raional</c:v>
                </c:pt>
                <c:pt idx="4">
                  <c:v>Consultant</c:v>
                </c:pt>
              </c:strCache>
            </c:strRef>
          </c:cat>
          <c:val>
            <c:numRef>
              <c:f>Foaie1!$C$1:$C$5</c:f>
              <c:numCache>
                <c:formatCode>0.0</c:formatCode>
                <c:ptCount val="5"/>
                <c:pt idx="0">
                  <c:v>5.2631578947368425</c:v>
                </c:pt>
                <c:pt idx="1">
                  <c:v>42.10526315789474</c:v>
                </c:pt>
                <c:pt idx="2">
                  <c:v>36.842105263157897</c:v>
                </c:pt>
                <c:pt idx="3">
                  <c:v>5.2631578947368425</c:v>
                </c:pt>
                <c:pt idx="4">
                  <c:v>10.526315789473685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EF-4AED-A6C9-5DE0E9AF7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"/>
          <c:y val="0.30885529704179993"/>
          <c:w val="0.31552316682976778"/>
          <c:h val="0.67737235090073344"/>
        </c:manualLayout>
      </c:layout>
      <c:overlay val="0"/>
      <c:spPr>
        <a:noFill/>
        <a:effectLst/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0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8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9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3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6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3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6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3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u-RU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EB0F-A166-4D32-8E45-3DDADB1969D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A3BC-4C54-4A45-87FB-52885468C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emf"/><Relationship Id="rId7" Type="http://schemas.openxmlformats.org/officeDocument/2006/relationships/chart" Target="../charts/char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-1332656" y="115729"/>
            <a:ext cx="1216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o-MO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Crearea noilor oportunități de afaceri </a:t>
            </a:r>
            <a:r>
              <a:rPr lang="ro-MO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</a:t>
            </a:r>
            <a:r>
              <a:rPr lang="ro-MO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cunoașterea sporită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MO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despre </a:t>
            </a:r>
            <a:r>
              <a:rPr lang="ro-MO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dezvoltarea afacerilor </a:t>
            </a:r>
            <a:r>
              <a:rPr lang="ro-MO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bazate </a:t>
            </a:r>
            <a:r>
              <a:rPr lang="ro-MO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protecția mediului înconjurător”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15263"/>
            <a:ext cx="864096" cy="6981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71330"/>
            <a:ext cx="828092" cy="69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15264"/>
            <a:ext cx="1656184" cy="69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87" y="6118051"/>
            <a:ext cx="2547937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i pentru green econo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92888" cy="44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tăText 5"/>
          <p:cNvSpPr txBox="1"/>
          <p:nvPr/>
        </p:nvSpPr>
        <p:spPr>
          <a:xfrm>
            <a:off x="1394647" y="5426060"/>
            <a:ext cx="642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rezultatele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sondajului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4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r>
              <a:rPr lang="ro-R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 </a:t>
            </a:r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întrebări  </a:t>
            </a:r>
            <a:r>
              <a:rPr lang="ro-R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puțin cunoscute</a:t>
            </a:r>
            <a:br>
              <a:rPr lang="ro-R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 punctajul acumulat)</a:t>
            </a: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6372200" y="59492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reptunghi rotunjit 13"/>
          <p:cNvSpPr/>
          <p:nvPr/>
        </p:nvSpPr>
        <p:spPr>
          <a:xfrm>
            <a:off x="2162472" y="1382269"/>
            <a:ext cx="5145831" cy="13266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000" b="1" dirty="0" smtClean="0"/>
              <a:t>CERTIFICAREA ECO</a:t>
            </a:r>
          </a:p>
          <a:p>
            <a:pPr lvl="0" algn="ctr"/>
            <a:r>
              <a:rPr lang="ro-RO" sz="2000" dirty="0" smtClean="0"/>
              <a:t>Q4e3 – 2,4</a:t>
            </a:r>
          </a:p>
          <a:p>
            <a:pPr lvl="0" algn="ctr"/>
            <a:r>
              <a:rPr lang="ro-RO" sz="2000" dirty="0" smtClean="0"/>
              <a:t>Q4e2 – 2,5</a:t>
            </a:r>
          </a:p>
          <a:p>
            <a:pPr lvl="0" algn="ctr"/>
            <a:r>
              <a:rPr lang="ro-RO" sz="2000" dirty="0" smtClean="0"/>
              <a:t>Q4e1 – 2,9</a:t>
            </a:r>
            <a:endParaRPr lang="ru-RU" sz="2000" dirty="0"/>
          </a:p>
        </p:txBody>
      </p:sp>
      <p:sp>
        <p:nvSpPr>
          <p:cNvPr id="15" name="Dreptunghi rotunjit 14"/>
          <p:cNvSpPr/>
          <p:nvPr/>
        </p:nvSpPr>
        <p:spPr>
          <a:xfrm>
            <a:off x="2162472" y="4293096"/>
            <a:ext cx="5145831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rgbClr val="C00000"/>
                </a:solidFill>
              </a:rPr>
              <a:t>CUNOȘTINȚE GENERALE ÎN ECONOMIA VERDE</a:t>
            </a:r>
          </a:p>
          <a:p>
            <a:pPr algn="ctr"/>
            <a:r>
              <a:rPr lang="ro-RO" sz="2000" dirty="0" smtClean="0">
                <a:solidFill>
                  <a:srgbClr val="C00000"/>
                </a:solidFill>
              </a:rPr>
              <a:t>Q3 – 2,9</a:t>
            </a:r>
            <a:r>
              <a:rPr lang="ro-RO" sz="2000" b="1" dirty="0">
                <a:solidFill>
                  <a:srgbClr val="C00000"/>
                </a:solidFill>
              </a:rPr>
              <a:t>	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Dreptunghi rotunjit 15"/>
          <p:cNvSpPr/>
          <p:nvPr/>
        </p:nvSpPr>
        <p:spPr>
          <a:xfrm>
            <a:off x="2162472" y="2852936"/>
            <a:ext cx="5145831" cy="12961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000" b="1" dirty="0" smtClean="0"/>
              <a:t>CO2 </a:t>
            </a:r>
            <a:r>
              <a:rPr lang="ro-RO" sz="2000" b="1" dirty="0"/>
              <a:t>&amp;</a:t>
            </a:r>
            <a:r>
              <a:rPr lang="ro-RO" sz="2000" b="1" dirty="0" smtClean="0"/>
              <a:t> </a:t>
            </a:r>
            <a:r>
              <a:rPr lang="ro-RO" sz="2000" b="1" dirty="0"/>
              <a:t>ECONOMIA </a:t>
            </a:r>
            <a:r>
              <a:rPr lang="ro-RO" sz="2000" b="1" dirty="0" smtClean="0"/>
              <a:t>CIRCULARĂ</a:t>
            </a:r>
          </a:p>
          <a:p>
            <a:pPr lvl="0" algn="ctr"/>
            <a:r>
              <a:rPr lang="ro-RO" sz="2000" dirty="0" smtClean="0"/>
              <a:t>Q4b3 – 2,7</a:t>
            </a:r>
          </a:p>
          <a:p>
            <a:pPr lvl="0" algn="ctr"/>
            <a:r>
              <a:rPr lang="ro-RO" sz="2000" dirty="0" smtClean="0"/>
              <a:t>Q4c1 – 2,7</a:t>
            </a:r>
          </a:p>
          <a:p>
            <a:pPr lvl="0" algn="ctr"/>
            <a:r>
              <a:rPr lang="ro-RO" sz="2000" dirty="0" smtClean="0"/>
              <a:t>Q4c2 – 2,8</a:t>
            </a:r>
          </a:p>
        </p:txBody>
      </p:sp>
      <p:sp>
        <p:nvSpPr>
          <p:cNvPr id="21" name="Dreptunghi rotunjit 20"/>
          <p:cNvSpPr/>
          <p:nvPr/>
        </p:nvSpPr>
        <p:spPr>
          <a:xfrm>
            <a:off x="2162472" y="5157192"/>
            <a:ext cx="514583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rgbClr val="C00000"/>
                </a:solidFill>
              </a:rPr>
              <a:t>CUNOȘTINȚE DESPRE ENERGIA EOLIANĂ</a:t>
            </a:r>
          </a:p>
          <a:p>
            <a:pPr algn="ctr"/>
            <a:r>
              <a:rPr lang="ro-RO" sz="2000" b="1" dirty="0" smtClean="0">
                <a:solidFill>
                  <a:srgbClr val="C00000"/>
                </a:solidFill>
              </a:rPr>
              <a:t>        </a:t>
            </a:r>
            <a:r>
              <a:rPr lang="ro-RO" sz="2000" dirty="0" smtClean="0">
                <a:solidFill>
                  <a:srgbClr val="C00000"/>
                </a:solidFill>
              </a:rPr>
              <a:t>Q4a2 – 2,9</a:t>
            </a:r>
            <a:r>
              <a:rPr lang="ro-RO" sz="2000" b="1" dirty="0">
                <a:solidFill>
                  <a:srgbClr val="C00000"/>
                </a:solidFill>
              </a:rPr>
              <a:t>	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de eșantionare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6372200" y="59492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Diagramă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851404"/>
              </p:ext>
            </p:extLst>
          </p:nvPr>
        </p:nvGraphicFramePr>
        <p:xfrm>
          <a:off x="96416" y="1349896"/>
          <a:ext cx="3888432" cy="275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Diagram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465040"/>
              </p:ext>
            </p:extLst>
          </p:nvPr>
        </p:nvGraphicFramePr>
        <p:xfrm>
          <a:off x="3984848" y="1412776"/>
          <a:ext cx="5566892" cy="33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Diagramă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798341"/>
              </p:ext>
            </p:extLst>
          </p:nvPr>
        </p:nvGraphicFramePr>
        <p:xfrm>
          <a:off x="222387" y="3766860"/>
          <a:ext cx="5413818" cy="276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013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green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0" y="0"/>
            <a:ext cx="9179389" cy="68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Scopul chestionarului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reptunghi rotunjit 14"/>
          <p:cNvSpPr/>
          <p:nvPr/>
        </p:nvSpPr>
        <p:spPr>
          <a:xfrm>
            <a:off x="1619672" y="1662429"/>
            <a:ext cx="6048672" cy="8304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 </a:t>
            </a:r>
            <a:r>
              <a:rPr lang="en-US" b="1" dirty="0" err="1"/>
              <a:t>evalua</a:t>
            </a:r>
            <a:r>
              <a:rPr lang="en-US" b="1" dirty="0"/>
              <a:t> </a:t>
            </a:r>
            <a:r>
              <a:rPr lang="en-US" b="1" dirty="0" err="1"/>
              <a:t>cunoștințele</a:t>
            </a:r>
            <a:r>
              <a:rPr lang="en-US" b="1" dirty="0"/>
              <a:t> </a:t>
            </a:r>
            <a:r>
              <a:rPr lang="en-US" b="1" dirty="0" err="1"/>
              <a:t>mediului</a:t>
            </a:r>
            <a:r>
              <a:rPr lang="en-US" b="1" dirty="0"/>
              <a:t> de </a:t>
            </a:r>
            <a:r>
              <a:rPr lang="en-US" b="1" dirty="0" err="1"/>
              <a:t>consultanță</a:t>
            </a:r>
            <a:r>
              <a:rPr lang="en-US" b="1" dirty="0"/>
              <a:t> din RDC </a:t>
            </a:r>
            <a:r>
              <a:rPr lang="en-US" b="1" dirty="0" err="1"/>
              <a:t>referitor</a:t>
            </a:r>
            <a:r>
              <a:rPr lang="en-US" b="1" dirty="0"/>
              <a:t> la </a:t>
            </a:r>
            <a:r>
              <a:rPr lang="en-US" b="1" dirty="0" err="1"/>
              <a:t>Economia</a:t>
            </a:r>
            <a:r>
              <a:rPr lang="en-US" b="1" dirty="0"/>
              <a:t> Verde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oportunitățile</a:t>
            </a:r>
            <a:r>
              <a:rPr lang="en-US" b="1" dirty="0"/>
              <a:t> </a:t>
            </a:r>
            <a:r>
              <a:rPr lang="en-US" b="1" dirty="0" err="1"/>
              <a:t>acesteia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Dreptunghi rotunjit 20"/>
          <p:cNvSpPr/>
          <p:nvPr/>
        </p:nvSpPr>
        <p:spPr>
          <a:xfrm>
            <a:off x="1657681" y="4543730"/>
            <a:ext cx="5976664" cy="817374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err="1"/>
              <a:t>E</a:t>
            </a:r>
            <a:r>
              <a:rPr lang="en-US" b="1" dirty="0" err="1" smtClean="0"/>
              <a:t>laborarea</a:t>
            </a:r>
            <a:r>
              <a:rPr lang="en-US" b="1" dirty="0" smtClean="0"/>
              <a:t> </a:t>
            </a:r>
            <a:r>
              <a:rPr lang="en-US" b="1" dirty="0" err="1"/>
              <a:t>unor</a:t>
            </a:r>
            <a:r>
              <a:rPr lang="en-US" b="1" dirty="0"/>
              <a:t> </a:t>
            </a:r>
            <a:r>
              <a:rPr lang="en-US" b="1" dirty="0" err="1"/>
              <a:t>instrumente</a:t>
            </a:r>
            <a:r>
              <a:rPr lang="en-US" b="1" dirty="0"/>
              <a:t> de </a:t>
            </a:r>
            <a:r>
              <a:rPr lang="en-US" b="1" dirty="0" err="1"/>
              <a:t>suport</a:t>
            </a:r>
            <a:r>
              <a:rPr lang="en-US" b="1" dirty="0"/>
              <a:t> </a:t>
            </a:r>
            <a:r>
              <a:rPr lang="en-US" b="1" dirty="0" err="1"/>
              <a:t>menite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susțină</a:t>
            </a:r>
            <a:r>
              <a:rPr lang="en-US" b="1" dirty="0"/>
              <a:t> </a:t>
            </a:r>
            <a:r>
              <a:rPr lang="en-US" b="1" dirty="0" err="1"/>
              <a:t>modernizarea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ecologizarea</a:t>
            </a:r>
            <a:r>
              <a:rPr lang="en-US" b="1" dirty="0"/>
              <a:t> IMM-</a:t>
            </a:r>
            <a:r>
              <a:rPr lang="en-US" b="1" dirty="0" err="1"/>
              <a:t>urilor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reptunghi rotunjit 23"/>
          <p:cNvSpPr/>
          <p:nvPr/>
        </p:nvSpPr>
        <p:spPr>
          <a:xfrm>
            <a:off x="1619672" y="2717898"/>
            <a:ext cx="5976664" cy="10131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 </a:t>
            </a:r>
            <a:r>
              <a:rPr lang="en-US" b="1" dirty="0" err="1"/>
              <a:t>identifica</a:t>
            </a:r>
            <a:r>
              <a:rPr lang="en-US" b="1" dirty="0"/>
              <a:t> </a:t>
            </a:r>
            <a:r>
              <a:rPr lang="en-US" b="1" dirty="0" err="1"/>
              <a:t>nivelul</a:t>
            </a:r>
            <a:r>
              <a:rPr lang="en-US" b="1" dirty="0"/>
              <a:t> de </a:t>
            </a:r>
            <a:r>
              <a:rPr lang="en-US" b="1" dirty="0" err="1"/>
              <a:t>informare</a:t>
            </a:r>
            <a:r>
              <a:rPr lang="en-US" b="1" dirty="0"/>
              <a:t> al </a:t>
            </a:r>
            <a:r>
              <a:rPr lang="en-US" b="1" dirty="0" err="1"/>
              <a:t>reprezentanților</a:t>
            </a:r>
            <a:r>
              <a:rPr lang="en-US" b="1" dirty="0"/>
              <a:t> </a:t>
            </a:r>
            <a:r>
              <a:rPr lang="en-US" b="1" dirty="0" err="1"/>
              <a:t>mediului</a:t>
            </a:r>
            <a:r>
              <a:rPr lang="en-US" b="1" dirty="0"/>
              <a:t> de </a:t>
            </a:r>
            <a:r>
              <a:rPr lang="en-US" b="1" dirty="0" err="1"/>
              <a:t>afaceri</a:t>
            </a:r>
            <a:r>
              <a:rPr lang="en-US" b="1" dirty="0"/>
              <a:t> din </a:t>
            </a:r>
            <a:r>
              <a:rPr lang="en-US" b="1" dirty="0" err="1"/>
              <a:t>Regiunea</a:t>
            </a:r>
            <a:r>
              <a:rPr lang="en-US" b="1" dirty="0"/>
              <a:t> Centru cu </a:t>
            </a:r>
            <a:r>
              <a:rPr lang="en-US" b="1" dirty="0" err="1"/>
              <a:t>privire</a:t>
            </a:r>
            <a:r>
              <a:rPr lang="en-US" b="1" dirty="0"/>
              <a:t> la </a:t>
            </a:r>
            <a:r>
              <a:rPr lang="en-US" b="1" dirty="0" err="1"/>
              <a:t>politicile</a:t>
            </a:r>
            <a:r>
              <a:rPr lang="en-US" b="1" dirty="0"/>
              <a:t> orientate </a:t>
            </a:r>
            <a:r>
              <a:rPr lang="en-US" b="1" dirty="0" err="1"/>
              <a:t>către</a:t>
            </a:r>
            <a:r>
              <a:rPr lang="en-US" b="1" dirty="0"/>
              <a:t> </a:t>
            </a:r>
            <a:r>
              <a:rPr lang="en-US" b="1" dirty="0" err="1"/>
              <a:t>protecția</a:t>
            </a:r>
            <a:r>
              <a:rPr lang="en-US" b="1" dirty="0"/>
              <a:t> </a:t>
            </a:r>
            <a:r>
              <a:rPr lang="en-US" b="1" dirty="0" err="1"/>
              <a:t>mediului</a:t>
            </a:r>
            <a:r>
              <a:rPr lang="en-US" b="1" dirty="0"/>
              <a:t> </a:t>
            </a:r>
            <a:r>
              <a:rPr lang="en-US" b="1" dirty="0" err="1"/>
              <a:t>înconjurător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3860216"/>
            <a:ext cx="321949" cy="481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 chestionarului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rotunjit 5"/>
          <p:cNvSpPr/>
          <p:nvPr/>
        </p:nvSpPr>
        <p:spPr>
          <a:xfrm>
            <a:off x="251520" y="2060848"/>
            <a:ext cx="2232248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Conceptul de „economie verde” 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reptunghi rotunjit 13"/>
          <p:cNvSpPr/>
          <p:nvPr/>
        </p:nvSpPr>
        <p:spPr>
          <a:xfrm>
            <a:off x="251520" y="3356992"/>
            <a:ext cx="2232248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Dezvoltarea și promovarea economiei verzi 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reptunghi rotunjit 14"/>
          <p:cNvSpPr/>
          <p:nvPr/>
        </p:nvSpPr>
        <p:spPr>
          <a:xfrm>
            <a:off x="251520" y="4653136"/>
            <a:ext cx="2232248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Obiectivele</a:t>
            </a:r>
          </a:p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economiei verzi </a:t>
            </a:r>
          </a:p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RM 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384448" y="1553444"/>
            <a:ext cx="20993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Întrebări generale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Dreptunghi rotunjit 15"/>
          <p:cNvSpPr/>
          <p:nvPr/>
        </p:nvSpPr>
        <p:spPr>
          <a:xfrm>
            <a:off x="3314972" y="2065140"/>
            <a:ext cx="2553543" cy="643780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regenerabilă</a:t>
            </a:r>
            <a:b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(solară, eoliană, hidro)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reptunghi 16"/>
          <p:cNvSpPr/>
          <p:nvPr/>
        </p:nvSpPr>
        <p:spPr>
          <a:xfrm>
            <a:off x="2887195" y="1553444"/>
            <a:ext cx="326898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Întrebări numerice </a:t>
            </a:r>
          </a:p>
          <a:p>
            <a:pPr algn="ct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(autoevaluarea cunoștințelor în…)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Dreptunghi rotunjit 17"/>
          <p:cNvSpPr/>
          <p:nvPr/>
        </p:nvSpPr>
        <p:spPr>
          <a:xfrm>
            <a:off x="3296254" y="2822972"/>
            <a:ext cx="2553543" cy="678036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Emisii de CO2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Dreptunghi rotunjit 18"/>
          <p:cNvSpPr/>
          <p:nvPr/>
        </p:nvSpPr>
        <p:spPr>
          <a:xfrm>
            <a:off x="3296254" y="3639964"/>
            <a:ext cx="2553543" cy="653132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circulară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Dreptunghi rotunjit 19"/>
          <p:cNvSpPr/>
          <p:nvPr/>
        </p:nvSpPr>
        <p:spPr>
          <a:xfrm>
            <a:off x="3283802" y="4437112"/>
            <a:ext cx="2553543" cy="648072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Gestionarea deșeurilor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Dreptunghi rotunjit 20"/>
          <p:cNvSpPr/>
          <p:nvPr/>
        </p:nvSpPr>
        <p:spPr>
          <a:xfrm>
            <a:off x="3258402" y="5224140"/>
            <a:ext cx="2553543" cy="653132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Certificarea ecologică </a:t>
            </a:r>
          </a:p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 de mediu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reptunghi rotunjit 21"/>
          <p:cNvSpPr/>
          <p:nvPr/>
        </p:nvSpPr>
        <p:spPr>
          <a:xfrm>
            <a:off x="6516216" y="2096852"/>
            <a:ext cx="2232248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Sursele de informare despre economia verde?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Dreptunghi rotunjit 22"/>
          <p:cNvSpPr/>
          <p:nvPr/>
        </p:nvSpPr>
        <p:spPr>
          <a:xfrm>
            <a:off x="6516216" y="3392996"/>
            <a:ext cx="2232248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Genuri de evenimente/</a:t>
            </a:r>
            <a:r>
              <a:rPr lang="ro-RO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utile </a:t>
            </a:r>
            <a:r>
              <a:rPr lang="ro-RO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cunoașterea mai bună a domeniului?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reptunghi rotunjit 23"/>
          <p:cNvSpPr/>
          <p:nvPr/>
        </p:nvSpPr>
        <p:spPr>
          <a:xfrm>
            <a:off x="6516216" y="4689140"/>
            <a:ext cx="2232248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Agenți economici din raion care practică </a:t>
            </a:r>
          </a:p>
          <a:p>
            <a:pPr algn="ctr"/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verde?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Dreptunghi 24"/>
          <p:cNvSpPr/>
          <p:nvPr/>
        </p:nvSpPr>
        <p:spPr>
          <a:xfrm>
            <a:off x="6649144" y="1589448"/>
            <a:ext cx="20993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Întrebări generale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Chestionare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completate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842672"/>
              </p:ext>
            </p:extLst>
          </p:nvPr>
        </p:nvGraphicFramePr>
        <p:xfrm>
          <a:off x="1475656" y="1844824"/>
          <a:ext cx="6408712" cy="430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tăText 2"/>
          <p:cNvSpPr txBox="1"/>
          <p:nvPr/>
        </p:nvSpPr>
        <p:spPr>
          <a:xfrm>
            <a:off x="1043608" y="1383159"/>
            <a:ext cx="742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ro-RO" sz="2400" b="1" dirty="0" smtClean="0"/>
              <a:t>9 organizații </a:t>
            </a:r>
            <a:r>
              <a:rPr lang="ro-RO" sz="2400" dirty="0" smtClean="0"/>
              <a:t>din</a:t>
            </a:r>
            <a:r>
              <a:rPr lang="ro-RO" sz="2400" b="1" dirty="0" smtClean="0"/>
              <a:t> 11 raioane </a:t>
            </a:r>
            <a:r>
              <a:rPr lang="ro-RO" sz="2400" dirty="0" smtClean="0"/>
              <a:t>au completat chestionarul</a:t>
            </a:r>
            <a:endParaRPr lang="ru-RU" sz="2400" dirty="0"/>
          </a:p>
        </p:txBody>
      </p:sp>
      <p:pic>
        <p:nvPicPr>
          <p:cNvPr id="8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Gradul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cunoa</a:t>
            </a:r>
            <a:r>
              <a:rPr lang="ro-RO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ștere</a:t>
            </a:r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subiectului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ă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41033"/>
              </p:ext>
            </p:extLst>
          </p:nvPr>
        </p:nvGraphicFramePr>
        <p:xfrm>
          <a:off x="2195736" y="1700808"/>
          <a:ext cx="68407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asetăText 2"/>
          <p:cNvSpPr txBox="1"/>
          <p:nvPr/>
        </p:nvSpPr>
        <p:spPr>
          <a:xfrm>
            <a:off x="240432" y="3042826"/>
            <a:ext cx="2963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 înseamnă literele?</a:t>
            </a:r>
            <a:endParaRPr lang="ro-RO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o-RO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cunosc </a:t>
            </a:r>
            <a:r>
              <a:rPr lang="ro-RO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foarte bine</a:t>
            </a:r>
          </a:p>
          <a:p>
            <a:pPr>
              <a:lnSpc>
                <a:spcPct val="150000"/>
              </a:lnSpc>
            </a:pPr>
            <a:r>
              <a:rPr lang="ro-RO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cunosc </a:t>
            </a:r>
            <a:r>
              <a:rPr lang="ro-RO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parțial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o-RO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insuficient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o-RO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cunosc </a:t>
            </a:r>
            <a:r>
              <a:rPr lang="ro-RO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(foarte) puțin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setăText 12"/>
          <p:cNvSpPr txBox="1"/>
          <p:nvPr/>
        </p:nvSpPr>
        <p:spPr>
          <a:xfrm>
            <a:off x="251520" y="1442100"/>
            <a:ext cx="5760640" cy="1338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„raioane” cunosc 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foarte bine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subiectul economiei verzi</a:t>
            </a:r>
          </a:p>
          <a:p>
            <a:pPr>
              <a:lnSpc>
                <a:spcPct val="150000"/>
              </a:lnSpc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„raioane” au cunoștințe 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generale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și 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insuficiente</a:t>
            </a:r>
            <a:endParaRPr lang="ro-RO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„raioane” posedă 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puține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cunoștințe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coladă stânga 3"/>
          <p:cNvSpPr/>
          <p:nvPr/>
        </p:nvSpPr>
        <p:spPr>
          <a:xfrm rot="16200000">
            <a:off x="6288719" y="4137605"/>
            <a:ext cx="599011" cy="3456386"/>
          </a:xfrm>
          <a:prstGeom prst="leftBrac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Dreptunghi 6"/>
          <p:cNvSpPr/>
          <p:nvPr/>
        </p:nvSpPr>
        <p:spPr>
          <a:xfrm>
            <a:off x="6372200" y="59492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reptunghi 13"/>
          <p:cNvSpPr/>
          <p:nvPr/>
        </p:nvSpPr>
        <p:spPr>
          <a:xfrm>
            <a:off x="4788024" y="5433750"/>
            <a:ext cx="360039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Publicul-țintă în cadrul proiectului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Răspunsuri din chestionare - exemple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6372200" y="59492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reptunghi rotunjit 13"/>
          <p:cNvSpPr/>
          <p:nvPr/>
        </p:nvSpPr>
        <p:spPr>
          <a:xfrm>
            <a:off x="2132940" y="1356042"/>
            <a:ext cx="5310167" cy="6120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2000" b="1" dirty="0"/>
              <a:t>Cum înțelegeți conceptul de „economie verde”?</a:t>
            </a:r>
            <a:endParaRPr lang="ru-RU" sz="2000" dirty="0"/>
          </a:p>
        </p:txBody>
      </p:sp>
      <p:sp>
        <p:nvSpPr>
          <p:cNvPr id="15" name="Dreptunghi rotunjit 14"/>
          <p:cNvSpPr/>
          <p:nvPr/>
        </p:nvSpPr>
        <p:spPr>
          <a:xfrm>
            <a:off x="827584" y="2276872"/>
            <a:ext cx="2437183" cy="165618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Economia</a:t>
            </a:r>
            <a:r>
              <a:rPr lang="ro-R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care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 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influenţ</a:t>
            </a:r>
            <a:r>
              <a:rPr lang="ro-RO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ează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negativ asupra ecosistemului natural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Dreptunghi rotunjit 16"/>
          <p:cNvSpPr/>
          <p:nvPr/>
        </p:nvSpPr>
        <p:spPr>
          <a:xfrm>
            <a:off x="3491880" y="2276872"/>
            <a:ext cx="2437183" cy="165618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Folosirea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tehnologiilor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alternative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Dreptunghi rotunjit 17"/>
          <p:cNvSpPr/>
          <p:nvPr/>
        </p:nvSpPr>
        <p:spPr>
          <a:xfrm>
            <a:off x="6095257" y="2276872"/>
            <a:ext cx="2437183" cy="165618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Practică </a:t>
            </a:r>
            <a:r>
              <a:rPr lang="x-non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afaceri  </a:t>
            </a:r>
            <a:r>
              <a:rPr lang="x-non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nepoluante</a:t>
            </a:r>
            <a:r>
              <a:rPr lang="x-non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fără  a afecta mediul  încunjurător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Dreptunghi rotunjit 18"/>
          <p:cNvSpPr/>
          <p:nvPr/>
        </p:nvSpPr>
        <p:spPr>
          <a:xfrm>
            <a:off x="827584" y="4152853"/>
            <a:ext cx="7704856" cy="1313101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Dezvoltarea </a:t>
            </a:r>
            <a:r>
              <a:rPr lang="x-non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</a:t>
            </a:r>
            <a:r>
              <a:rPr lang="ro-R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ăț</a:t>
            </a:r>
            <a:r>
              <a:rPr lang="x-non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ilor </a:t>
            </a:r>
            <a:r>
              <a:rPr lang="x-non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economice cu un impact minim nociv asupra mediului </a:t>
            </a:r>
            <a:r>
              <a:rPr lang="x-non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și </a:t>
            </a:r>
            <a:r>
              <a:rPr lang="x-non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asupra </a:t>
            </a:r>
            <a:r>
              <a:rPr lang="x-non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sanatății oamenilor</a:t>
            </a:r>
            <a:r>
              <a:rPr lang="x-none" sz="2000" dirty="0" smtClean="0"/>
              <a:t>asupr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Răspunsuri din chestionare - exemple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6372200" y="59492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reptunghi rotunjit 13"/>
          <p:cNvSpPr/>
          <p:nvPr/>
        </p:nvSpPr>
        <p:spPr>
          <a:xfrm>
            <a:off x="1187625" y="1382269"/>
            <a:ext cx="7056783" cy="6120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Ce înțelegeți prin dezvoltarea și promovarea „economiei verzi”?</a:t>
            </a:r>
            <a:endParaRPr lang="ru-RU" sz="2000" dirty="0"/>
          </a:p>
        </p:txBody>
      </p:sp>
      <p:sp>
        <p:nvSpPr>
          <p:cNvPr id="15" name="Dreptunghi rotunjit 14"/>
          <p:cNvSpPr/>
          <p:nvPr/>
        </p:nvSpPr>
        <p:spPr>
          <a:xfrm>
            <a:off x="827584" y="2276872"/>
            <a:ext cx="2437183" cy="165618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dirty="0">
                <a:solidFill>
                  <a:schemeClr val="tx1"/>
                </a:solidFill>
              </a:rPr>
              <a:t>Agricultura </a:t>
            </a:r>
            <a:r>
              <a:rPr lang="x-none" dirty="0" smtClean="0">
                <a:solidFill>
                  <a:schemeClr val="tx1"/>
                </a:solidFill>
              </a:rPr>
              <a:t>ecologică</a:t>
            </a:r>
          </a:p>
          <a:p>
            <a:pPr lvl="0" algn="ctr"/>
            <a:r>
              <a:rPr lang="x-none" dirty="0">
                <a:solidFill>
                  <a:schemeClr val="tx1"/>
                </a:solidFill>
              </a:rPr>
              <a:t>a</a:t>
            </a:r>
            <a:r>
              <a:rPr lang="x-none" dirty="0" smtClean="0">
                <a:solidFill>
                  <a:schemeClr val="tx1"/>
                </a:solidFill>
              </a:rPr>
              <a:t>gricultura durabilă  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7" name="Dreptunghi rotunjit 16"/>
          <p:cNvSpPr/>
          <p:nvPr/>
        </p:nvSpPr>
        <p:spPr>
          <a:xfrm>
            <a:off x="3491880" y="2276872"/>
            <a:ext cx="2437183" cy="165618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dirty="0">
                <a:solidFill>
                  <a:schemeClr val="tx1"/>
                </a:solidFill>
              </a:rPr>
              <a:t>P</a:t>
            </a:r>
            <a:r>
              <a:rPr lang="lv-LV" dirty="0" smtClean="0">
                <a:solidFill>
                  <a:schemeClr val="tx1"/>
                </a:solidFill>
              </a:rPr>
              <a:t>romovarea utiliz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lv-LV" dirty="0" smtClean="0">
                <a:solidFill>
                  <a:schemeClr val="tx1"/>
                </a:solidFill>
              </a:rPr>
              <a:t>rii substan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lv-LV" dirty="0" smtClean="0">
                <a:solidFill>
                  <a:schemeClr val="tx1"/>
                </a:solidFill>
              </a:rPr>
              <a:t>elor </a:t>
            </a:r>
            <a:r>
              <a:rPr lang="lv-LV" dirty="0">
                <a:solidFill>
                  <a:schemeClr val="tx1"/>
                </a:solidFill>
              </a:rPr>
              <a:t>alternative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8" name="Dreptunghi rotunjit 17"/>
          <p:cNvSpPr/>
          <p:nvPr/>
        </p:nvSpPr>
        <p:spPr>
          <a:xfrm>
            <a:off x="6095257" y="2276872"/>
            <a:ext cx="2437183" cy="165618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2000" dirty="0" smtClean="0">
                <a:solidFill>
                  <a:schemeClr val="tx1"/>
                </a:solidFill>
              </a:rPr>
              <a:t>Turismul </a:t>
            </a:r>
            <a:r>
              <a:rPr lang="x-none" sz="2000" dirty="0">
                <a:solidFill>
                  <a:schemeClr val="tx1"/>
                </a:solidFill>
              </a:rPr>
              <a:t>rural, energia </a:t>
            </a:r>
            <a:r>
              <a:rPr lang="x-none" sz="2000" dirty="0" smtClean="0">
                <a:solidFill>
                  <a:schemeClr val="tx1"/>
                </a:solidFill>
              </a:rPr>
              <a:t>regenerabilă</a:t>
            </a:r>
          </a:p>
          <a:p>
            <a:pPr lvl="0" algn="ctr"/>
            <a:r>
              <a:rPr lang="x-none" sz="2000" dirty="0" smtClean="0">
                <a:solidFill>
                  <a:schemeClr val="tx1"/>
                </a:solidFill>
              </a:rPr>
              <a:t>viața </a:t>
            </a:r>
            <a:r>
              <a:rPr lang="x-none" sz="2000" dirty="0">
                <a:solidFill>
                  <a:schemeClr val="tx1"/>
                </a:solidFill>
              </a:rPr>
              <a:t>sănătoasă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9" name="Dreptunghi rotunjit 18"/>
          <p:cNvSpPr/>
          <p:nvPr/>
        </p:nvSpPr>
        <p:spPr>
          <a:xfrm>
            <a:off x="882298" y="4298159"/>
            <a:ext cx="7776864" cy="81281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O activitate </a:t>
            </a:r>
            <a:r>
              <a:rPr lang="lv-LV" dirty="0" smtClean="0">
                <a:solidFill>
                  <a:schemeClr val="tx1"/>
                </a:solidFill>
              </a:rPr>
              <a:t>economic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lv-LV" dirty="0" smtClean="0">
                <a:solidFill>
                  <a:schemeClr val="tx1"/>
                </a:solidFill>
              </a:rPr>
              <a:t> bazat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pe un concept de dezvoltare </a:t>
            </a:r>
            <a:r>
              <a:rPr lang="lv-LV" dirty="0" smtClean="0">
                <a:solidFill>
                  <a:schemeClr val="tx1"/>
                </a:solidFill>
              </a:rPr>
              <a:t>durabil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lv-LV" dirty="0" smtClean="0">
                <a:solidFill>
                  <a:schemeClr val="tx1"/>
                </a:solidFill>
              </a:rPr>
              <a:t>,av</a:t>
            </a:r>
            <a:r>
              <a:rPr lang="ro-RO" dirty="0" smtClean="0">
                <a:solidFill>
                  <a:schemeClr val="tx1"/>
                </a:solidFill>
              </a:rPr>
              <a:t>î</a:t>
            </a:r>
            <a:r>
              <a:rPr lang="lv-LV" dirty="0" smtClean="0">
                <a:solidFill>
                  <a:schemeClr val="tx1"/>
                </a:solidFill>
              </a:rPr>
              <a:t>nd </a:t>
            </a:r>
            <a:r>
              <a:rPr lang="lv-LV" dirty="0">
                <a:solidFill>
                  <a:schemeClr val="tx1"/>
                </a:solidFill>
              </a:rPr>
              <a:t>scopul principal </a:t>
            </a:r>
            <a:r>
              <a:rPr lang="lv-LV" dirty="0" smtClean="0">
                <a:solidFill>
                  <a:schemeClr val="tx1"/>
                </a:solidFill>
              </a:rPr>
              <a:t>protec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lv-LV" dirty="0" smtClean="0">
                <a:solidFill>
                  <a:schemeClr val="tx1"/>
                </a:solidFill>
              </a:rPr>
              <a:t>ia </a:t>
            </a:r>
            <a:r>
              <a:rPr lang="lv-LV" dirty="0">
                <a:solidFill>
                  <a:schemeClr val="tx1"/>
                </a:solidFill>
              </a:rPr>
              <a:t>mediului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Răspunsuri din chestionare - exemple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6372200" y="59492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reptunghi rotunjit 13"/>
          <p:cNvSpPr/>
          <p:nvPr/>
        </p:nvSpPr>
        <p:spPr>
          <a:xfrm>
            <a:off x="971600" y="1382269"/>
            <a:ext cx="7344815" cy="612068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sînt principalele surse de informare despre economia verde?</a:t>
            </a:r>
          </a:p>
        </p:txBody>
      </p:sp>
      <p:sp>
        <p:nvSpPr>
          <p:cNvPr id="15" name="Dreptunghi rotunjit 14"/>
          <p:cNvSpPr/>
          <p:nvPr/>
        </p:nvSpPr>
        <p:spPr>
          <a:xfrm>
            <a:off x="827584" y="2276872"/>
            <a:ext cx="2437183" cy="1656184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Internet	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Dreptunghi rotunjit 16"/>
          <p:cNvSpPr/>
          <p:nvPr/>
        </p:nvSpPr>
        <p:spPr>
          <a:xfrm>
            <a:off x="3491880" y="2276872"/>
            <a:ext cx="2437183" cy="1656184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Mass-media, TV, literatura periodică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Dreptunghi rotunjit 17"/>
          <p:cNvSpPr/>
          <p:nvPr/>
        </p:nvSpPr>
        <p:spPr>
          <a:xfrm>
            <a:off x="6095257" y="2276872"/>
            <a:ext cx="2437183" cy="1656184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Ministerul Economiei și Infrastructurii, ODIMM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Dreptunghi rotunjit 18"/>
          <p:cNvSpPr/>
          <p:nvPr/>
        </p:nvSpPr>
        <p:spPr>
          <a:xfrm>
            <a:off x="827584" y="4152853"/>
            <a:ext cx="3744416" cy="1313101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Seminare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Dreptunghi rotunjit 19"/>
          <p:cNvSpPr/>
          <p:nvPr/>
        </p:nvSpPr>
        <p:spPr>
          <a:xfrm>
            <a:off x="4788024" y="4149080"/>
            <a:ext cx="3744416" cy="1313101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Vizite în teren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Răspunsuri din chestionare - exemple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60" y="6281245"/>
            <a:ext cx="648072" cy="5040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04" y="6237312"/>
            <a:ext cx="62106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" descr="C:\Users\User\Desktop\rpr-logo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6281245"/>
            <a:ext cx="1242138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user\Desktop\PNG\adrCentru\03-ADR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5" y="6263807"/>
            <a:ext cx="1910953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6372200" y="594928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reptunghi rotunjit 13"/>
          <p:cNvSpPr/>
          <p:nvPr/>
        </p:nvSpPr>
        <p:spPr>
          <a:xfrm>
            <a:off x="827584" y="1382268"/>
            <a:ext cx="7704856" cy="750587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000" b="1" dirty="0" smtClean="0"/>
              <a:t>C</a:t>
            </a:r>
            <a:r>
              <a:rPr lang="lv-LV" sz="2000" b="1" dirty="0" smtClean="0"/>
              <a:t>e </a:t>
            </a:r>
            <a:r>
              <a:rPr lang="lv-LV" sz="2000" b="1" dirty="0"/>
              <a:t>gen de evenimente și/sau informații referitoare la economia verde v-ar fi utile pentru cunoașterea mai bună a </a:t>
            </a:r>
            <a:r>
              <a:rPr lang="lv-LV" sz="2000" b="1" dirty="0" smtClean="0"/>
              <a:t>domeniului</a:t>
            </a:r>
            <a:r>
              <a:rPr lang="ro-RO" sz="2000" b="1" dirty="0" smtClean="0"/>
              <a:t> ?</a:t>
            </a:r>
            <a:endParaRPr lang="ru-RU" sz="2000" dirty="0"/>
          </a:p>
        </p:txBody>
      </p:sp>
      <p:sp>
        <p:nvSpPr>
          <p:cNvPr id="15" name="Dreptunghi rotunjit 14"/>
          <p:cNvSpPr/>
          <p:nvPr/>
        </p:nvSpPr>
        <p:spPr>
          <a:xfrm>
            <a:off x="827584" y="2400158"/>
            <a:ext cx="2437183" cy="1656184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Seminare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instruiri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 smtClean="0">
                <a:solidFill>
                  <a:schemeClr val="tx1"/>
                </a:solidFill>
              </a:rPr>
              <a:t>pliante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7" name="Dreptunghi rotunjit 16"/>
          <p:cNvSpPr/>
          <p:nvPr/>
        </p:nvSpPr>
        <p:spPr>
          <a:xfrm>
            <a:off x="3491880" y="2400158"/>
            <a:ext cx="2437183" cy="1656184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Campanii </a:t>
            </a:r>
            <a:r>
              <a:rPr lang="ro-RO" dirty="0">
                <a:solidFill>
                  <a:schemeClr val="tx1"/>
                </a:solidFill>
              </a:rPr>
              <a:t>de informare cel putin  la nivel local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8" name="Dreptunghi rotunjit 17"/>
          <p:cNvSpPr/>
          <p:nvPr/>
        </p:nvSpPr>
        <p:spPr>
          <a:xfrm>
            <a:off x="6095257" y="2400158"/>
            <a:ext cx="2437183" cy="1656184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Literatura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specialitate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î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en-US" dirty="0" err="1">
                <a:solidFill>
                  <a:schemeClr val="tx1"/>
                </a:solidFill>
              </a:rPr>
              <a:t>acest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domeniu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9" name="Dreptunghi rotunjit 18"/>
          <p:cNvSpPr/>
          <p:nvPr/>
        </p:nvSpPr>
        <p:spPr>
          <a:xfrm>
            <a:off x="827583" y="4276139"/>
            <a:ext cx="5101479" cy="1313101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Programe </a:t>
            </a:r>
            <a:r>
              <a:rPr lang="ro-RO" dirty="0">
                <a:solidFill>
                  <a:schemeClr val="tx1"/>
                </a:solidFill>
              </a:rPr>
              <a:t>reale de promoare a economiei verzi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0" name="Dreptunghi rotunjit 19"/>
          <p:cNvSpPr/>
          <p:nvPr/>
        </p:nvSpPr>
        <p:spPr>
          <a:xfrm>
            <a:off x="6095256" y="4272366"/>
            <a:ext cx="2437183" cy="1313101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Legi dure pentru infractori!!!!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487</Words>
  <Application>Microsoft Office PowerPoint</Application>
  <PresentationFormat>Expunere pe ecran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Temă Office</vt:lpstr>
      <vt:lpstr>Prezentare PowerPoint</vt:lpstr>
      <vt:lpstr>Scopul chestionarului</vt:lpstr>
      <vt:lpstr>Structura chestionarului</vt:lpstr>
      <vt:lpstr>Chestionare completate</vt:lpstr>
      <vt:lpstr>Gradul de cunoaștere al subiectului</vt:lpstr>
      <vt:lpstr>Răspunsuri din chestionare - exemple</vt:lpstr>
      <vt:lpstr>Răspunsuri din chestionare - exemple</vt:lpstr>
      <vt:lpstr>Răspunsuri din chestionare - exemple</vt:lpstr>
      <vt:lpstr>Răspunsuri din chestionare - exemple</vt:lpstr>
      <vt:lpstr>TOP 8  întrebări  puțin cunoscute (cu punctajul acumulat)</vt:lpstr>
      <vt:lpstr>Date de eșantionare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user</dc:creator>
  <cp:lastModifiedBy>user</cp:lastModifiedBy>
  <cp:revision>37</cp:revision>
  <dcterms:created xsi:type="dcterms:W3CDTF">2019-04-10T05:59:45Z</dcterms:created>
  <dcterms:modified xsi:type="dcterms:W3CDTF">2019-04-23T12:22:07Z</dcterms:modified>
</cp:coreProperties>
</file>