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8" r:id="rId1"/>
  </p:sldMasterIdLst>
  <p:notesMasterIdLst>
    <p:notesMasterId r:id="rId8"/>
  </p:notesMasterIdLst>
  <p:handoutMasterIdLst>
    <p:handoutMasterId r:id="rId9"/>
  </p:handoutMasterIdLst>
  <p:sldIdLst>
    <p:sldId id="445" r:id="rId2"/>
    <p:sldId id="501" r:id="rId3"/>
    <p:sldId id="529" r:id="rId4"/>
    <p:sldId id="514" r:id="rId5"/>
    <p:sldId id="515" r:id="rId6"/>
    <p:sldId id="528" r:id="rId7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DCDCDC"/>
    <a:srgbClr val="CFCFCF"/>
    <a:srgbClr val="6DF974"/>
    <a:srgbClr val="9900FF"/>
    <a:srgbClr val="0066FF"/>
    <a:srgbClr val="E1F23E"/>
    <a:srgbClr val="F1F9A5"/>
    <a:srgbClr val="00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>
      <p:cViewPr>
        <p:scale>
          <a:sx n="66" d="100"/>
          <a:sy n="66" d="100"/>
        </p:scale>
        <p:origin x="-152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DC6B8-2381-409A-9B18-C1D60F73AF94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D3E058B-5F74-4155-94D7-17B0C4CAA563}">
      <dgm:prSet phldrT="[Text]" custT="1"/>
      <dgm:spPr/>
      <dgm:t>
        <a:bodyPr/>
        <a:lstStyle/>
        <a:p>
          <a:r>
            <a:rPr lang="en-US" sz="2200" b="1" dirty="0" err="1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general</a:t>
          </a:r>
        </a:p>
        <a:p>
          <a:r>
            <a:rPr lang="ro-RO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Dezvoltarea echilibrată și durabilă a Reg. de Dezvoltare de dezvoltare ale RM </a:t>
          </a:r>
          <a:endParaRPr lang="en-US" sz="22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030352-300A-4E08-81F1-63BC37F9557B}" type="parTrans" cxnId="{CAA8EB2F-16F9-4960-90C5-FE099912B3AC}">
      <dgm:prSet/>
      <dgm:spPr/>
      <dgm:t>
        <a:bodyPr/>
        <a:lstStyle/>
        <a:p>
          <a:endParaRPr lang="en-US"/>
        </a:p>
      </dgm:t>
    </dgm:pt>
    <dgm:pt modelId="{DFC7CFF5-F6FD-4F18-9928-027FFC38A32B}" type="sibTrans" cxnId="{CAA8EB2F-16F9-4960-90C5-FE099912B3AC}">
      <dgm:prSet/>
      <dgm:spPr/>
      <dgm:t>
        <a:bodyPr/>
        <a:lstStyle/>
        <a:p>
          <a:endParaRPr lang="en-US"/>
        </a:p>
      </dgm:t>
    </dgm:pt>
    <dgm:pt modelId="{1BBED670-A284-4977-97AA-2B39215D0FF9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strategic 1.</a:t>
          </a:r>
        </a:p>
        <a:p>
          <a:r>
            <a:rPr lang="ro-RO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Asigurarea accesului la servicii și utilități publice calitative</a:t>
          </a:r>
          <a:endParaRPr lang="en-US" sz="20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E3FF56-D080-4953-B723-8321362287BA}" type="parTrans" cxnId="{EEB7443C-D25E-486C-9397-0260607E4242}">
      <dgm:prSet/>
      <dgm:spPr/>
      <dgm:t>
        <a:bodyPr/>
        <a:lstStyle/>
        <a:p>
          <a:endParaRPr lang="en-US"/>
        </a:p>
      </dgm:t>
    </dgm:pt>
    <dgm:pt modelId="{8DC22A25-DC96-4326-AE03-4E854F76D838}" type="sibTrans" cxnId="{EEB7443C-D25E-486C-9397-0260607E4242}">
      <dgm:prSet/>
      <dgm:spPr/>
      <dgm:t>
        <a:bodyPr/>
        <a:lstStyle/>
        <a:p>
          <a:endParaRPr lang="en-US"/>
        </a:p>
      </dgm:t>
    </dgm:pt>
    <dgm:pt modelId="{27B0BD76-37C6-41B8-9F9D-486D3A74BAA6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strategic 2.</a:t>
          </a:r>
        </a:p>
        <a:p>
          <a:r>
            <a:rPr lang="ro-RO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Asigurarea creșterii economice sustenabile în regiuni</a:t>
          </a:r>
          <a:endParaRPr lang="en-US" sz="20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A13DB4-8993-446A-BC59-86F03E4A2947}" type="parTrans" cxnId="{507E3363-EB60-478E-BF9B-01B99344A370}">
      <dgm:prSet/>
      <dgm:spPr/>
      <dgm:t>
        <a:bodyPr/>
        <a:lstStyle/>
        <a:p>
          <a:endParaRPr lang="en-US"/>
        </a:p>
      </dgm:t>
    </dgm:pt>
    <dgm:pt modelId="{6FE25B2F-9C15-4162-95C1-FCC0765F928D}" type="sibTrans" cxnId="{507E3363-EB60-478E-BF9B-01B99344A370}">
      <dgm:prSet/>
      <dgm:spPr/>
      <dgm:t>
        <a:bodyPr/>
        <a:lstStyle/>
        <a:p>
          <a:endParaRPr lang="en-US"/>
        </a:p>
      </dgm:t>
    </dgm:pt>
    <dgm:pt modelId="{DD156064-0C9E-451F-90C4-BC2200A9A59C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strategic 3.</a:t>
          </a:r>
        </a:p>
        <a:p>
          <a:r>
            <a:rPr lang="en-US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x-none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Îm</a:t>
          </a:r>
          <a:r>
            <a:rPr lang="en-US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bunătățirea</a:t>
          </a:r>
          <a:r>
            <a: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guvernanței</a:t>
          </a:r>
          <a:r>
            <a: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</a:t>
          </a:r>
          <a:r>
            <a: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domeniul</a:t>
          </a:r>
          <a:r>
            <a: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dezvoltării</a:t>
          </a:r>
          <a:r>
            <a: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regionale</a:t>
          </a:r>
          <a:endParaRPr lang="en-US" sz="20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32D4B7-A0EF-4842-913B-3F0C5D4B1C49}" type="sibTrans" cxnId="{8834F39A-AD96-4F16-BE5A-33C6DAB5A1C5}">
      <dgm:prSet/>
      <dgm:spPr/>
      <dgm:t>
        <a:bodyPr/>
        <a:lstStyle/>
        <a:p>
          <a:endParaRPr lang="en-US"/>
        </a:p>
      </dgm:t>
    </dgm:pt>
    <dgm:pt modelId="{26EB557F-BEED-4641-AE48-0DD96F8C458E}" type="parTrans" cxnId="{8834F39A-AD96-4F16-BE5A-33C6DAB5A1C5}">
      <dgm:prSet/>
      <dgm:spPr/>
      <dgm:t>
        <a:bodyPr/>
        <a:lstStyle/>
        <a:p>
          <a:endParaRPr lang="en-US"/>
        </a:p>
      </dgm:t>
    </dgm:pt>
    <dgm:pt modelId="{CDE9382D-2298-4C14-8FD6-269681116B74}" type="pres">
      <dgm:prSet presAssocID="{BAADC6B8-2381-409A-9B18-C1D60F73AF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9E68C3-4AF5-4477-B4C5-5DD7B1B65FC8}" type="pres">
      <dgm:prSet presAssocID="{7D3E058B-5F74-4155-94D7-17B0C4CAA563}" presName="centerShape" presStyleLbl="node0" presStyleIdx="0" presStyleCnt="1" custScaleX="163687"/>
      <dgm:spPr/>
      <dgm:t>
        <a:bodyPr/>
        <a:lstStyle/>
        <a:p>
          <a:endParaRPr lang="ru-RU"/>
        </a:p>
      </dgm:t>
    </dgm:pt>
    <dgm:pt modelId="{1BAA8A5E-6254-451E-8787-75A9D2EED83D}" type="pres">
      <dgm:prSet presAssocID="{B2E3FF56-D080-4953-B723-8321362287BA}" presName="parTrans" presStyleLbl="bgSibTrans2D1" presStyleIdx="0" presStyleCnt="3" custScaleX="112790"/>
      <dgm:spPr/>
      <dgm:t>
        <a:bodyPr/>
        <a:lstStyle/>
        <a:p>
          <a:endParaRPr lang="ru-RU"/>
        </a:p>
      </dgm:t>
    </dgm:pt>
    <dgm:pt modelId="{438166CC-4C7C-4A42-979D-03765566768E}" type="pres">
      <dgm:prSet presAssocID="{1BBED670-A284-4977-97AA-2B39215D0FF9}" presName="node" presStyleLbl="node1" presStyleIdx="0" presStyleCnt="3" custScaleX="135366" custRadScaleRad="116524" custRadScaleInc="-6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D6FB1-5E93-428A-BAB4-A6781118FA7E}" type="pres">
      <dgm:prSet presAssocID="{84A13DB4-8993-446A-BC59-86F03E4A2947}" presName="parTrans" presStyleLbl="bgSibTrans2D1" presStyleIdx="1" presStyleCnt="3" custScaleX="111324"/>
      <dgm:spPr/>
      <dgm:t>
        <a:bodyPr/>
        <a:lstStyle/>
        <a:p>
          <a:endParaRPr lang="ru-RU"/>
        </a:p>
      </dgm:t>
    </dgm:pt>
    <dgm:pt modelId="{4F107ACE-B03C-4557-B017-12BCA2B7656A}" type="pres">
      <dgm:prSet presAssocID="{27B0BD76-37C6-41B8-9F9D-486D3A74BAA6}" presName="node" presStyleLbl="node1" presStyleIdx="1" presStyleCnt="3" custScaleX="134236" custRadScaleRad="100019" custRadScaleInc="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8C274-5885-459E-9A31-BB5D673ACF99}" type="pres">
      <dgm:prSet presAssocID="{26EB557F-BEED-4641-AE48-0DD96F8C458E}" presName="parTrans" presStyleLbl="bgSibTrans2D1" presStyleIdx="2" presStyleCnt="3" custScaleX="110685"/>
      <dgm:spPr/>
      <dgm:t>
        <a:bodyPr/>
        <a:lstStyle/>
        <a:p>
          <a:endParaRPr lang="ru-RU"/>
        </a:p>
      </dgm:t>
    </dgm:pt>
    <dgm:pt modelId="{6CB299FE-E323-4692-9C72-A1FB1A6CC6B2}" type="pres">
      <dgm:prSet presAssocID="{DD156064-0C9E-451F-90C4-BC2200A9A59C}" presName="node" presStyleLbl="node1" presStyleIdx="2" presStyleCnt="3" custScaleX="133743" custScaleY="101622" custRadScaleRad="115457" custRadScaleInc="8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34F39A-AD96-4F16-BE5A-33C6DAB5A1C5}" srcId="{7D3E058B-5F74-4155-94D7-17B0C4CAA563}" destId="{DD156064-0C9E-451F-90C4-BC2200A9A59C}" srcOrd="2" destOrd="0" parTransId="{26EB557F-BEED-4641-AE48-0DD96F8C458E}" sibTransId="{4A32D4B7-A0EF-4842-913B-3F0C5D4B1C49}"/>
    <dgm:cxn modelId="{AFC9D27C-2F34-4CDA-8A96-59A1EE050693}" type="presOf" srcId="{DD156064-0C9E-451F-90C4-BC2200A9A59C}" destId="{6CB299FE-E323-4692-9C72-A1FB1A6CC6B2}" srcOrd="0" destOrd="0" presId="urn:microsoft.com/office/officeart/2005/8/layout/radial4"/>
    <dgm:cxn modelId="{EEB7443C-D25E-486C-9397-0260607E4242}" srcId="{7D3E058B-5F74-4155-94D7-17B0C4CAA563}" destId="{1BBED670-A284-4977-97AA-2B39215D0FF9}" srcOrd="0" destOrd="0" parTransId="{B2E3FF56-D080-4953-B723-8321362287BA}" sibTransId="{8DC22A25-DC96-4326-AE03-4E854F76D838}"/>
    <dgm:cxn modelId="{CAA8EB2F-16F9-4960-90C5-FE099912B3AC}" srcId="{BAADC6B8-2381-409A-9B18-C1D60F73AF94}" destId="{7D3E058B-5F74-4155-94D7-17B0C4CAA563}" srcOrd="0" destOrd="0" parTransId="{80030352-300A-4E08-81F1-63BC37F9557B}" sibTransId="{DFC7CFF5-F6FD-4F18-9928-027FFC38A32B}"/>
    <dgm:cxn modelId="{98AC83C5-930D-4B3B-A98F-EA73F5B5D6FA}" type="presOf" srcId="{26EB557F-BEED-4641-AE48-0DD96F8C458E}" destId="{48A8C274-5885-459E-9A31-BB5D673ACF99}" srcOrd="0" destOrd="0" presId="urn:microsoft.com/office/officeart/2005/8/layout/radial4"/>
    <dgm:cxn modelId="{507E3363-EB60-478E-BF9B-01B99344A370}" srcId="{7D3E058B-5F74-4155-94D7-17B0C4CAA563}" destId="{27B0BD76-37C6-41B8-9F9D-486D3A74BAA6}" srcOrd="1" destOrd="0" parTransId="{84A13DB4-8993-446A-BC59-86F03E4A2947}" sibTransId="{6FE25B2F-9C15-4162-95C1-FCC0765F928D}"/>
    <dgm:cxn modelId="{C8BAB9B7-8B5B-43D5-80D2-4B3A627CF660}" type="presOf" srcId="{B2E3FF56-D080-4953-B723-8321362287BA}" destId="{1BAA8A5E-6254-451E-8787-75A9D2EED83D}" srcOrd="0" destOrd="0" presId="urn:microsoft.com/office/officeart/2005/8/layout/radial4"/>
    <dgm:cxn modelId="{09EC13D8-3B22-4479-8499-4E21A26AC8A6}" type="presOf" srcId="{BAADC6B8-2381-409A-9B18-C1D60F73AF94}" destId="{CDE9382D-2298-4C14-8FD6-269681116B74}" srcOrd="0" destOrd="0" presId="urn:microsoft.com/office/officeart/2005/8/layout/radial4"/>
    <dgm:cxn modelId="{DA0930CC-AF32-4B24-B11D-746E34FB4D1B}" type="presOf" srcId="{7D3E058B-5F74-4155-94D7-17B0C4CAA563}" destId="{FB9E68C3-4AF5-4477-B4C5-5DD7B1B65FC8}" srcOrd="0" destOrd="0" presId="urn:microsoft.com/office/officeart/2005/8/layout/radial4"/>
    <dgm:cxn modelId="{9F10A0CB-36F4-4F74-AD9B-4600B1A71C38}" type="presOf" srcId="{1BBED670-A284-4977-97AA-2B39215D0FF9}" destId="{438166CC-4C7C-4A42-979D-03765566768E}" srcOrd="0" destOrd="0" presId="urn:microsoft.com/office/officeart/2005/8/layout/radial4"/>
    <dgm:cxn modelId="{C502B1C6-DFF7-4414-8B1B-2E0E18C2F9DB}" type="presOf" srcId="{84A13DB4-8993-446A-BC59-86F03E4A2947}" destId="{668D6FB1-5E93-428A-BAB4-A6781118FA7E}" srcOrd="0" destOrd="0" presId="urn:microsoft.com/office/officeart/2005/8/layout/radial4"/>
    <dgm:cxn modelId="{F5C445AB-DA17-4DCE-B6CA-FC7F2B46AED9}" type="presOf" srcId="{27B0BD76-37C6-41B8-9F9D-486D3A74BAA6}" destId="{4F107ACE-B03C-4557-B017-12BCA2B7656A}" srcOrd="0" destOrd="0" presId="urn:microsoft.com/office/officeart/2005/8/layout/radial4"/>
    <dgm:cxn modelId="{78DE5ED3-4533-4D08-85B7-9C00B2139C93}" type="presParOf" srcId="{CDE9382D-2298-4C14-8FD6-269681116B74}" destId="{FB9E68C3-4AF5-4477-B4C5-5DD7B1B65FC8}" srcOrd="0" destOrd="0" presId="urn:microsoft.com/office/officeart/2005/8/layout/radial4"/>
    <dgm:cxn modelId="{CC95C8A6-8812-4144-94B3-59D37CDE21C5}" type="presParOf" srcId="{CDE9382D-2298-4C14-8FD6-269681116B74}" destId="{1BAA8A5E-6254-451E-8787-75A9D2EED83D}" srcOrd="1" destOrd="0" presId="urn:microsoft.com/office/officeart/2005/8/layout/radial4"/>
    <dgm:cxn modelId="{2BF22777-B5FF-47D4-B851-A79798AC7543}" type="presParOf" srcId="{CDE9382D-2298-4C14-8FD6-269681116B74}" destId="{438166CC-4C7C-4A42-979D-03765566768E}" srcOrd="2" destOrd="0" presId="urn:microsoft.com/office/officeart/2005/8/layout/radial4"/>
    <dgm:cxn modelId="{16EF05D1-D6BF-4590-8EB7-B6600EDC04D0}" type="presParOf" srcId="{CDE9382D-2298-4C14-8FD6-269681116B74}" destId="{668D6FB1-5E93-428A-BAB4-A6781118FA7E}" srcOrd="3" destOrd="0" presId="urn:microsoft.com/office/officeart/2005/8/layout/radial4"/>
    <dgm:cxn modelId="{596F1FD3-B605-41FF-8879-7DA0AD0BE748}" type="presParOf" srcId="{CDE9382D-2298-4C14-8FD6-269681116B74}" destId="{4F107ACE-B03C-4557-B017-12BCA2B7656A}" srcOrd="4" destOrd="0" presId="urn:microsoft.com/office/officeart/2005/8/layout/radial4"/>
    <dgm:cxn modelId="{AA91333E-94EB-409E-95AA-8AF685AC168F}" type="presParOf" srcId="{CDE9382D-2298-4C14-8FD6-269681116B74}" destId="{48A8C274-5885-459E-9A31-BB5D673ACF99}" srcOrd="5" destOrd="0" presId="urn:microsoft.com/office/officeart/2005/8/layout/radial4"/>
    <dgm:cxn modelId="{F4C44364-62AD-4BCC-97BB-D4222606E640}" type="presParOf" srcId="{CDE9382D-2298-4C14-8FD6-269681116B74}" destId="{6CB299FE-E323-4692-9C72-A1FB1A6CC6B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E68C3-4AF5-4477-B4C5-5DD7B1B65FC8}">
      <dsp:nvSpPr>
        <dsp:cNvPr id="0" name=""/>
        <dsp:cNvSpPr/>
      </dsp:nvSpPr>
      <dsp:spPr>
        <a:xfrm>
          <a:off x="2537494" y="2662958"/>
          <a:ext cx="3655193" cy="22330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2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general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Dezvoltarea echilibrată și durabilă a Reg. de Dezvoltare de dezvoltare ale RM </a:t>
          </a:r>
          <a:endParaRPr lang="en-US" sz="22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72785" y="2989979"/>
        <a:ext cx="2584611" cy="1578996"/>
      </dsp:txXfrm>
    </dsp:sp>
    <dsp:sp modelId="{1BAA8A5E-6254-451E-8787-75A9D2EED83D}">
      <dsp:nvSpPr>
        <dsp:cNvPr id="0" name=""/>
        <dsp:cNvSpPr/>
      </dsp:nvSpPr>
      <dsp:spPr>
        <a:xfrm rot="12655308">
          <a:off x="1194238" y="2166347"/>
          <a:ext cx="2018124" cy="6364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166CC-4C7C-4A42-979D-03765566768E}">
      <dsp:nvSpPr>
        <dsp:cNvPr id="0" name=""/>
        <dsp:cNvSpPr/>
      </dsp:nvSpPr>
      <dsp:spPr>
        <a:xfrm>
          <a:off x="0" y="1176275"/>
          <a:ext cx="2871635" cy="169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strategic 1.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Asigurarea accesului la servicii și utilități publice calitative</a:t>
          </a:r>
          <a:endParaRPr lang="en-US" sz="2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707" y="1225982"/>
        <a:ext cx="2772221" cy="1597694"/>
      </dsp:txXfrm>
    </dsp:sp>
    <dsp:sp modelId="{668D6FB1-5E93-428A-BAB4-A6781118FA7E}">
      <dsp:nvSpPr>
        <dsp:cNvPr id="0" name=""/>
        <dsp:cNvSpPr/>
      </dsp:nvSpPr>
      <dsp:spPr>
        <a:xfrm rot="16212996">
          <a:off x="3418540" y="1387659"/>
          <a:ext cx="1908779" cy="6364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07ACE-B03C-4557-B017-12BCA2B7656A}">
      <dsp:nvSpPr>
        <dsp:cNvPr id="0" name=""/>
        <dsp:cNvSpPr/>
      </dsp:nvSpPr>
      <dsp:spPr>
        <a:xfrm>
          <a:off x="2952339" y="11"/>
          <a:ext cx="2847664" cy="169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strategic 2.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Asigurarea creșterii economice sustenabile în regiuni</a:t>
          </a:r>
          <a:endParaRPr lang="en-US" sz="2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2046" y="49718"/>
        <a:ext cx="2748250" cy="1597694"/>
      </dsp:txXfrm>
    </dsp:sp>
    <dsp:sp modelId="{48A8C274-5885-459E-9A31-BB5D673ACF99}">
      <dsp:nvSpPr>
        <dsp:cNvPr id="0" name=""/>
        <dsp:cNvSpPr/>
      </dsp:nvSpPr>
      <dsp:spPr>
        <a:xfrm rot="19798404">
          <a:off x="5570092" y="2205641"/>
          <a:ext cx="1934962" cy="6364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299FE-E323-4692-9C72-A1FB1A6CC6B2}">
      <dsp:nvSpPr>
        <dsp:cNvPr id="0" name=""/>
        <dsp:cNvSpPr/>
      </dsp:nvSpPr>
      <dsp:spPr>
        <a:xfrm>
          <a:off x="5875747" y="1224137"/>
          <a:ext cx="2837205" cy="1724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Obiectivul</a:t>
          </a:r>
          <a:r>
            <a:rPr lang="en-US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strategic 3.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x-none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Îm</a:t>
          </a:r>
          <a:r>
            <a:rPr lang="en-US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bunătățirea</a:t>
          </a:r>
          <a:r>
            <a:rPr lang="en-US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guvernanței</a:t>
          </a:r>
          <a:r>
            <a:rPr lang="en-US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</a:t>
          </a:r>
          <a:r>
            <a:rPr lang="en-US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domeniul</a:t>
          </a:r>
          <a:r>
            <a:rPr lang="en-US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dezvoltării</a:t>
          </a:r>
          <a:r>
            <a:rPr lang="en-US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regionale</a:t>
          </a:r>
          <a:endParaRPr lang="en-US" sz="2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26260" y="1274650"/>
        <a:ext cx="2736179" cy="1623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0E719-AA14-4BCF-9575-E0D60370B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82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6300"/>
            <a:ext cx="5386387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8" rIns="90754" bIns="453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11D516-92D1-4748-A398-77F6B13CE9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2765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E8C779-4FA5-48FA-8BD3-58E719D44C74}" type="slidenum">
              <a:rPr lang="ru-RU" altLang="en-US"/>
              <a:pPr eaLnBrk="1" hangingPunct="1"/>
              <a:t>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0243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21243-650C-4017-AA4D-1A6829AD3C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942126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F259-7F71-4D0B-8396-ED4E366AF9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908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36001-C2FA-47C1-9589-337627612D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33850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F35E7-F727-4B5D-9C64-1E040A6B2E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82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16C8-408D-4C0C-A878-DBA46D5C56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4009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B247F-31FB-459A-B7CB-DEB10439D0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554459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59312-AD63-455B-A0E7-2E44A7FED5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36048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E8467-12FC-45B0-BD5E-38B8DE960D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46622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101AB-2BD9-40A3-989A-DD17F569D4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860513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1338F-F96D-454C-BAC7-3F251F99CA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15034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CAB4A-88EC-466A-866E-ADB1FA9502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809773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245E8-C324-45A1-AE93-3D04CEDB9C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6358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68D6460-EF56-4040-A70F-98AB0264D4D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57188" y="1341438"/>
            <a:ext cx="5366940" cy="424780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o-RO" sz="4800" b="1" dirty="0" smtClean="0"/>
              <a:t/>
            </a:r>
            <a:br>
              <a:rPr lang="ro-RO" sz="4800" b="1" dirty="0" smtClean="0"/>
            </a:br>
            <a:r>
              <a:rPr lang="ro-RO" sz="4800" b="1" dirty="0" smtClean="0"/>
              <a:t/>
            </a:r>
            <a:br>
              <a:rPr lang="ro-RO" sz="4800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sz="2800" b="1" dirty="0" smtClean="0"/>
              <a:t/>
            </a:r>
            <a:br>
              <a:rPr lang="ro-RO" sz="2800" b="1" dirty="0" smtClean="0"/>
            </a:br>
            <a:r>
              <a:rPr lang="ro-RO" sz="2800" b="1" dirty="0" smtClean="0"/>
              <a:t/>
            </a:r>
            <a:br>
              <a:rPr lang="ro-RO" sz="2800" b="1" dirty="0" smtClean="0"/>
            </a:br>
            <a:r>
              <a:rPr lang="ro-RO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x-none" sz="2000" b="1" dirty="0" smtClean="0">
                <a:solidFill>
                  <a:schemeClr val="accent2"/>
                </a:solidFill>
              </a:rPr>
              <a:t/>
            </a:r>
            <a:br>
              <a:rPr lang="x-none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4900" b="1" dirty="0" err="1" smtClean="0">
                <a:solidFill>
                  <a:srgbClr val="002060"/>
                </a:solidFill>
              </a:rPr>
              <a:t>Politica</a:t>
            </a:r>
            <a:r>
              <a:rPr lang="en-US" sz="4900" b="1" dirty="0" smtClean="0">
                <a:solidFill>
                  <a:srgbClr val="002060"/>
                </a:solidFill>
              </a:rPr>
              <a:t> </a:t>
            </a:r>
            <a:r>
              <a:rPr lang="en-US" sz="4900" b="1" dirty="0">
                <a:solidFill>
                  <a:srgbClr val="002060"/>
                </a:solidFill>
              </a:rPr>
              <a:t>de </a:t>
            </a:r>
            <a:r>
              <a:rPr lang="en-US" sz="4900" b="1" dirty="0" smtClean="0">
                <a:solidFill>
                  <a:srgbClr val="002060"/>
                </a:solidFill>
              </a:rPr>
              <a:t/>
            </a:r>
            <a:br>
              <a:rPr lang="en-US" sz="4900" b="1" dirty="0" smtClean="0">
                <a:solidFill>
                  <a:srgbClr val="002060"/>
                </a:solidFill>
              </a:rPr>
            </a:br>
            <a:r>
              <a:rPr lang="en-US" sz="4900" b="1" dirty="0" err="1" smtClean="0">
                <a:solidFill>
                  <a:srgbClr val="002060"/>
                </a:solidFill>
              </a:rPr>
              <a:t>dezvoltare</a:t>
            </a:r>
            <a:r>
              <a:rPr lang="en-US" sz="4900" b="1" dirty="0" smtClean="0">
                <a:solidFill>
                  <a:srgbClr val="002060"/>
                </a:solidFill>
              </a:rPr>
              <a:t> </a:t>
            </a:r>
            <a:r>
              <a:rPr lang="en-US" sz="4900" b="1" dirty="0" err="1" smtClean="0">
                <a:solidFill>
                  <a:srgbClr val="002060"/>
                </a:solidFill>
              </a:rPr>
              <a:t>regională</a:t>
            </a:r>
            <a:r>
              <a:rPr lang="en-US" sz="4900" b="1" dirty="0" smtClean="0">
                <a:solidFill>
                  <a:srgbClr val="002060"/>
                </a:solidFill>
              </a:rPr>
              <a:t> </a:t>
            </a:r>
            <a:r>
              <a:rPr lang="en-US" sz="4900" b="1" dirty="0" err="1">
                <a:solidFill>
                  <a:srgbClr val="002060"/>
                </a:solidFill>
              </a:rPr>
              <a:t>în</a:t>
            </a:r>
            <a:r>
              <a:rPr lang="en-US" sz="4900" b="1" dirty="0">
                <a:solidFill>
                  <a:srgbClr val="002060"/>
                </a:solidFill>
              </a:rPr>
              <a:t> </a:t>
            </a:r>
            <a:r>
              <a:rPr lang="en-US" sz="4900" b="1" dirty="0" err="1" smtClean="0">
                <a:solidFill>
                  <a:srgbClr val="002060"/>
                </a:solidFill>
              </a:rPr>
              <a:t>Republica</a:t>
            </a:r>
            <a:r>
              <a:rPr lang="en-US" sz="4900" b="1" dirty="0">
                <a:solidFill>
                  <a:srgbClr val="002060"/>
                </a:solidFill>
              </a:rPr>
              <a:t> </a:t>
            </a:r>
            <a:r>
              <a:rPr lang="en-US" sz="4900" b="1" dirty="0" smtClean="0">
                <a:solidFill>
                  <a:srgbClr val="002060"/>
                </a:solidFill>
              </a:rPr>
              <a:t>Moldova</a:t>
            </a:r>
            <a:r>
              <a:rPr lang="ro-RO" b="1" dirty="0" smtClean="0"/>
              <a:t>                                   </a:t>
            </a:r>
            <a:r>
              <a:rPr lang="ro-RO" sz="2400" b="1" dirty="0" smtClean="0"/>
              <a:t> </a:t>
            </a:r>
            <a:r>
              <a:rPr lang="ro-RO" sz="2800" b="1" dirty="0" smtClean="0">
                <a:solidFill>
                  <a:schemeClr val="accent2"/>
                </a:solidFill>
              </a:rPr>
              <a:t/>
            </a:r>
            <a:br>
              <a:rPr lang="ro-RO" sz="2800" b="1" dirty="0" smtClean="0">
                <a:solidFill>
                  <a:schemeClr val="accent2"/>
                </a:solidFill>
              </a:rPr>
            </a:br>
            <a:r>
              <a:rPr lang="ro-RO" sz="2800" b="1" dirty="0" smtClean="0"/>
              <a:t/>
            </a:r>
            <a:br>
              <a:rPr lang="ro-RO" sz="2800" b="1" dirty="0" smtClean="0"/>
            </a:br>
            <a:r>
              <a:rPr lang="ro-RO" sz="3800" b="1" dirty="0" smtClean="0"/>
              <a:t/>
            </a:r>
            <a:br>
              <a:rPr lang="ro-RO" sz="3800" b="1" dirty="0" smtClean="0"/>
            </a:b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ro-RO" sz="4000" b="1" dirty="0" smtClean="0">
                <a:solidFill>
                  <a:schemeClr val="accent2"/>
                </a:solidFill>
              </a:rPr>
              <a:t> 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endParaRPr lang="en-US" sz="3200" dirty="0" smtClean="0"/>
          </a:p>
        </p:txBody>
      </p:sp>
      <p:cxnSp>
        <p:nvCxnSpPr>
          <p:cNvPr id="8" name="Straight Connector 8"/>
          <p:cNvCxnSpPr/>
          <p:nvPr/>
        </p:nvCxnSpPr>
        <p:spPr>
          <a:xfrm>
            <a:off x="357188" y="1528763"/>
            <a:ext cx="848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reptunghi 8"/>
          <p:cNvSpPr/>
          <p:nvPr/>
        </p:nvSpPr>
        <p:spPr>
          <a:xfrm>
            <a:off x="2267744" y="6146140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x-none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SECTIA  POLITICI  REGIONALE ȘI COOPERARE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x-none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EXTERNĂ,</a:t>
            </a:r>
          </a:p>
          <a:p>
            <a:pPr algn="ctr">
              <a:defRPr/>
            </a:pPr>
            <a:r>
              <a:rPr lang="x-none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ADR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 </a:t>
            </a:r>
            <a:r>
              <a:rPr lang="x-none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CENTRU</a:t>
            </a:r>
            <a:endParaRPr lang="ro-RO" sz="1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8" y="265112"/>
            <a:ext cx="3336308" cy="1022351"/>
          </a:xfrm>
          <a:prstGeom prst="rect">
            <a:avLst/>
          </a:prstGeom>
        </p:spPr>
      </p:pic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6867"/>
            <a:ext cx="3147115" cy="85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lastMD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558515"/>
            <a:ext cx="3381548" cy="46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44624"/>
            <a:ext cx="8229600" cy="1214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err="1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Cadrul</a:t>
            </a:r>
            <a:r>
              <a:rPr lang="en-US" altLang="en-US" sz="3200" b="1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legislativ</a:t>
            </a:r>
            <a:r>
              <a:rPr lang="x-none" altLang="en-US" sz="3200" b="1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x-none" altLang="en-US" sz="32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și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normativ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935502" cy="4968552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2">
                  <a:lumMod val="75000"/>
                </a:schemeClr>
              </a:buClr>
              <a:defRPr/>
            </a:pPr>
            <a:r>
              <a:rPr lang="ro-RO" sz="28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Legea nr. 438 </a:t>
            </a:r>
            <a:r>
              <a:rPr lang="ro-RO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din 28.12.2006 </a:t>
            </a:r>
            <a:r>
              <a:rPr lang="ro-RO" sz="28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privind dezvoltarea regională în Republica Moldova</a:t>
            </a:r>
            <a:endParaRPr lang="ro-RO" sz="28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2">
                  <a:lumMod val="75000"/>
                </a:schemeClr>
              </a:buClr>
              <a:defRPr/>
            </a:pPr>
            <a:r>
              <a:rPr lang="ro-RO" sz="2800" b="1" dirty="0" smtClean="0">
                <a:solidFill>
                  <a:srgbClr val="002060"/>
                </a:solidFill>
                <a:cs typeface="Arial" pitchFamily="34" charset="0"/>
              </a:rPr>
              <a:t>Legea </a:t>
            </a:r>
            <a:r>
              <a:rPr lang="ro-RO" sz="2800" b="1" dirty="0">
                <a:solidFill>
                  <a:srgbClr val="002060"/>
                </a:solidFill>
                <a:cs typeface="Arial" pitchFamily="34" charset="0"/>
              </a:rPr>
              <a:t>nr</a:t>
            </a:r>
            <a:r>
              <a:rPr lang="ro-RO" sz="2800" b="1" dirty="0" smtClean="0">
                <a:solidFill>
                  <a:srgbClr val="002060"/>
                </a:solidFill>
                <a:cs typeface="Arial" pitchFamily="34" charset="0"/>
              </a:rPr>
              <a:t>. 307</a:t>
            </a:r>
            <a:r>
              <a:rPr lang="ro-RO" sz="2800" dirty="0" smtClean="0">
                <a:solidFill>
                  <a:srgbClr val="002060"/>
                </a:solidFill>
                <a:cs typeface="Arial" pitchFamily="34" charset="0"/>
              </a:rPr>
              <a:t> din 22.12.2016 </a:t>
            </a:r>
            <a:r>
              <a:rPr lang="ro-RO" sz="2800" dirty="0">
                <a:solidFill>
                  <a:srgbClr val="002060"/>
                </a:solidFill>
                <a:cs typeface="Arial" pitchFamily="34" charset="0"/>
              </a:rPr>
              <a:t>pentru completarea Legii nr. 438-XVI din 28 decembrie 2006 privind dezvoltarea regională în Republica Moldova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2">
                  <a:lumMod val="75000"/>
                </a:schemeClr>
              </a:buClr>
              <a:defRPr/>
            </a:pPr>
            <a:r>
              <a:rPr lang="ro-RO" sz="2800" b="1" dirty="0" smtClean="0">
                <a:solidFill>
                  <a:srgbClr val="002060"/>
                </a:solidFill>
                <a:cs typeface="Arial" pitchFamily="34" charset="0"/>
              </a:rPr>
              <a:t>HG nr. 127 </a:t>
            </a:r>
            <a:r>
              <a:rPr lang="ro-RO" sz="2800" dirty="0" smtClean="0">
                <a:solidFill>
                  <a:srgbClr val="002060"/>
                </a:solidFill>
                <a:cs typeface="Arial" pitchFamily="34" charset="0"/>
              </a:rPr>
              <a:t>din 08.02.2008 cu privire la </a:t>
            </a:r>
            <a:r>
              <a:rPr lang="ro-RO" sz="2800" b="1" dirty="0" smtClean="0">
                <a:solidFill>
                  <a:srgbClr val="002060"/>
                </a:solidFill>
                <a:cs typeface="Arial" pitchFamily="34" charset="0"/>
              </a:rPr>
              <a:t>măsurile de realizare a legii</a:t>
            </a:r>
            <a:r>
              <a:rPr lang="ro-RO" sz="2800" dirty="0" smtClean="0">
                <a:solidFill>
                  <a:srgbClr val="002060"/>
                </a:solidFill>
                <a:cs typeface="Arial" pitchFamily="34" charset="0"/>
              </a:rPr>
              <a:t> nr. 438 din 28.12.2006 privind dezvoltarea regională în Republica Moldova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2">
                  <a:lumMod val="75000"/>
                </a:schemeClr>
              </a:buClr>
              <a:defRPr/>
            </a:pPr>
            <a:r>
              <a:rPr lang="it-IT" sz="2800" b="1" dirty="0" smtClean="0">
                <a:solidFill>
                  <a:srgbClr val="002060"/>
                </a:solidFill>
                <a:cs typeface="Arial" pitchFamily="34" charset="0"/>
              </a:rPr>
              <a:t>HG  </a:t>
            </a:r>
            <a:r>
              <a:rPr lang="it-IT" sz="2800" b="1" dirty="0">
                <a:solidFill>
                  <a:srgbClr val="002060"/>
                </a:solidFill>
                <a:cs typeface="Arial" pitchFamily="34" charset="0"/>
              </a:rPr>
              <a:t>nr. 1305 din 21.11.2008 </a:t>
            </a:r>
            <a:r>
              <a:rPr lang="it-IT" sz="2800" dirty="0">
                <a:solidFill>
                  <a:srgbClr val="002060"/>
                </a:solidFill>
                <a:cs typeface="Arial" pitchFamily="34" charset="0"/>
              </a:rPr>
              <a:t>cu privire la </a:t>
            </a:r>
            <a:r>
              <a:rPr lang="x-none" sz="2800">
                <a:solidFill>
                  <a:srgbClr val="002060"/>
                </a:solidFill>
                <a:cs typeface="Arial" pitchFamily="34" charset="0"/>
              </a:rPr>
              <a:t>componența </a:t>
            </a:r>
            <a:r>
              <a:rPr lang="it-IT" sz="2800" dirty="0">
                <a:solidFill>
                  <a:srgbClr val="002060"/>
                </a:solidFill>
                <a:cs typeface="Arial" pitchFamily="34" charset="0"/>
              </a:rPr>
              <a:t>Consiliului Naţional de Coordonare a Dezvoltării </a:t>
            </a:r>
            <a:r>
              <a:rPr lang="it-IT" sz="2800" dirty="0" smtClean="0">
                <a:solidFill>
                  <a:srgbClr val="002060"/>
                </a:solidFill>
                <a:cs typeface="Arial" pitchFamily="34" charset="0"/>
              </a:rPr>
              <a:t>Regionale</a:t>
            </a:r>
            <a:endParaRPr lang="ro-RO" sz="2800" dirty="0">
              <a:solidFill>
                <a:srgbClr val="002060"/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2">
                  <a:lumMod val="75000"/>
                </a:schemeClr>
              </a:buClr>
              <a:defRPr/>
            </a:pPr>
            <a:r>
              <a:rPr lang="en-US" sz="2800" b="1" dirty="0" err="1" smtClean="0">
                <a:solidFill>
                  <a:srgbClr val="002060"/>
                </a:solidFill>
                <a:cs typeface="Arial" pitchFamily="34" charset="0"/>
              </a:rPr>
              <a:t>Regulamente</a:t>
            </a:r>
            <a:r>
              <a:rPr lang="en-US" sz="2800" b="1" dirty="0" smtClean="0">
                <a:solidFill>
                  <a:srgbClr val="002060"/>
                </a:solidFill>
                <a:cs typeface="Arial" pitchFamily="34" charset="0"/>
              </a:rPr>
              <a:t>: 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pt-BR" sz="2100" dirty="0">
                <a:solidFill>
                  <a:srgbClr val="002060"/>
                </a:solidFill>
                <a:cs typeface="Arial" pitchFamily="34" charset="0"/>
              </a:rPr>
              <a:t>Regulamentul Consiliului Naţional de Coordonare a Dezvoltării Regionale;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pt-BR" sz="2100" dirty="0" smtClean="0">
                <a:solidFill>
                  <a:srgbClr val="002060"/>
                </a:solidFill>
                <a:cs typeface="Arial" pitchFamily="34" charset="0"/>
              </a:rPr>
              <a:t>Regulamentul-cadru </a:t>
            </a:r>
            <a:r>
              <a:rPr lang="pt-BR" sz="2100" dirty="0">
                <a:solidFill>
                  <a:srgbClr val="002060"/>
                </a:solidFill>
                <a:cs typeface="Arial" pitchFamily="34" charset="0"/>
              </a:rPr>
              <a:t>al Consiliului Regional pentru Dezvoltare;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pt-BR" sz="2100" dirty="0" smtClean="0">
                <a:solidFill>
                  <a:srgbClr val="002060"/>
                </a:solidFill>
                <a:cs typeface="Arial" pitchFamily="34" charset="0"/>
              </a:rPr>
              <a:t>Regulamentul-cadru </a:t>
            </a:r>
            <a:r>
              <a:rPr lang="pt-BR" sz="2100" dirty="0">
                <a:solidFill>
                  <a:srgbClr val="002060"/>
                </a:solidFill>
                <a:cs typeface="Arial" pitchFamily="34" charset="0"/>
              </a:rPr>
              <a:t>al Agenţiei de Dezvoltare Regională;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pt-BR" sz="2100" dirty="0">
                <a:solidFill>
                  <a:srgbClr val="002060"/>
                </a:solidFill>
                <a:cs typeface="Arial" pitchFamily="34" charset="0"/>
              </a:rPr>
              <a:t>Regulamentul de formare şi utilizare a mijloacelor Fondului naţional pentru dezvoltarea regională</a:t>
            </a:r>
            <a:r>
              <a:rPr lang="pt-BR" sz="2100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pt-BR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92442D-DE97-43E8-A908-E00EF667F86C}" type="slidenum">
              <a:rPr lang="en-US" altLang="ru-RU">
                <a:solidFill>
                  <a:srgbClr val="898989"/>
                </a:solidFill>
              </a:rPr>
              <a:pPr eaLnBrk="1" hangingPunct="1"/>
              <a:t>2</a:t>
            </a:fld>
            <a:endParaRPr lang="en-US" altLang="ru-RU">
              <a:solidFill>
                <a:srgbClr val="89898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300073"/>
            <a:ext cx="694072" cy="714745"/>
          </a:xfrm>
          <a:prstGeom prst="rect">
            <a:avLst/>
          </a:prstGeom>
        </p:spPr>
      </p:pic>
      <p:pic>
        <p:nvPicPr>
          <p:cNvPr id="2050" name="Picture 2" descr="C:\Users\user\Desktop\PNG\adrCentru\01-MADRM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484"/>
            <a:ext cx="8159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education.gov.mt/en/resources/PublishingImages/Policy%20Icon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970" y="1119410"/>
            <a:ext cx="7457454" cy="5062788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vi-VN" sz="35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Politică de dezvoltare regională </a:t>
            </a:r>
            <a:endParaRPr lang="ro-RO" sz="35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o-RO" sz="19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cf. </a:t>
            </a:r>
            <a:r>
              <a:rPr lang="vi-VN" sz="19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Leg</a:t>
            </a:r>
            <a:r>
              <a:rPr lang="ro-RO" sz="19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vi-VN" sz="19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nr. 438 privind dezvoltarea regională în </a:t>
            </a:r>
            <a:r>
              <a:rPr lang="en-US" sz="19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RM</a:t>
            </a:r>
            <a:endParaRPr lang="vi-VN" sz="19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o-RO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activitate </a:t>
            </a:r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coordonată a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autorităţilor</a:t>
            </a:r>
            <a:r>
              <a:rPr lang="ro-RO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administraţiei </a:t>
            </a:r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publice centrale şi locale, </a:t>
            </a:r>
            <a:endParaRPr lang="ro-RO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colectivităţilor locale şi a organizaţiilor neguvernamentale, </a:t>
            </a:r>
            <a:endParaRPr lang="ro-RO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orientată </a:t>
            </a:r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spre planificarea şi realizarea unei dezvoltări social-economice teritoriale echilibrate, </a:t>
            </a:r>
            <a:endParaRPr lang="ro-RO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spre </a:t>
            </a:r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sprijinirea nemijlocită a dezvoltării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social</a:t>
            </a:r>
            <a:r>
              <a:rPr lang="ro-RO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-e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conomice </a:t>
            </a:r>
            <a:r>
              <a:rPr lang="vi-VN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zonelor defavorizate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o-RO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o-RO" sz="2000" i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92442D-DE97-43E8-A908-E00EF667F86C}" type="slidenum">
              <a:rPr lang="en-US" altLang="ru-RU">
                <a:solidFill>
                  <a:srgbClr val="898989"/>
                </a:solidFill>
              </a:rPr>
              <a:pPr eaLnBrk="1" hangingPunct="1"/>
              <a:t>3</a:t>
            </a:fld>
            <a:endParaRPr lang="en-US" altLang="ru-RU">
              <a:solidFill>
                <a:srgbClr val="89898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300073"/>
            <a:ext cx="694072" cy="714745"/>
          </a:xfrm>
          <a:prstGeom prst="rect">
            <a:avLst/>
          </a:prstGeom>
        </p:spPr>
      </p:pic>
      <p:pic>
        <p:nvPicPr>
          <p:cNvPr id="2050" name="Picture 2" descr="C:\Users\user\Desktop\PNG\adrCentru\01-MADRM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484"/>
            <a:ext cx="8159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education.gov.mt/en/resources/PublishingImages/Policy%20Icon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3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54322"/>
            <a:ext cx="8229600" cy="1214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err="1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Cadrul</a:t>
            </a:r>
            <a:r>
              <a:rPr lang="en-US" altLang="en-US" sz="3200" b="1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institu</a:t>
            </a:r>
            <a:r>
              <a:rPr lang="x-none" altLang="en-US" sz="3200" b="1" dirty="0" err="1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țional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611907"/>
            <a:ext cx="7935502" cy="469741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ro-RO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Nivel </a:t>
            </a:r>
            <a:r>
              <a:rPr lang="ro-RO" sz="2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național: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o-RO" sz="24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Consiliul Național de Coordonare a Dezvoltării </a:t>
            </a:r>
            <a:r>
              <a:rPr lang="ro-RO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Regionale (CNCDR)</a:t>
            </a:r>
            <a:endParaRPr lang="ro-RO" sz="24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Ministerul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Agriculturii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Dezvolt</a:t>
            </a:r>
            <a:r>
              <a:rPr lang="ro-RO" sz="24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ării</a:t>
            </a:r>
            <a:r>
              <a:rPr lang="ro-RO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Regionale și Mediului (MADRM)</a:t>
            </a:r>
            <a:endParaRPr lang="ro-RO" sz="24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  <a:defRPr/>
            </a:pPr>
            <a:endParaRPr lang="ro-RO" sz="24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ro-RO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Nivel </a:t>
            </a:r>
            <a:r>
              <a:rPr lang="ro-RO" sz="2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regional: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o-RO" sz="24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Consiliile Regionale pentru Dezvoltare Nord, </a:t>
            </a:r>
            <a:r>
              <a:rPr lang="ro-RO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Centru, Sud, Găgăuzia (CRD-uri)</a:t>
            </a:r>
            <a:endParaRPr lang="ro-RO" sz="24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o-RO" sz="24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Agențiile de dezvoltare regională Nord, </a:t>
            </a:r>
            <a:r>
              <a:rPr lang="ro-RO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Centru, Sud, Găgăuzia (</a:t>
            </a:r>
            <a:r>
              <a:rPr lang="ro-RO" sz="24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ADR-uri</a:t>
            </a:r>
            <a:r>
              <a:rPr lang="ro-RO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)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92442D-DE97-43E8-A908-E00EF667F86C}" type="slidenum">
              <a:rPr lang="en-US" altLang="ru-RU">
                <a:solidFill>
                  <a:srgbClr val="898989"/>
                </a:solidFill>
              </a:rPr>
              <a:pPr eaLnBrk="1" hangingPunct="1"/>
              <a:t>4</a:t>
            </a:fld>
            <a:endParaRPr lang="en-US" altLang="ru-RU">
              <a:solidFill>
                <a:srgbClr val="89898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300073"/>
            <a:ext cx="694072" cy="714745"/>
          </a:xfrm>
          <a:prstGeom prst="rect">
            <a:avLst/>
          </a:prstGeom>
        </p:spPr>
      </p:pic>
      <p:pic>
        <p:nvPicPr>
          <p:cNvPr id="2050" name="Picture 2" descr="C:\Users\user\Desktop\PNG\adrCentru\01-MADRM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484"/>
            <a:ext cx="8159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education.gov.mt/en/resources/PublishingImages/Policy%20Icon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7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44624"/>
            <a:ext cx="8229600" cy="1214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altLang="en-US" sz="3000" b="1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Planificare strategică</a:t>
            </a:r>
            <a:r>
              <a:rPr lang="en-US" altLang="en-US" sz="30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 (</a:t>
            </a:r>
            <a:r>
              <a:rPr lang="en-US" altLang="en-US" sz="3000" b="1" dirty="0" err="1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na</a:t>
            </a:r>
            <a:r>
              <a:rPr lang="ro-RO" altLang="en-US" sz="3000" b="1" dirty="0" err="1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țional</a:t>
            </a:r>
            <a:r>
              <a:rPr lang="ro-RO" altLang="en-US" sz="30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/local)</a:t>
            </a:r>
            <a:endParaRPr lang="en-US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484784"/>
            <a:ext cx="7935502" cy="4968552"/>
          </a:xfrm>
        </p:spPr>
        <p:txBody>
          <a:bodyPr rtlCol="0">
            <a:normAutofit fontScale="92500" lnSpcReduction="10000"/>
          </a:bodyPr>
          <a:lstStyle/>
          <a:p>
            <a:pPr lvl="0"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o-RO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Strategia Naţională de Dezvoltare </a:t>
            </a:r>
            <a:r>
              <a:rPr lang="ro-RO" sz="24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a Republicii Moldova </a:t>
            </a:r>
            <a:r>
              <a:rPr lang="ro-RO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2012-2020</a:t>
            </a:r>
            <a:endParaRPr lang="ro-RO" sz="24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it-IT" sz="2400" b="1" dirty="0" smtClean="0">
                <a:solidFill>
                  <a:srgbClr val="002060"/>
                </a:solidFill>
                <a:cs typeface="Arial" pitchFamily="34" charset="0"/>
              </a:rPr>
              <a:t>Strategia Na</a:t>
            </a:r>
            <a:r>
              <a:rPr lang="x-none" sz="2400" b="1" dirty="0" err="1" smtClean="0">
                <a:solidFill>
                  <a:srgbClr val="002060"/>
                </a:solidFill>
                <a:cs typeface="Arial" pitchFamily="34" charset="0"/>
              </a:rPr>
              <a:t>țională</a:t>
            </a:r>
            <a:r>
              <a:rPr lang="x-none" sz="24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  <a:cs typeface="Arial" pitchFamily="34" charset="0"/>
              </a:rPr>
              <a:t>de </a:t>
            </a:r>
            <a:r>
              <a:rPr lang="x-none" sz="2400" b="1" dirty="0" smtClean="0">
                <a:solidFill>
                  <a:srgbClr val="002060"/>
                </a:solidFill>
                <a:cs typeface="Arial" pitchFamily="34" charset="0"/>
              </a:rPr>
              <a:t>D</a:t>
            </a:r>
            <a:r>
              <a:rPr lang="it-IT" sz="2400" b="1" dirty="0" smtClean="0">
                <a:solidFill>
                  <a:srgbClr val="002060"/>
                </a:solidFill>
                <a:cs typeface="Arial" pitchFamily="34" charset="0"/>
              </a:rPr>
              <a:t>ezvoltare </a:t>
            </a:r>
            <a:r>
              <a:rPr lang="x-none" sz="2400" b="1" dirty="0" smtClean="0">
                <a:solidFill>
                  <a:srgbClr val="002060"/>
                </a:solidFill>
                <a:cs typeface="Arial" pitchFamily="34" charset="0"/>
              </a:rPr>
              <a:t>R</a:t>
            </a:r>
            <a:r>
              <a:rPr lang="it-IT" sz="2400" b="1" dirty="0" smtClean="0">
                <a:solidFill>
                  <a:srgbClr val="002060"/>
                </a:solidFill>
                <a:cs typeface="Arial" pitchFamily="34" charset="0"/>
              </a:rPr>
              <a:t>egională</a:t>
            </a:r>
            <a:r>
              <a:rPr lang="x-none" sz="24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x-none" sz="2400" dirty="0">
                <a:solidFill>
                  <a:srgbClr val="002060"/>
                </a:solidFill>
                <a:cs typeface="Arial" pitchFamily="34" charset="0"/>
              </a:rPr>
              <a:t>pentru </a:t>
            </a:r>
            <a:r>
              <a:rPr lang="x-none" sz="2400">
                <a:solidFill>
                  <a:srgbClr val="002060"/>
                </a:solidFill>
                <a:cs typeface="Arial" pitchFamily="34" charset="0"/>
              </a:rPr>
              <a:t>anii </a:t>
            </a:r>
            <a:r>
              <a:rPr lang="x-none" sz="2400" smtClean="0">
                <a:solidFill>
                  <a:srgbClr val="002060"/>
                </a:solidFill>
                <a:cs typeface="Arial" pitchFamily="34" charset="0"/>
              </a:rPr>
              <a:t>2016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-</a:t>
            </a:r>
            <a:r>
              <a:rPr lang="x-none" sz="2400" smtClean="0">
                <a:solidFill>
                  <a:srgbClr val="002060"/>
                </a:solidFill>
                <a:cs typeface="Arial" pitchFamily="34" charset="0"/>
              </a:rPr>
              <a:t>2020</a:t>
            </a:r>
            <a:r>
              <a:rPr lang="x-none" sz="2400" b="1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x-none" sz="2400" dirty="0" smtClean="0">
                <a:solidFill>
                  <a:srgbClr val="002060"/>
                </a:solidFill>
                <a:cs typeface="Arial" pitchFamily="34" charset="0"/>
              </a:rPr>
              <a:t>aprobată prin 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Legea nr</a:t>
            </a:r>
            <a:r>
              <a:rPr lang="ro-RO" sz="2400" dirty="0">
                <a:solidFill>
                  <a:srgbClr val="002060"/>
                </a:solidFill>
                <a:cs typeface="Arial" pitchFamily="34" charset="0"/>
              </a:rPr>
              <a:t>. 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239 din 13.10</a:t>
            </a:r>
            <a:r>
              <a:rPr lang="en-US" sz="2400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2016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o-RO" sz="2400" b="1" dirty="0" smtClean="0">
                <a:solidFill>
                  <a:srgbClr val="002060"/>
                </a:solidFill>
                <a:cs typeface="Arial" pitchFamily="34" charset="0"/>
              </a:rPr>
              <a:t>Documentul </a:t>
            </a:r>
            <a:r>
              <a:rPr lang="ro-RO" sz="2400" b="1" dirty="0">
                <a:solidFill>
                  <a:srgbClr val="002060"/>
                </a:solidFill>
                <a:cs typeface="Arial" pitchFamily="34" charset="0"/>
              </a:rPr>
              <a:t>Unic de </a:t>
            </a:r>
            <a:r>
              <a:rPr lang="ro-RO" sz="2400" b="1" dirty="0" smtClean="0">
                <a:solidFill>
                  <a:srgbClr val="002060"/>
                </a:solidFill>
                <a:cs typeface="Arial" pitchFamily="34" charset="0"/>
              </a:rPr>
              <a:t>Program </a:t>
            </a:r>
            <a:r>
              <a:rPr lang="ro-RO" sz="2400" dirty="0">
                <a:solidFill>
                  <a:srgbClr val="002060"/>
                </a:solidFill>
                <a:cs typeface="Arial" pitchFamily="34" charset="0"/>
              </a:rPr>
              <a:t>pentru anii 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2017-2020, aprobat prin HG </a:t>
            </a:r>
            <a:r>
              <a:rPr lang="ro-RO" sz="2400" dirty="0">
                <a:solidFill>
                  <a:srgbClr val="002060"/>
                </a:solidFill>
                <a:cs typeface="Arial" pitchFamily="34" charset="0"/>
              </a:rPr>
              <a:t>nr. 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203 </a:t>
            </a:r>
            <a:r>
              <a:rPr lang="ro-RO" sz="2400" dirty="0">
                <a:solidFill>
                  <a:srgbClr val="002060"/>
                </a:solidFill>
                <a:cs typeface="Arial" pitchFamily="34" charset="0"/>
              </a:rPr>
              <a:t>din 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29.03.2017</a:t>
            </a:r>
            <a:endParaRPr lang="ro-RO" sz="2400" dirty="0">
              <a:solidFill>
                <a:srgbClr val="002060"/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it-IT" sz="2400" b="1" dirty="0" smtClean="0">
                <a:solidFill>
                  <a:srgbClr val="002060"/>
                </a:solidFill>
                <a:cs typeface="Arial" pitchFamily="34" charset="0"/>
              </a:rPr>
              <a:t>Strategiile </a:t>
            </a:r>
            <a:r>
              <a:rPr lang="it-IT" sz="2400" b="1" dirty="0">
                <a:solidFill>
                  <a:srgbClr val="002060"/>
                </a:solidFill>
                <a:cs typeface="Arial" pitchFamily="34" charset="0"/>
              </a:rPr>
              <a:t>de Dezvoltare </a:t>
            </a:r>
            <a:r>
              <a:rPr lang="it-IT" sz="2400" b="1" dirty="0" smtClean="0">
                <a:solidFill>
                  <a:srgbClr val="002060"/>
                </a:solidFill>
                <a:cs typeface="Arial" pitchFamily="34" charset="0"/>
              </a:rPr>
              <a:t>Regională</a:t>
            </a:r>
            <a:r>
              <a:rPr lang="x-none" sz="24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it-IT" sz="2400" dirty="0" smtClean="0">
                <a:solidFill>
                  <a:srgbClr val="002060"/>
                </a:solidFill>
                <a:cs typeface="Arial" pitchFamily="34" charset="0"/>
              </a:rPr>
              <a:t>Nord</a:t>
            </a:r>
            <a:r>
              <a:rPr lang="it-IT" sz="2400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it-IT" sz="2400" dirty="0" smtClean="0">
                <a:solidFill>
                  <a:srgbClr val="002060"/>
                </a:solidFill>
                <a:cs typeface="Arial" pitchFamily="34" charset="0"/>
              </a:rPr>
              <a:t>Centru</a:t>
            </a:r>
            <a:r>
              <a:rPr lang="x-none" sz="2400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it-IT" sz="2400" dirty="0" smtClean="0">
                <a:solidFill>
                  <a:srgbClr val="002060"/>
                </a:solidFill>
                <a:cs typeface="Arial" pitchFamily="34" charset="0"/>
              </a:rPr>
              <a:t>Sud</a:t>
            </a:r>
            <a:r>
              <a:rPr lang="x-none" sz="24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x-none" sz="2400" dirty="0" smtClean="0">
                <a:solidFill>
                  <a:srgbClr val="002060"/>
                </a:solidFill>
                <a:cs typeface="Arial" pitchFamily="34" charset="0"/>
              </a:rPr>
              <a:t>și Găgăuzia</a:t>
            </a:r>
            <a:endParaRPr lang="it-IT" sz="2400" dirty="0">
              <a:solidFill>
                <a:srgbClr val="002060"/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it-IT" sz="2400" b="1" dirty="0">
                <a:solidFill>
                  <a:srgbClr val="002060"/>
                </a:solidFill>
                <a:cs typeface="Arial" pitchFamily="34" charset="0"/>
              </a:rPr>
              <a:t>Planurile Operaționale </a:t>
            </a:r>
            <a:r>
              <a:rPr lang="it-IT" sz="2400" b="1" dirty="0" smtClean="0">
                <a:solidFill>
                  <a:srgbClr val="002060"/>
                </a:solidFill>
                <a:cs typeface="Arial" pitchFamily="34" charset="0"/>
              </a:rPr>
              <a:t>Regionale</a:t>
            </a:r>
            <a:r>
              <a:rPr lang="x-none" sz="2400" dirty="0" smtClean="0">
                <a:solidFill>
                  <a:srgbClr val="002060"/>
                </a:solidFill>
                <a:cs typeface="Arial" pitchFamily="34" charset="0"/>
              </a:rPr>
              <a:t> Nord, </a:t>
            </a:r>
            <a:r>
              <a:rPr lang="it-IT" sz="2400" dirty="0" smtClean="0">
                <a:solidFill>
                  <a:srgbClr val="002060"/>
                </a:solidFill>
                <a:cs typeface="Arial" pitchFamily="34" charset="0"/>
              </a:rPr>
              <a:t>Centru</a:t>
            </a:r>
            <a:r>
              <a:rPr lang="x-none" sz="2400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it-IT" sz="2400" dirty="0" smtClean="0">
                <a:solidFill>
                  <a:srgbClr val="002060"/>
                </a:solidFill>
                <a:cs typeface="Arial" pitchFamily="34" charset="0"/>
              </a:rPr>
              <a:t>Sud</a:t>
            </a:r>
            <a:r>
              <a:rPr lang="x-none" sz="24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x-none" sz="2400" smtClean="0">
                <a:solidFill>
                  <a:srgbClr val="002060"/>
                </a:solidFill>
                <a:cs typeface="Arial" pitchFamily="34" charset="0"/>
              </a:rPr>
              <a:t>și Găgăuzia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o-RO" sz="2400" b="1" dirty="0" smtClean="0">
                <a:solidFill>
                  <a:srgbClr val="002060"/>
                </a:solidFill>
                <a:cs typeface="Arial" pitchFamily="34" charset="0"/>
              </a:rPr>
              <a:t>Programele Regionale Sectoriale </a:t>
            </a:r>
            <a:r>
              <a:rPr lang="ro-RO" sz="2400" dirty="0" smtClean="0">
                <a:solidFill>
                  <a:srgbClr val="002060"/>
                </a:solidFill>
                <a:cs typeface="Arial" pitchFamily="34" charset="0"/>
              </a:rPr>
              <a:t>în cele </a:t>
            </a:r>
            <a:r>
              <a:rPr lang="ro-RO" sz="2400" b="1" dirty="0" smtClean="0">
                <a:solidFill>
                  <a:srgbClr val="002060"/>
                </a:solidFill>
                <a:cs typeface="Arial" pitchFamily="34" charset="0"/>
              </a:rPr>
              <a:t>6 domenii de intervenție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o-RO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nfrastructura </a:t>
            </a:r>
            <a:r>
              <a:rPr lang="vi-VN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drumurilor regionale și locale, </a:t>
            </a:r>
            <a:r>
              <a:rPr lang="ro-RO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provizionarea </a:t>
            </a:r>
            <a:r>
              <a:rPr lang="vi-VN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cu apă și </a:t>
            </a:r>
            <a:r>
              <a:rPr lang="ro-RO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canalizare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o-RO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anagementul </a:t>
            </a:r>
            <a:r>
              <a:rPr lang="vi-VN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deșeurilor solide, </a:t>
            </a:r>
            <a:r>
              <a:rPr lang="ro-RO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ezvoltarea </a:t>
            </a:r>
            <a:r>
              <a:rPr lang="vi-VN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infrastructurii de afaceri, </a:t>
            </a:r>
            <a:r>
              <a:rPr lang="ro-RO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porirea </a:t>
            </a:r>
            <a:r>
              <a:rPr lang="vi-VN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atractivității turistice, </a:t>
            </a:r>
            <a:r>
              <a:rPr lang="ro-RO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ficiența </a:t>
            </a:r>
            <a:r>
              <a:rPr lang="vi-VN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energetică a clădirilor publice).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pt-BR" sz="2400" dirty="0">
              <a:solidFill>
                <a:srgbClr val="002060"/>
              </a:solidFill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pt-BR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92442D-DE97-43E8-A908-E00EF667F86C}" type="slidenum">
              <a:rPr lang="en-US" altLang="ru-RU">
                <a:solidFill>
                  <a:srgbClr val="898989"/>
                </a:solidFill>
              </a:rPr>
              <a:pPr eaLnBrk="1" hangingPunct="1"/>
              <a:t>5</a:t>
            </a:fld>
            <a:endParaRPr lang="en-US" altLang="ru-RU">
              <a:solidFill>
                <a:srgbClr val="89898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300073"/>
            <a:ext cx="694072" cy="714745"/>
          </a:xfrm>
          <a:prstGeom prst="rect">
            <a:avLst/>
          </a:prstGeom>
        </p:spPr>
      </p:pic>
      <p:pic>
        <p:nvPicPr>
          <p:cNvPr id="2050" name="Picture 2" descr="C:\Users\user\Desktop\PNG\adrCentru\01-MADRM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484"/>
            <a:ext cx="8159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Imagini pentru legislation framework ico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education.gov.mt/en/resources/PublishingImages/Policy%20Icon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0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title"/>
          </p:nvPr>
        </p:nvSpPr>
        <p:spPr>
          <a:xfrm>
            <a:off x="422127" y="260648"/>
            <a:ext cx="8291264" cy="900018"/>
          </a:xfrm>
        </p:spPr>
        <p:txBody>
          <a:bodyPr>
            <a:noAutofit/>
          </a:bodyPr>
          <a:lstStyle/>
          <a:p>
            <a:pPr algn="ctr"/>
            <a:r>
              <a:rPr lang="ro-RO" sz="3200" b="1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Obiectivul general și </a:t>
            </a:r>
            <a:r>
              <a:rPr lang="ro-RO" sz="32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/>
            </a:r>
            <a:br>
              <a:rPr lang="ro-RO" sz="32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</a:br>
            <a:r>
              <a:rPr lang="ro-RO" sz="3200" b="1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obiectivele specifice ale </a:t>
            </a:r>
            <a:r>
              <a:rPr lang="ro-RO" sz="3200" b="1" dirty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SNDR</a:t>
            </a:r>
            <a:endParaRPr lang="en-US" sz="3200" b="1" dirty="0">
              <a:solidFill>
                <a:srgbClr val="C00000"/>
              </a:solidFill>
              <a:latin typeface="+mn-lt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Substituent conținut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891310"/>
              </p:ext>
            </p:extLst>
          </p:nvPr>
        </p:nvGraphicFramePr>
        <p:xfrm>
          <a:off x="179512" y="1628800"/>
          <a:ext cx="871296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C:\Users\user\Desktop\PNG\adrCentru\01-MADRM - Cop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484"/>
            <a:ext cx="8159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4368" y="300073"/>
            <a:ext cx="694072" cy="71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444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11809</TotalTime>
  <Words>421</Words>
  <Application>Microsoft Office PowerPoint</Application>
  <PresentationFormat>Expunere pe ecran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7" baseType="lpstr">
      <vt:lpstr>Office Theme</vt:lpstr>
      <vt:lpstr>               Politica de  dezvoltare regională în Republica Moldova                                              </vt:lpstr>
      <vt:lpstr>Cadrul legislativ și normativ</vt:lpstr>
      <vt:lpstr>Prezentare PowerPoint</vt:lpstr>
      <vt:lpstr>Cadrul instituțional</vt:lpstr>
      <vt:lpstr>Planificare strategică (național/local)</vt:lpstr>
      <vt:lpstr>Obiectivul general și  obiectivele specifice ale SNDR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Cioaric</dc:creator>
  <cp:lastModifiedBy>user</cp:lastModifiedBy>
  <cp:revision>424</cp:revision>
  <cp:lastPrinted>2015-09-24T14:10:00Z</cp:lastPrinted>
  <dcterms:created xsi:type="dcterms:W3CDTF">2005-11-19T20:13:19Z</dcterms:created>
  <dcterms:modified xsi:type="dcterms:W3CDTF">2020-01-22T12:30:40Z</dcterms:modified>
</cp:coreProperties>
</file>